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3" r:id="rId1"/>
  </p:sldMasterIdLst>
  <p:notesMasterIdLst>
    <p:notesMasterId r:id="rId72"/>
  </p:notesMasterIdLst>
  <p:handoutMasterIdLst>
    <p:handoutMasterId r:id="rId73"/>
  </p:handoutMasterIdLst>
  <p:sldIdLst>
    <p:sldId id="391" r:id="rId2"/>
    <p:sldId id="430" r:id="rId3"/>
    <p:sldId id="388" r:id="rId4"/>
    <p:sldId id="399" r:id="rId5"/>
    <p:sldId id="444" r:id="rId6"/>
    <p:sldId id="505" r:id="rId7"/>
    <p:sldId id="447" r:id="rId8"/>
    <p:sldId id="527" r:id="rId9"/>
    <p:sldId id="528" r:id="rId10"/>
    <p:sldId id="449" r:id="rId11"/>
    <p:sldId id="507" r:id="rId12"/>
    <p:sldId id="451" r:id="rId13"/>
    <p:sldId id="461" r:id="rId14"/>
    <p:sldId id="454" r:id="rId15"/>
    <p:sldId id="508" r:id="rId16"/>
    <p:sldId id="509" r:id="rId17"/>
    <p:sldId id="510" r:id="rId18"/>
    <p:sldId id="511" r:id="rId19"/>
    <p:sldId id="457" r:id="rId20"/>
    <p:sldId id="452" r:id="rId21"/>
    <p:sldId id="458" r:id="rId22"/>
    <p:sldId id="459" r:id="rId23"/>
    <p:sldId id="460" r:id="rId24"/>
    <p:sldId id="529" r:id="rId25"/>
    <p:sldId id="453" r:id="rId26"/>
    <p:sldId id="504" r:id="rId27"/>
    <p:sldId id="493" r:id="rId28"/>
    <p:sldId id="495" r:id="rId29"/>
    <p:sldId id="494" r:id="rId30"/>
    <p:sldId id="499" r:id="rId31"/>
    <p:sldId id="498" r:id="rId32"/>
    <p:sldId id="500" r:id="rId33"/>
    <p:sldId id="496" r:id="rId34"/>
    <p:sldId id="497" r:id="rId35"/>
    <p:sldId id="501" r:id="rId36"/>
    <p:sldId id="503" r:id="rId37"/>
    <p:sldId id="512" r:id="rId38"/>
    <p:sldId id="514" r:id="rId39"/>
    <p:sldId id="515" r:id="rId40"/>
    <p:sldId id="520" r:id="rId41"/>
    <p:sldId id="521" r:id="rId42"/>
    <p:sldId id="522" r:id="rId43"/>
    <p:sldId id="516" r:id="rId44"/>
    <p:sldId id="523" r:id="rId45"/>
    <p:sldId id="464" r:id="rId46"/>
    <p:sldId id="442" r:id="rId47"/>
    <p:sldId id="466" r:id="rId48"/>
    <p:sldId id="467" r:id="rId49"/>
    <p:sldId id="468" r:id="rId50"/>
    <p:sldId id="469" r:id="rId51"/>
    <p:sldId id="470" r:id="rId52"/>
    <p:sldId id="471" r:id="rId53"/>
    <p:sldId id="472" r:id="rId54"/>
    <p:sldId id="473" r:id="rId55"/>
    <p:sldId id="483" r:id="rId56"/>
    <p:sldId id="490" r:id="rId57"/>
    <p:sldId id="491" r:id="rId58"/>
    <p:sldId id="492" r:id="rId59"/>
    <p:sldId id="474" r:id="rId60"/>
    <p:sldId id="484" r:id="rId61"/>
    <p:sldId id="475" r:id="rId62"/>
    <p:sldId id="479" r:id="rId63"/>
    <p:sldId id="482" r:id="rId64"/>
    <p:sldId id="489" r:id="rId65"/>
    <p:sldId id="323" r:id="rId66"/>
    <p:sldId id="524" r:id="rId67"/>
    <p:sldId id="525" r:id="rId68"/>
    <p:sldId id="486" r:id="rId69"/>
    <p:sldId id="481" r:id="rId70"/>
    <p:sldId id="463" r:id="rId71"/>
  </p:sldIdLst>
  <p:sldSz cx="9144000" cy="6858000" type="screen4x3"/>
  <p:notesSz cx="6669088" cy="9926638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66CC"/>
    <a:srgbClr val="99CCFF"/>
    <a:srgbClr val="0099FF"/>
    <a:srgbClr val="0099CC"/>
    <a:srgbClr val="CC9900"/>
    <a:srgbClr val="FF9900"/>
    <a:srgbClr val="9966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1" autoAdjust="0"/>
    <p:restoredTop sz="90636" autoAdjust="0"/>
  </p:normalViewPr>
  <p:slideViewPr>
    <p:cSldViewPr>
      <p:cViewPr varScale="1">
        <p:scale>
          <a:sx n="71" d="100"/>
          <a:sy n="71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40" y="-84"/>
      </p:cViewPr>
      <p:guideLst>
        <p:guide orient="horz" pos="3127"/>
        <p:guide pos="210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5" tIns="45363" rIns="90725" bIns="45363" numCol="1" anchor="t" anchorCtr="0" compatLnSpc="1">
            <a:prstTxWarp prst="textNoShape">
              <a:avLst/>
            </a:prstTxWarp>
          </a:bodyPr>
          <a:lstStyle>
            <a:lvl1pPr algn="l" defTabSz="90739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5" tIns="45363" rIns="90725" bIns="45363" numCol="1" anchor="t" anchorCtr="0" compatLnSpc="1">
            <a:prstTxWarp prst="textNoShape">
              <a:avLst/>
            </a:prstTxWarp>
          </a:bodyPr>
          <a:lstStyle>
            <a:lvl1pPr algn="r" defTabSz="90739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5" tIns="45363" rIns="90725" bIns="45363" numCol="1" anchor="b" anchorCtr="0" compatLnSpc="1">
            <a:prstTxWarp prst="textNoShape">
              <a:avLst/>
            </a:prstTxWarp>
          </a:bodyPr>
          <a:lstStyle>
            <a:lvl1pPr algn="l" defTabSz="907391"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EURECOM - BP 193 - F-06904 Sophia Antipolis cedex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5" tIns="45363" rIns="90725" bIns="45363" numCol="1" anchor="b" anchorCtr="0" compatLnSpc="1">
            <a:prstTxWarp prst="textNoShape">
              <a:avLst/>
            </a:prstTxWarp>
          </a:bodyPr>
          <a:lstStyle>
            <a:lvl1pPr algn="r" defTabSz="907391">
              <a:defRPr sz="1100">
                <a:latin typeface="Arial" charset="0"/>
              </a:defRPr>
            </a:lvl1pPr>
          </a:lstStyle>
          <a:p>
            <a:pPr>
              <a:defRPr/>
            </a:pPr>
            <a:fld id="{23F6E762-C869-4D26-AE76-3DD0C49E783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5" tIns="45363" rIns="90725" bIns="45363" numCol="1" anchor="t" anchorCtr="0" compatLnSpc="1">
            <a:prstTxWarp prst="textNoShape">
              <a:avLst/>
            </a:prstTxWarp>
          </a:bodyPr>
          <a:lstStyle>
            <a:lvl1pPr algn="l" defTabSz="90739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5" tIns="45363" rIns="90725" bIns="45363" numCol="1" anchor="t" anchorCtr="0" compatLnSpc="1">
            <a:prstTxWarp prst="textNoShape">
              <a:avLst/>
            </a:prstTxWarp>
          </a:bodyPr>
          <a:lstStyle>
            <a:lvl1pPr algn="r" defTabSz="90739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5" tIns="45363" rIns="90725" bIns="453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5" tIns="45363" rIns="90725" bIns="45363" numCol="1" anchor="b" anchorCtr="0" compatLnSpc="1">
            <a:prstTxWarp prst="textNoShape">
              <a:avLst/>
            </a:prstTxWarp>
          </a:bodyPr>
          <a:lstStyle>
            <a:lvl1pPr algn="l" defTabSz="907391">
              <a:defRPr sz="1100"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Institut Eurécom - BP 193 - F-06904 Sophia Antipolis cedex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5" tIns="45363" rIns="90725" bIns="45363" numCol="1" anchor="b" anchorCtr="0" compatLnSpc="1">
            <a:prstTxWarp prst="textNoShape">
              <a:avLst/>
            </a:prstTxWarp>
          </a:bodyPr>
          <a:lstStyle>
            <a:lvl1pPr algn="r" defTabSz="907391">
              <a:defRPr sz="1100">
                <a:latin typeface="Arial" charset="0"/>
              </a:defRPr>
            </a:lvl1pPr>
          </a:lstStyle>
          <a:p>
            <a:pPr>
              <a:defRPr/>
            </a:pPr>
            <a:fld id="{4D3B9C7D-BFE8-4973-A280-231494F444E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4875"/>
            <a:fld id="{C4EAD049-291D-48F1-AAD1-E1105FA96975}" type="slidenum">
              <a:rPr lang="fr-FR" smtClean="0">
                <a:latin typeface="Arial" pitchFamily="34" charset="0"/>
              </a:rPr>
              <a:pPr defTabSz="904875"/>
              <a:t>1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D69B37-B1E3-4F99-BEDC-5DAC67D1DE40}" type="slidenum">
              <a:rPr lang="en-US"/>
              <a:pPr/>
              <a:t>14</a:t>
            </a:fld>
            <a:endParaRPr lang="en-US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40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67454" y="4714214"/>
            <a:ext cx="5335543" cy="437737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5B2041-6B8D-4431-B997-496974ACE686}" type="slidenum">
              <a:rPr lang="en-US"/>
              <a:pPr/>
              <a:t>15</a:t>
            </a:fld>
            <a:endParaRPr lang="en-US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40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67454" y="4714214"/>
            <a:ext cx="5335543" cy="446667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99673A-09D8-4AEA-8024-5AAC9E360A8B}" type="slidenum">
              <a:rPr lang="en-US"/>
              <a:pPr/>
              <a:t>16</a:t>
            </a:fld>
            <a:endParaRPr lang="en-US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40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67454" y="4714214"/>
            <a:ext cx="5335543" cy="446667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075A35-EB21-4EBF-8ADA-6F62DA83D4D6}" type="slidenum">
              <a:rPr lang="en-US"/>
              <a:pPr/>
              <a:t>17</a:t>
            </a:fld>
            <a:endParaRPr lang="en-US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40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67454" y="4714214"/>
            <a:ext cx="5335543" cy="446667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F0C94E-114B-4F3E-99B9-431B7B7597CD}" type="slidenum">
              <a:rPr lang="en-US"/>
              <a:pPr/>
              <a:t>18</a:t>
            </a:fld>
            <a:endParaRPr lang="en-US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40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67454" y="4714214"/>
            <a:ext cx="5335543" cy="437737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2B2F02B-C112-449E-9E02-F84CB3B7C485}" type="slidenum">
              <a:rPr lang="en-US"/>
              <a:pPr/>
              <a:t>19</a:t>
            </a:fld>
            <a:endParaRPr lang="en-US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40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67454" y="4714214"/>
            <a:ext cx="5335543" cy="437737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167B89-B370-4C61-BAAA-D6AC8D3FE9B7}" type="slidenum">
              <a:rPr lang="en-US"/>
              <a:pPr/>
              <a:t>20</a:t>
            </a:fld>
            <a:endParaRPr lang="en-US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40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67454" y="4714214"/>
            <a:ext cx="5335543" cy="437737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4211E4-0E28-4C6C-B496-828BEDDDC0F1}" type="slidenum">
              <a:rPr lang="en-US"/>
              <a:pPr/>
              <a:t>25</a:t>
            </a:fld>
            <a:endParaRPr lang="en-US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40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67454" y="4714214"/>
            <a:ext cx="5335543" cy="437737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A134B-5754-F549-950D-95AB8B0A552D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Explain nodes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A134B-5754-F549-950D-95AB8B0A552D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Embedded systems are extremely diverse, in their architectures, software systems and operating systems</a:t>
            </a:r>
          </a:p>
          <a:p>
            <a:r>
              <a:rPr lang="en-US" dirty="0" smtClean="0">
                <a:latin typeface="Arial" pitchFamily="34" charset="0"/>
              </a:rPr>
              <a:t>They are increasingly connected to various networks and to the internet…</a:t>
            </a:r>
          </a:p>
          <a:p>
            <a:r>
              <a:rPr lang="en-US" dirty="0" smtClean="0">
                <a:latin typeface="Arial" pitchFamily="34" charset="0"/>
              </a:rPr>
              <a:t>Problem</a:t>
            </a:r>
            <a:r>
              <a:rPr lang="en-US" baseline="0" dirty="0" smtClean="0">
                <a:latin typeface="Arial" pitchFamily="34" charset="0"/>
              </a:rPr>
              <a:t> is that security devices, like </a:t>
            </a:r>
            <a:r>
              <a:rPr lang="en-US" baseline="0" dirty="0" err="1" smtClean="0">
                <a:latin typeface="Arial" pitchFamily="34" charset="0"/>
              </a:rPr>
              <a:t>paytv</a:t>
            </a:r>
            <a:r>
              <a:rPr lang="en-US" baseline="0" dirty="0" smtClean="0">
                <a:latin typeface="Arial" pitchFamily="34" charset="0"/>
              </a:rPr>
              <a:t> smart cards, were designed with security in mind, rather good evaluation and test. </a:t>
            </a:r>
          </a:p>
          <a:p>
            <a:r>
              <a:rPr lang="en-US" baseline="0" dirty="0" smtClean="0">
                <a:latin typeface="Arial" pitchFamily="34" charset="0"/>
              </a:rPr>
              <a:t>Nowadays the internet of things, make our life dependent on the security of non-security-devices.</a:t>
            </a:r>
            <a:endParaRPr lang="en-US" dirty="0" smtClean="0">
              <a:latin typeface="Arial" pitchFamily="34" charset="0"/>
            </a:endParaRPr>
          </a:p>
          <a:p>
            <a:r>
              <a:rPr lang="en-US" dirty="0" smtClean="0">
                <a:latin typeface="Arial" pitchFamily="34" charset="0"/>
              </a:rPr>
              <a:t>Do you think all of them are secure by design ? Flawless ? </a:t>
            </a:r>
          </a:p>
          <a:p>
            <a:r>
              <a:rPr lang="en-US" dirty="0" smtClean="0">
                <a:latin typeface="Arial" pitchFamily="34" charset="0"/>
              </a:rPr>
              <a:t>There are little attacks on them so far maybe mainly because they are very diverse…</a:t>
            </a:r>
          </a:p>
          <a:p>
            <a:r>
              <a:rPr lang="en-US" dirty="0" smtClean="0">
                <a:latin typeface="Arial" pitchFamily="34" charset="0"/>
              </a:rPr>
              <a:t>But this does not holds for targeted attacks (</a:t>
            </a:r>
            <a:r>
              <a:rPr lang="en-US" dirty="0" err="1" smtClean="0">
                <a:latin typeface="Arial" pitchFamily="34" charset="0"/>
              </a:rPr>
              <a:t>Stuxnet</a:t>
            </a:r>
            <a:r>
              <a:rPr lang="en-US" dirty="0" smtClean="0">
                <a:latin typeface="Arial" pitchFamily="34" charset="0"/>
              </a:rPr>
              <a:t>…)</a:t>
            </a:r>
          </a:p>
          <a:p>
            <a:r>
              <a:rPr lang="en-US" dirty="0" smtClean="0">
                <a:latin typeface="Arial" pitchFamily="34" charset="0"/>
              </a:rPr>
              <a:t>Massive compromises </a:t>
            </a:r>
            <a:r>
              <a:rPr lang="en-US" dirty="0" err="1" smtClean="0">
                <a:latin typeface="Arial" pitchFamily="34" charset="0"/>
              </a:rPr>
              <a:t>alreadyu</a:t>
            </a:r>
            <a:r>
              <a:rPr lang="en-US" dirty="0" smtClean="0">
                <a:latin typeface="Arial" pitchFamily="34" charset="0"/>
              </a:rPr>
              <a:t> reported</a:t>
            </a:r>
            <a:r>
              <a:rPr lang="en-US" baseline="0" dirty="0" smtClean="0">
                <a:latin typeface="Arial" pitchFamily="34" charset="0"/>
              </a:rPr>
              <a:t> (</a:t>
            </a:r>
            <a:r>
              <a:rPr lang="en-US" baseline="0" dirty="0" err="1" smtClean="0">
                <a:latin typeface="Arial" pitchFamily="34" charset="0"/>
              </a:rPr>
              <a:t>100000’s</a:t>
            </a:r>
            <a:r>
              <a:rPr lang="en-US" baseline="0" dirty="0" smtClean="0">
                <a:latin typeface="Arial" pitchFamily="34" charset="0"/>
              </a:rPr>
              <a:t>)</a:t>
            </a:r>
          </a:p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DAF11820-7008-4DA2-8229-9416B952C7C6}" type="slidenum">
              <a:rPr lang="fr-FR" smtClean="0">
                <a:latin typeface="Arial" pitchFamily="34" charset="0"/>
              </a:rPr>
              <a:pPr defTabSz="906463"/>
              <a:t>3</a:t>
            </a:fld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Put 1 picture for tracing, tainting and one for symbolic execution to explain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A134B-5754-F549-950D-95AB8B0A552D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Put 1 picture for tracing, tainting and one for symbolic execution to explain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A134B-5754-F549-950D-95AB8B0A552D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Put 1 picture for tracing, tainting and one for symbolic execution to explain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A134B-5754-F549-950D-95AB8B0A552D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Put 1 picture for tracing, tainting and one for symbolic execution to explain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A134B-5754-F549-950D-95AB8B0A552D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Put 1 picture for tracing, tainting and one for symbolic execution to explain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A134B-5754-F549-950D-95AB8B0A552D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If you know the DMA controller, you can break after the DMA access</a:t>
            </a:r>
          </a:p>
          <a:p>
            <a:pPr>
              <a:buFontTx/>
              <a:buChar char="-"/>
            </a:pPr>
            <a:r>
              <a:rPr lang="en-US" dirty="0" smtClean="0"/>
              <a:t>You can checksum</a:t>
            </a:r>
            <a:r>
              <a:rPr lang="en-US" baseline="0" dirty="0" smtClean="0"/>
              <a:t> memory after a suspected DMA</a:t>
            </a:r>
          </a:p>
          <a:p>
            <a:pPr>
              <a:buFontTx/>
              <a:buChar char="-"/>
            </a:pPr>
            <a:r>
              <a:rPr lang="en-US" baseline="0" dirty="0" smtClean="0"/>
              <a:t>-Speculative memory forwarding could uncover DMA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A134B-5754-F549-950D-95AB8B0A552D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If you know the DMA controller, you can break after the DMA access</a:t>
            </a:r>
          </a:p>
          <a:p>
            <a:pPr>
              <a:buFontTx/>
              <a:buChar char="-"/>
            </a:pPr>
            <a:r>
              <a:rPr lang="en-US" dirty="0" smtClean="0"/>
              <a:t>You can checksum</a:t>
            </a:r>
            <a:r>
              <a:rPr lang="en-US" baseline="0" dirty="0" smtClean="0"/>
              <a:t> memory after a suspected DMA</a:t>
            </a:r>
          </a:p>
          <a:p>
            <a:pPr>
              <a:buFontTx/>
              <a:buChar char="-"/>
            </a:pPr>
            <a:r>
              <a:rPr lang="en-US" baseline="0" dirty="0" smtClean="0"/>
              <a:t>-Speculative memory forwarding could uncover DMA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A134B-5754-F549-950D-95AB8B0A552D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Break after SMS reception since phone is complex</a:t>
            </a:r>
          </a:p>
          <a:p>
            <a:pPr>
              <a:buFontTx/>
              <a:buChar char="-"/>
            </a:pPr>
            <a:r>
              <a:rPr lang="en-US" dirty="0" smtClean="0"/>
              <a:t>No</a:t>
            </a:r>
            <a:r>
              <a:rPr lang="en-US" baseline="0" dirty="0" smtClean="0"/>
              <a:t> Bug found because of state explosion -&gt; GSM stack complicated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A134B-5754-F549-950D-95AB8B0A552D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6850A5-628A-4EF5-AF7F-8464B8819D6F}" type="slidenum">
              <a:rPr lang="de-DE" smtClean="0"/>
              <a:pPr/>
              <a:t>66</a:t>
            </a:fld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96C39D-F2E4-4049-9B2A-AEED01D2F4A3}" type="slidenum">
              <a:rPr lang="en-US"/>
              <a:pPr/>
              <a:t>7</a:t>
            </a:fld>
            <a:endParaRPr lang="en-US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40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67454" y="4714214"/>
            <a:ext cx="5335543" cy="446667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lIns="0" tIns="14072" rIns="0" bIns="0"/>
          <a:lstStyle/>
          <a:p>
            <a:pPr marL="200938" eaLnBrk="1">
              <a:lnSpc>
                <a:spcPct val="94000"/>
              </a:lnSpc>
              <a:spcBef>
                <a:spcPct val="0"/>
              </a:spcBef>
              <a:tabLst>
                <a:tab pos="425516" algn="l"/>
                <a:tab pos="851032" algn="l"/>
                <a:tab pos="1276548" algn="l"/>
                <a:tab pos="1702064" algn="l"/>
                <a:tab pos="2127580" algn="l"/>
                <a:tab pos="2553096" algn="l"/>
                <a:tab pos="2978612" algn="l"/>
                <a:tab pos="3404128" algn="l"/>
                <a:tab pos="3829644" algn="l"/>
                <a:tab pos="4255160" algn="l"/>
                <a:tab pos="4680676" algn="l"/>
                <a:tab pos="5106192" algn="l"/>
                <a:tab pos="5531709" algn="l"/>
              </a:tabLst>
            </a:pPr>
            <a:r>
              <a:rPr lang="en-US" sz="1900" dirty="0">
                <a:ea typeface="DejaVu Sans" charset="0"/>
                <a:cs typeface="DejaVu Sans" charset="0"/>
              </a:rPr>
              <a:t>Test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23B95C-B9C0-4C91-8391-AF6ED7410C97}" type="slidenum">
              <a:rPr lang="en-US"/>
              <a:pPr/>
              <a:t>8</a:t>
            </a:fld>
            <a:endParaRPr lang="en-US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40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67454" y="4714214"/>
            <a:ext cx="5335543" cy="446667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23B95C-B9C0-4C91-8391-AF6ED7410C97}" type="slidenum">
              <a:rPr lang="en-US"/>
              <a:pPr/>
              <a:t>9</a:t>
            </a:fld>
            <a:endParaRPr lang="en-US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40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67454" y="4714214"/>
            <a:ext cx="5335543" cy="446667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4C954B-1854-4E45-AB21-58ED4507C8E4}" type="slidenum">
              <a:rPr lang="en-US"/>
              <a:pPr/>
              <a:t>10</a:t>
            </a:fld>
            <a:endParaRPr lang="en-US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6898" y="753585"/>
            <a:ext cx="4315292" cy="372248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67454" y="4714214"/>
            <a:ext cx="5335543" cy="437737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2590DD-FF91-429B-B653-055E9F58CDAC}" type="slidenum">
              <a:rPr lang="en-US"/>
              <a:pPr/>
              <a:t>11</a:t>
            </a:fld>
            <a:endParaRPr lang="en-US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40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67454" y="4714214"/>
            <a:ext cx="5335543" cy="437737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797FE5-9CC6-46D8-8802-43F037CDE013}" type="slidenum">
              <a:rPr lang="en-US"/>
              <a:pPr/>
              <a:t>12</a:t>
            </a:fld>
            <a:endParaRPr lang="en-US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40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67454" y="4714214"/>
            <a:ext cx="5335543" cy="437737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2F1035-2A7F-4D3B-B93F-2EB14548921B}" type="slidenum">
              <a:rPr lang="en-US"/>
              <a:pPr/>
              <a:t>13</a:t>
            </a:fld>
            <a:endParaRPr lang="en-US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40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67454" y="4714214"/>
            <a:ext cx="5335543" cy="437737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484F1-03C7-4DAE-9C16-12FA9A701F5B}" type="datetime1">
              <a:rPr lang="fr-FR"/>
              <a:pPr>
                <a:defRPr/>
              </a:pPr>
              <a:t>14/05/2014</a:t>
            </a:fld>
            <a:r>
              <a:rPr lang="fr-FR"/>
              <a:t> - 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CONFIDENTIEL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p </a:t>
            </a:r>
            <a:fld id="{EE97A475-9400-433F-B318-FFD08317AC65}" type="slidenum">
              <a:rPr lang="fr-FR"/>
              <a:pPr>
                <a:defRPr/>
              </a:pPr>
              <a:t>‹#›</a:t>
            </a:fld>
            <a:r>
              <a:rPr lang="fr-FR"/>
              <a:t>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2125" y="115888"/>
            <a:ext cx="2051050" cy="6121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4213" y="115888"/>
            <a:ext cx="6005512" cy="6121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E3B44-8131-4E83-831C-BC0ED2C16294}" type="datetime1">
              <a:rPr lang="fr-FR"/>
              <a:pPr>
                <a:defRPr/>
              </a:pPr>
              <a:t>14/05/2014</a:t>
            </a:fld>
            <a:r>
              <a:rPr lang="fr-FR"/>
              <a:t> - 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CONFIDENTIEL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p </a:t>
            </a:r>
            <a:fld id="{FCBE5718-4238-47EC-B720-54B3BA733E15}" type="slidenum">
              <a:rPr lang="fr-FR"/>
              <a:pPr>
                <a:defRPr/>
              </a:pPr>
              <a:t>‹#›</a:t>
            </a:fld>
            <a:r>
              <a:rPr lang="fr-FR"/>
              <a:t>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86518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4213" y="1268413"/>
            <a:ext cx="4027487" cy="49688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64100" y="1268413"/>
            <a:ext cx="4029075" cy="49688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AB723-CB46-4697-B8BE-A0815627A82B}" type="datetime1">
              <a:rPr lang="fr-FR"/>
              <a:pPr>
                <a:defRPr/>
              </a:pPr>
              <a:t>14/05/2014</a:t>
            </a:fld>
            <a:r>
              <a:rPr lang="fr-FR"/>
              <a:t> - 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CONFIDENTIEL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p </a:t>
            </a:r>
            <a:fld id="{09938458-AEED-4A22-95B7-B6021EC10433}" type="slidenum">
              <a:rPr lang="fr-FR"/>
              <a:pPr>
                <a:defRPr/>
              </a:pPr>
              <a:t>‹#›</a:t>
            </a:fld>
            <a:r>
              <a:rPr lang="fr-FR"/>
              <a:t>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86518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684213" y="1268413"/>
            <a:ext cx="8208962" cy="4968875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BF418-EC45-450E-AD45-B85CB652B3BE}" type="datetime1">
              <a:rPr lang="fr-FR"/>
              <a:pPr>
                <a:defRPr/>
              </a:pPr>
              <a:t>14/05/2014</a:t>
            </a:fld>
            <a:r>
              <a:rPr lang="fr-FR"/>
              <a:t> - 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CONFIDENTIEL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p </a:t>
            </a:r>
            <a:fld id="{9ADD2287-5406-4A82-A6E2-5172C6EA1000}" type="slidenum">
              <a:rPr lang="fr-FR"/>
              <a:pPr>
                <a:defRPr/>
              </a:pPr>
              <a:t>‹#›</a:t>
            </a:fld>
            <a:r>
              <a:rPr lang="fr-FR"/>
              <a:t>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86518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4213" y="1268413"/>
            <a:ext cx="8208962" cy="4968875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45A89-7817-4C64-80FE-DD3D0B57A4A9}" type="datetime1">
              <a:rPr lang="fr-FR"/>
              <a:pPr>
                <a:defRPr/>
              </a:pPr>
              <a:t>14/05/2014</a:t>
            </a:fld>
            <a:r>
              <a:rPr lang="fr-FR"/>
              <a:t> - 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CONFIDENTIEL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p </a:t>
            </a:r>
            <a:fld id="{5D321DBC-32D5-47E2-B7E6-AA4136F75291}" type="slidenum">
              <a:rPr lang="fr-FR"/>
              <a:pPr>
                <a:defRPr/>
              </a:pPr>
              <a:t>‹#›</a:t>
            </a:fld>
            <a:r>
              <a:rPr lang="fr-FR"/>
              <a:t>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3C507-3679-0449-9958-750E8092FA8D}" type="datetime1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2DD2-C8B4-344F-AE85-14397DA5FB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690856" y="247768"/>
            <a:ext cx="3762288" cy="16705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 b="1" u="none"/>
            </a:lvl1pPr>
            <a:lvl2pPr>
              <a:defRPr sz="2800" b="1" u="none"/>
            </a:lvl2pPr>
            <a:lvl3pPr>
              <a:defRPr sz="2800" b="1" u="none"/>
            </a:lvl3pPr>
            <a:lvl4pPr>
              <a:defRPr sz="2800" b="1" u="none"/>
            </a:lvl4pPr>
            <a:lvl5pPr>
              <a:defRPr sz="2800" b="1" u="none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r>
              <a:rPr lang="en-US"/>
              <a:t>27-Mar-2014</a:t>
            </a:r>
            <a:endParaRPr lang="de-DE"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r>
              <a:rPr lang="de-DE"/>
              <a:t>Aurélien Francillon / EURECOM</a:t>
            </a:r>
          </a:p>
        </p:txBody>
      </p:sp>
      <p:sp>
        <p:nvSpPr>
          <p:cNvPr id="6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407358E3-8009-42BE-A3CA-82BE122B7A3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115888"/>
            <a:ext cx="8607455" cy="865187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268413"/>
            <a:ext cx="8607455" cy="4968875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E82F4-CB25-4009-970F-F0819B724817}" type="datetime1">
              <a:rPr lang="fr-FR"/>
              <a:pPr>
                <a:defRPr/>
              </a:pPr>
              <a:t>14/05/2014</a:t>
            </a:fld>
            <a:r>
              <a:rPr lang="fr-FR"/>
              <a:t> - 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CONFIDENTIEL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p </a:t>
            </a:r>
            <a:fld id="{01A3D035-96B1-42ED-B348-A1FDA1AC8B11}" type="slidenum">
              <a:rPr lang="fr-FR"/>
              <a:pPr>
                <a:defRPr/>
              </a:pPr>
              <a:t>‹#›</a:t>
            </a:fld>
            <a:r>
              <a:rPr lang="fr-FR"/>
              <a:t>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58DA7-0B00-495C-AE27-6227617F1806}" type="datetime1">
              <a:rPr lang="fr-FR"/>
              <a:pPr>
                <a:defRPr/>
              </a:pPr>
              <a:t>14/05/2014</a:t>
            </a:fld>
            <a:r>
              <a:rPr lang="fr-FR"/>
              <a:t> - 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CONFIDENTIEL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p </a:t>
            </a:r>
            <a:fld id="{D552809F-4082-424C-BE09-144472FB5CC8}" type="slidenum">
              <a:rPr lang="fr-FR"/>
              <a:pPr>
                <a:defRPr/>
              </a:pPr>
              <a:t>‹#›</a:t>
            </a:fld>
            <a:r>
              <a:rPr lang="fr-FR"/>
              <a:t>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4213" y="1268413"/>
            <a:ext cx="4027487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64100" y="1268413"/>
            <a:ext cx="402907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A68AE-B394-4B06-8702-7BE27ABE2765}" type="datetime1">
              <a:rPr lang="fr-FR"/>
              <a:pPr>
                <a:defRPr/>
              </a:pPr>
              <a:t>14/05/2014</a:t>
            </a:fld>
            <a:r>
              <a:rPr lang="fr-FR"/>
              <a:t> - 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CONFIDENTIEL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p </a:t>
            </a:r>
            <a:fld id="{1554FEEE-0BC8-4D0D-80C5-D4BFC58935F4}" type="slidenum">
              <a:rPr lang="fr-FR"/>
              <a:pPr>
                <a:defRPr/>
              </a:pPr>
              <a:t>‹#›</a:t>
            </a:fld>
            <a:r>
              <a:rPr lang="fr-FR"/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14185-BD9C-4065-8CDA-7810250366A6}" type="datetime1">
              <a:rPr lang="fr-FR"/>
              <a:pPr>
                <a:defRPr/>
              </a:pPr>
              <a:t>14/05/2014</a:t>
            </a:fld>
            <a:r>
              <a:rPr lang="fr-FR"/>
              <a:t> - </a:t>
            </a: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CONFIDENTIEL</a:t>
            </a: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p </a:t>
            </a:r>
            <a:fld id="{A147E3F0-842E-4C07-BBB6-4E0D6AF14049}" type="slidenum">
              <a:rPr lang="fr-FR"/>
              <a:pPr>
                <a:defRPr/>
              </a:pPr>
              <a:t>‹#›</a:t>
            </a:fld>
            <a:r>
              <a:rPr lang="fr-FR"/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4F0F6-9591-441E-986B-51685D6AA018}" type="datetime1">
              <a:rPr lang="fr-FR"/>
              <a:pPr>
                <a:defRPr/>
              </a:pPr>
              <a:t>14/05/2014</a:t>
            </a:fld>
            <a:r>
              <a:rPr lang="fr-FR"/>
              <a:t> - 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CONFIDENTIEL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p </a:t>
            </a:r>
            <a:fld id="{AAA6004D-762A-4171-9EB2-33C66626577E}" type="slidenum">
              <a:rPr lang="fr-FR"/>
              <a:pPr>
                <a:defRPr/>
              </a:pPr>
              <a:t>‹#›</a:t>
            </a:fld>
            <a:r>
              <a:rPr lang="fr-FR"/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16FF2-D24C-4E6F-B88F-2BDE2C14E139}" type="datetime1">
              <a:rPr lang="fr-FR"/>
              <a:pPr>
                <a:defRPr/>
              </a:pPr>
              <a:t>14/05/2014</a:t>
            </a:fld>
            <a:r>
              <a:rPr lang="fr-FR"/>
              <a:t> - </a:t>
            </a: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CONFIDENTIEL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p </a:t>
            </a:r>
            <a:fld id="{6A459C6A-56A8-4B44-8605-4DC9306886ED}" type="slidenum">
              <a:rPr lang="fr-FR"/>
              <a:pPr>
                <a:defRPr/>
              </a:pPr>
              <a:t>‹#›</a:t>
            </a:fld>
            <a:r>
              <a:rPr lang="fr-FR"/>
              <a:t>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AB648-1630-46DA-B75D-355BCA23026F}" type="datetime1">
              <a:rPr lang="fr-FR"/>
              <a:pPr>
                <a:defRPr/>
              </a:pPr>
              <a:t>14/05/2014</a:t>
            </a:fld>
            <a:r>
              <a:rPr lang="fr-FR"/>
              <a:t> - 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CONFIDENTIEL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p </a:t>
            </a:r>
            <a:fld id="{D1C82A25-7C94-44DE-8A4D-A8A382EDF315}" type="slidenum">
              <a:rPr lang="fr-FR"/>
              <a:pPr>
                <a:defRPr/>
              </a:pPr>
              <a:t>‹#›</a:t>
            </a:fld>
            <a:r>
              <a:rPr lang="fr-FR"/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21B21-2B8B-44D6-9923-6B49D07E00E5}" type="datetime1">
              <a:rPr lang="fr-FR"/>
              <a:pPr>
                <a:defRPr/>
              </a:pPr>
              <a:t>14/05/2014</a:t>
            </a:fld>
            <a:r>
              <a:rPr lang="fr-FR"/>
              <a:t> - 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CONFIDENTIEL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p </a:t>
            </a:r>
            <a:fld id="{7298851E-25FF-4F47-9F2F-3AC1BC766965}" type="slidenum">
              <a:rPr lang="fr-FR"/>
              <a:pPr>
                <a:defRPr/>
              </a:pPr>
              <a:t>‹#›</a:t>
            </a:fld>
            <a:r>
              <a:rPr lang="fr-FR"/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pp://www.eurecom.fr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268413"/>
            <a:ext cx="820896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8807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15888"/>
            <a:ext cx="8208962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88080" name="Rectangle 16"/>
          <p:cNvSpPr>
            <a:spLocks noChangeArrowheads="1"/>
          </p:cNvSpPr>
          <p:nvPr userDrawn="1"/>
        </p:nvSpPr>
        <p:spPr bwMode="auto">
          <a:xfrm rot="16200000" flipV="1">
            <a:off x="4537075" y="-3230562"/>
            <a:ext cx="69850" cy="86423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</a:endParaRPr>
          </a:p>
        </p:txBody>
      </p:sp>
      <p:pic>
        <p:nvPicPr>
          <p:cNvPr id="1029" name="Picture 17" descr="logo_Eurecom">
            <a:hlinkClick r:id="rId18"/>
          </p:cNvPr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885113" y="6389688"/>
            <a:ext cx="111601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82" name="Line 18"/>
          <p:cNvSpPr>
            <a:spLocks noChangeShapeType="1"/>
          </p:cNvSpPr>
          <p:nvPr userDrawn="1"/>
        </p:nvSpPr>
        <p:spPr bwMode="auto">
          <a:xfrm>
            <a:off x="0" y="6318250"/>
            <a:ext cx="91440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latin typeface="Arial" charset="0"/>
            </a:endParaRPr>
          </a:p>
        </p:txBody>
      </p:sp>
      <p:sp>
        <p:nvSpPr>
          <p:cNvPr id="88083" name="Line 19"/>
          <p:cNvSpPr>
            <a:spLocks noChangeShapeType="1"/>
          </p:cNvSpPr>
          <p:nvPr userDrawn="1"/>
        </p:nvSpPr>
        <p:spPr bwMode="auto">
          <a:xfrm>
            <a:off x="0" y="6357938"/>
            <a:ext cx="9144000" cy="0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latin typeface="Arial" charset="0"/>
            </a:endParaRPr>
          </a:p>
        </p:txBody>
      </p:sp>
      <p:sp>
        <p:nvSpPr>
          <p:cNvPr id="8808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24075" y="6524625"/>
            <a:ext cx="10795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861062B3-8476-436A-A924-CF0DD33BC911}" type="datetime1">
              <a:rPr lang="fr-FR"/>
              <a:pPr>
                <a:defRPr/>
              </a:pPr>
              <a:t>14/05/2014</a:t>
            </a:fld>
            <a:r>
              <a:rPr lang="fr-FR"/>
              <a:t> - </a:t>
            </a:r>
          </a:p>
        </p:txBody>
      </p:sp>
      <p:sp>
        <p:nvSpPr>
          <p:cNvPr id="8808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524625"/>
            <a:ext cx="25193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CONFIDENTIEL</a:t>
            </a:r>
          </a:p>
        </p:txBody>
      </p:sp>
      <p:sp>
        <p:nvSpPr>
          <p:cNvPr id="8809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524625"/>
            <a:ext cx="7191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- p </a:t>
            </a:r>
            <a:fld id="{C9B85EF2-F0CA-4E37-A237-9958F9BB29D2}" type="slidenum">
              <a:rPr lang="fr-FR"/>
              <a:pPr>
                <a:defRPr/>
              </a:pPr>
              <a:t>‹#›</a:t>
            </a:fld>
            <a:r>
              <a:rPr lang="fr-FR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2" r:id="rId1"/>
    <p:sldLayoutId id="2147484359" r:id="rId2"/>
    <p:sldLayoutId id="2147484360" r:id="rId3"/>
    <p:sldLayoutId id="2147484361" r:id="rId4"/>
    <p:sldLayoutId id="2147484362" r:id="rId5"/>
    <p:sldLayoutId id="2147484363" r:id="rId6"/>
    <p:sldLayoutId id="2147484364" r:id="rId7"/>
    <p:sldLayoutId id="2147484365" r:id="rId8"/>
    <p:sldLayoutId id="2147484366" r:id="rId9"/>
    <p:sldLayoutId id="2147484367" r:id="rId10"/>
    <p:sldLayoutId id="2147484368" r:id="rId11"/>
    <p:sldLayoutId id="2147484369" r:id="rId12"/>
    <p:sldLayoutId id="2147484370" r:id="rId13"/>
    <p:sldLayoutId id="2147484371" r:id="rId14"/>
    <p:sldLayoutId id="2147484374" r:id="rId15"/>
    <p:sldLayoutId id="2147484375" r:id="rId1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Eurostile LT St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Eurostile LT St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Eurostile LT St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Eurostile LT St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Eurostile LT St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Eurostile LT St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Eurostile LT St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Eurostile LT Std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0099CC"/>
        </a:buClr>
        <a:buSzPct val="130000"/>
        <a:buFont typeface="Wingdings" pitchFamily="2" charset="2"/>
        <a:buChar char="§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Eurostile LT Std" pitchFamily="34" charset="0"/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F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s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s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s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s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3.eurecom.fr/tools/avatar/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483768" y="2744924"/>
            <a:ext cx="6660233" cy="1685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err="1" smtClean="0"/>
              <a:t>IoT</a:t>
            </a:r>
            <a:r>
              <a:rPr lang="en-US" sz="3200" dirty="0" smtClean="0"/>
              <a:t>: Internet of (Insecure) Things</a:t>
            </a: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Aurélien Francillon</a:t>
            </a:r>
            <a:b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Séminaire sur la Confiance Numérique</a:t>
            </a: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b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 2014</a:t>
            </a:r>
            <a:b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29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8321" y="2170309"/>
            <a:ext cx="3399840" cy="30142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5598720" y="1244291"/>
            <a:ext cx="1797120" cy="805045"/>
          </a:xfrm>
          <a:prstGeom prst="wedgeRectCallout">
            <a:avLst>
              <a:gd name="adj1" fmla="val -102949"/>
              <a:gd name="adj2" fmla="val 166005"/>
            </a:avLst>
          </a:prstGeom>
          <a:solidFill>
            <a:srgbClr val="99CC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1639" tIns="53162" rIns="81639" bIns="40820" anchor="ctr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</a:tabLst>
            </a:pP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Disk platters</a:t>
            </a: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829440" y="2281200"/>
            <a:ext cx="1797120" cy="805045"/>
          </a:xfrm>
          <a:prstGeom prst="wedgeRectCallout">
            <a:avLst>
              <a:gd name="adj1" fmla="val 146000"/>
              <a:gd name="adj2" fmla="val 149917"/>
            </a:avLst>
          </a:prstGeom>
          <a:solidFill>
            <a:srgbClr val="99CC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1639" tIns="53162" rIns="81639" bIns="40820" anchor="ctr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</a:tabLst>
            </a:pP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Head </a:t>
            </a:r>
          </a:p>
          <a:p>
            <a:pPr>
              <a:tabLst>
                <a:tab pos="414726" algn="l"/>
                <a:tab pos="829452" algn="l"/>
                <a:tab pos="1244178" algn="l"/>
                <a:tab pos="1658904" algn="l"/>
              </a:tabLst>
            </a:pP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&amp; Actuators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622080" y="3940254"/>
            <a:ext cx="1797120" cy="805045"/>
          </a:xfrm>
          <a:prstGeom prst="wedgeRectCallout">
            <a:avLst>
              <a:gd name="adj1" fmla="val 150759"/>
              <a:gd name="adj2" fmla="val 27593"/>
            </a:avLst>
          </a:prstGeom>
          <a:solidFill>
            <a:srgbClr val="99CC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1639" tIns="53162" rIns="81639" bIns="40820" anchor="ctr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</a:tabLst>
            </a:pP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Controller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5806080" y="3940254"/>
            <a:ext cx="1797120" cy="622145"/>
          </a:xfrm>
          <a:prstGeom prst="wedgeRectCallout">
            <a:avLst>
              <a:gd name="adj1" fmla="val -148000"/>
              <a:gd name="adj2" fmla="val 95278"/>
            </a:avLst>
          </a:prstGeom>
          <a:solidFill>
            <a:srgbClr val="99CC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1639" tIns="53162" rIns="81639" bIns="40820" anchor="ctr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</a:tabLst>
            </a:pPr>
            <a:r>
              <a:rPr lang="en-US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SATA</a:t>
            </a: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 interface</a:t>
            </a: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2488320" y="5416409"/>
            <a:ext cx="1797120" cy="805044"/>
          </a:xfrm>
          <a:prstGeom prst="wedgeRectCallout">
            <a:avLst>
              <a:gd name="adj1" fmla="val 44639"/>
              <a:gd name="adj2" fmla="val -104616"/>
            </a:avLst>
          </a:prstGeom>
          <a:solidFill>
            <a:srgbClr val="99CC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1639" tIns="53162" rIns="81639" bIns="40820" anchor="ctr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</a:tabLst>
            </a:pP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M/S pins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Reverse engineering approach</a:t>
            </a:r>
            <a:endParaRPr 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serial diagnostic menu is available from M/S pins</a:t>
            </a:r>
          </a:p>
          <a:p>
            <a:pPr lvl="1"/>
            <a:r>
              <a:rPr lang="en-US" dirty="0" smtClean="0"/>
              <a:t>Gives PEEK/POKE primitives </a:t>
            </a:r>
          </a:p>
          <a:p>
            <a:pPr lvl="1"/>
            <a:r>
              <a:rPr lang="en-US" dirty="0" smtClean="0"/>
              <a:t>Allows to dump memory/load code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Understand firmware </a:t>
            </a:r>
          </a:p>
          <a:p>
            <a:pPr lvl="1"/>
            <a:r>
              <a:rPr lang="en-US" dirty="0" smtClean="0"/>
              <a:t>But it's very large and obscure...</a:t>
            </a:r>
          </a:p>
          <a:p>
            <a:pPr lvl="1"/>
            <a:r>
              <a:rPr lang="en-US" dirty="0" smtClean="0"/>
              <a:t>We need a way to debug the running firmware</a:t>
            </a:r>
          </a:p>
          <a:p>
            <a:pPr lvl="1"/>
            <a:r>
              <a:rPr lang="en-US" dirty="0" smtClean="0"/>
              <a:t>To hook the backdoor in the original code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3BB-1EB5-4E52-A555-3A9C435C044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6D613F68-24BD-4215-B845-DB02BF6DE3E8}" type="slidenum">
              <a:rPr lang="en-US"/>
              <a:pPr/>
              <a:t>12</a:t>
            </a:fld>
            <a:endParaRPr lang="en-US"/>
          </a:p>
        </p:txBody>
      </p:sp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0174" anchor="t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dirty="0"/>
              <a:t>Instrumented drive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800" y="1451672"/>
            <a:ext cx="7188480" cy="539192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0" y="3732872"/>
            <a:ext cx="1797120" cy="805045"/>
          </a:xfrm>
          <a:prstGeom prst="wedgeRectCallout">
            <a:avLst>
              <a:gd name="adj1" fmla="val 86231"/>
              <a:gd name="adj2" fmla="val 214625"/>
            </a:avLst>
          </a:prstGeom>
          <a:solidFill>
            <a:srgbClr val="99CC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1639" tIns="53162" rIns="81639" bIns="40820" anchor="ctr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</a:tabLst>
            </a:pP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SW controlled</a:t>
            </a:r>
          </a:p>
          <a:p>
            <a:pPr>
              <a:tabLst>
                <a:tab pos="414726" algn="l"/>
                <a:tab pos="829452" algn="l"/>
                <a:tab pos="1244178" algn="l"/>
                <a:tab pos="1658904" algn="l"/>
              </a:tabLst>
            </a:pP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relay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6013440" y="2720446"/>
            <a:ext cx="1797120" cy="805044"/>
          </a:xfrm>
          <a:prstGeom prst="wedgeRectCallout">
            <a:avLst>
              <a:gd name="adj1" fmla="val -153704"/>
              <a:gd name="adj2" fmla="val 208750"/>
            </a:avLst>
          </a:prstGeom>
          <a:solidFill>
            <a:srgbClr val="99CC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1639" tIns="53162" rIns="81639" bIns="40820" anchor="ctr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</a:tabLst>
            </a:pPr>
            <a:r>
              <a:rPr lang="en-US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SATA</a:t>
            </a: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 cable</a:t>
            </a: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5184000" y="5831173"/>
            <a:ext cx="1797120" cy="805044"/>
          </a:xfrm>
          <a:prstGeom prst="wedgeRectCallout">
            <a:avLst>
              <a:gd name="adj1" fmla="val -103912"/>
              <a:gd name="adj2" fmla="val -121958"/>
            </a:avLst>
          </a:prstGeom>
          <a:solidFill>
            <a:srgbClr val="99CC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1639" tIns="53162" rIns="81639" bIns="40820" anchor="ctr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</a:tabLst>
            </a:pP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Power</a:t>
            </a: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0" y="1890919"/>
            <a:ext cx="1797120" cy="805044"/>
          </a:xfrm>
          <a:prstGeom prst="wedgeRectCallout">
            <a:avLst>
              <a:gd name="adj1" fmla="val 196954"/>
              <a:gd name="adj2" fmla="val 207694"/>
            </a:avLst>
          </a:prstGeom>
          <a:solidFill>
            <a:srgbClr val="99CC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1639" tIns="53162" rIns="81639" bIns="40820" anchor="ctr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</a:tabLst>
            </a:pP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Serial console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Backdoor Implementation</a:t>
            </a:r>
            <a:endParaRPr lang="en-US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technical difficulties...</a:t>
            </a:r>
          </a:p>
          <a:p>
            <a:pPr lvl="1"/>
            <a:r>
              <a:rPr lang="en-US" dirty="0" smtClean="0"/>
              <a:t>Custom, event based OS </a:t>
            </a:r>
          </a:p>
          <a:p>
            <a:pPr lvl="1"/>
            <a:r>
              <a:rPr lang="en-US" dirty="0" smtClean="0"/>
              <a:t>Large statically linked code, no symbols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Results:</a:t>
            </a:r>
          </a:p>
          <a:p>
            <a:pPr lvl="1"/>
            <a:r>
              <a:rPr lang="en-US" dirty="0" smtClean="0"/>
              <a:t>Backdoor inserted in a firmware update</a:t>
            </a:r>
          </a:p>
          <a:p>
            <a:pPr lvl="1"/>
            <a:r>
              <a:rPr lang="en-US" dirty="0" smtClean="0"/>
              <a:t>Intercepts disk writes</a:t>
            </a:r>
          </a:p>
          <a:p>
            <a:pPr lvl="1"/>
            <a:r>
              <a:rPr lang="en-US" dirty="0" smtClean="0"/>
              <a:t>Can read blocks from disk (unstable*)</a:t>
            </a:r>
          </a:p>
          <a:p>
            <a:pPr lvl="1"/>
            <a:r>
              <a:rPr lang="en-US" dirty="0" smtClean="0"/>
              <a:t>No significant overhead (1%)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57989C-ADFF-4885-8CAB-2A81B1A9E49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Exfiltration</a:t>
            </a:r>
            <a:r>
              <a:rPr lang="en-US" dirty="0" smtClean="0"/>
              <a:t> </a:t>
            </a:r>
            <a:r>
              <a:rPr lang="en-US" dirty="0" err="1" smtClean="0"/>
              <a:t>exemple</a:t>
            </a:r>
            <a:r>
              <a:rPr lang="en-US" dirty="0" smtClean="0"/>
              <a:t>: an online forum 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4F50-A259-4CEC-ADEE-FE74F323CF8D}" type="slidenum">
              <a:rPr lang="en-US"/>
              <a:pPr/>
              <a:t>14</a:t>
            </a:fld>
            <a:endParaRPr lang="en-US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>
            <a:lum contrast="46000"/>
          </a:blip>
          <a:srcRect/>
          <a:stretch>
            <a:fillRect/>
          </a:stretch>
        </p:blipFill>
        <p:spPr bwMode="auto">
          <a:xfrm>
            <a:off x="2069281" y="1234210"/>
            <a:ext cx="6660000" cy="4355017"/>
          </a:xfrm>
          <a:prstGeom prst="rect">
            <a:avLst/>
          </a:prstGeom>
          <a:blipFill dpi="0" rotWithShape="0">
            <a:blip r:embed="rId4" cstate="print">
              <a:lum contrast="46000"/>
            </a:blip>
            <a:srcRect/>
            <a:tile tx="0" ty="0" sx="100000" sy="100000" flip="none" algn="tl"/>
          </a:blipFill>
          <a:ln w="9525" cap="flat">
            <a:noFill/>
            <a:round/>
            <a:headEnd/>
            <a:tailEnd/>
          </a:ln>
          <a:effectLst/>
        </p:spPr>
      </p:pic>
      <p:sp>
        <p:nvSpPr>
          <p:cNvPr id="19458" name="Freeform 2"/>
          <p:cNvSpPr>
            <a:spLocks noChangeArrowheads="1"/>
          </p:cNvSpPr>
          <p:nvPr/>
        </p:nvSpPr>
        <p:spPr bwMode="auto">
          <a:xfrm>
            <a:off x="5947200" y="3318108"/>
            <a:ext cx="1103040" cy="144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77" y="0"/>
              </a:cxn>
            </a:cxnLst>
            <a:rect l="0" t="0" r="r" b="b"/>
            <a:pathLst>
              <a:path w="3378" h="1">
                <a:moveTo>
                  <a:pt x="0" y="0"/>
                </a:moveTo>
                <a:lnTo>
                  <a:pt x="3377" y="0"/>
                </a:lnTo>
              </a:path>
            </a:pathLst>
          </a:custGeom>
          <a:noFill/>
          <a:ln w="9144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19459" name="Freeform 3"/>
          <p:cNvSpPr>
            <a:spLocks noChangeArrowheads="1"/>
          </p:cNvSpPr>
          <p:nvPr/>
        </p:nvSpPr>
        <p:spPr bwMode="auto">
          <a:xfrm>
            <a:off x="1244160" y="3525490"/>
            <a:ext cx="1244160" cy="829527"/>
          </a:xfrm>
          <a:custGeom>
            <a:avLst/>
            <a:gdLst/>
            <a:ahLst/>
            <a:cxnLst>
              <a:cxn ang="0">
                <a:pos x="0" y="2540"/>
              </a:cxn>
              <a:cxn ang="0">
                <a:pos x="3810" y="0"/>
              </a:cxn>
            </a:cxnLst>
            <a:rect l="0" t="0" r="r" b="b"/>
            <a:pathLst>
              <a:path w="3811" h="2541">
                <a:moveTo>
                  <a:pt x="0" y="2540"/>
                </a:moveTo>
                <a:lnTo>
                  <a:pt x="3810" y="0"/>
                </a:lnTo>
              </a:path>
            </a:pathLst>
          </a:custGeom>
          <a:noFill/>
          <a:ln w="9144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19460" name="Freeform 4"/>
          <p:cNvSpPr>
            <a:spLocks noChangeArrowheads="1"/>
          </p:cNvSpPr>
          <p:nvPr/>
        </p:nvSpPr>
        <p:spPr bwMode="auto">
          <a:xfrm>
            <a:off x="3458880" y="3318108"/>
            <a:ext cx="1517760" cy="144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47" y="0"/>
              </a:cxn>
            </a:cxnLst>
            <a:rect l="0" t="0" r="r" b="b"/>
            <a:pathLst>
              <a:path w="4648" h="1">
                <a:moveTo>
                  <a:pt x="0" y="0"/>
                </a:moveTo>
                <a:lnTo>
                  <a:pt x="4647" y="0"/>
                </a:lnTo>
              </a:path>
            </a:pathLst>
          </a:custGeom>
          <a:noFill/>
          <a:ln w="9144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fr-FR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920" y="4203802"/>
            <a:ext cx="1036800" cy="103690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42560" y="2695963"/>
            <a:ext cx="1789920" cy="124429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35520" y="2695963"/>
            <a:ext cx="1451520" cy="145167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69280" y="2281200"/>
            <a:ext cx="1356480" cy="191828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6552001" y="2695963"/>
            <a:ext cx="1594080" cy="1451672"/>
          </a:xfrm>
          <a:prstGeom prst="ellipse">
            <a:avLst/>
          </a:prstGeom>
          <a:noFill/>
          <a:ln w="73080" cap="flat">
            <a:solidFill>
              <a:srgbClr val="FF0000">
                <a:alpha val="84999"/>
              </a:srgbClr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fr-FR"/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336961" y="4071308"/>
            <a:ext cx="1594080" cy="1451672"/>
          </a:xfrm>
          <a:prstGeom prst="ellipse">
            <a:avLst/>
          </a:prstGeom>
          <a:noFill/>
          <a:ln w="73080" cap="flat">
            <a:solidFill>
              <a:srgbClr val="FF0000">
                <a:alpha val="84999"/>
              </a:srgbClr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fr-FR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223628" y="4869160"/>
            <a:ext cx="685800" cy="549275"/>
          </a:xfrm>
          <a:prstGeom prst="rect">
            <a:avLst/>
          </a:prstGeom>
          <a:solidFill>
            <a:srgbClr val="33CC66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7092280" y="3789040"/>
            <a:ext cx="685800" cy="549275"/>
          </a:xfrm>
          <a:prstGeom prst="rect">
            <a:avLst/>
          </a:prstGeom>
          <a:solidFill>
            <a:srgbClr val="FF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1478" y="2204864"/>
            <a:ext cx="1693863" cy="479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-36512" y="2691085"/>
            <a:ext cx="2286000" cy="346075"/>
          </a:xfrm>
          <a:prstGeom prst="rect">
            <a:avLst/>
          </a:prstGeom>
          <a:solidFill>
            <a:schemeClr val="bg1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58607" rIns="90000" bIns="45000"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Web forum comments</a:t>
            </a:r>
            <a:endParaRPr lang="en-US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147200" y="2695963"/>
            <a:ext cx="3167859" cy="1206847"/>
            <a:chOff x="4147200" y="2695963"/>
            <a:chExt cx="3167859" cy="1206847"/>
          </a:xfrm>
        </p:grpSpPr>
        <p:pic>
          <p:nvPicPr>
            <p:cNvPr id="19465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147200" y="2695963"/>
              <a:ext cx="1036800" cy="120684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23" name="Left Arrow 22"/>
            <p:cNvSpPr/>
            <p:nvPr/>
          </p:nvSpPr>
          <p:spPr bwMode="auto">
            <a:xfrm rot="508820">
              <a:off x="4938795" y="3024016"/>
              <a:ext cx="2376264" cy="756084"/>
            </a:xfrm>
            <a:prstGeom prst="leftArrow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Cross 23"/>
            <p:cNvSpPr/>
            <p:nvPr/>
          </p:nvSpPr>
          <p:spPr bwMode="auto">
            <a:xfrm rot="2519720">
              <a:off x="5804606" y="2969418"/>
              <a:ext cx="914400" cy="914400"/>
            </a:xfrm>
            <a:prstGeom prst="plus">
              <a:avLst>
                <a:gd name="adj" fmla="val 36111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6" name="Rounded Rectangular Callout 25"/>
          <p:cNvSpPr/>
          <p:nvPr/>
        </p:nvSpPr>
        <p:spPr bwMode="auto">
          <a:xfrm>
            <a:off x="4968044" y="1088740"/>
            <a:ext cx="3888432" cy="936104"/>
          </a:xfrm>
          <a:prstGeom prst="wedgeRoundRectCallout">
            <a:avLst>
              <a:gd name="adj1" fmla="val 13198"/>
              <a:gd name="adj2" fmla="val 151429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6CC"/>
              </a:buClr>
              <a:buSzTx/>
              <a:buFont typeface="Wingdings" pitchFamily="2" charset="2"/>
              <a:buChar char="§"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Web data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6CC"/>
              </a:buClr>
              <a:buSzTx/>
              <a:buFont typeface="Wingdings" pitchFamily="2" charset="2"/>
              <a:buChar char="§"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User data stored comments </a:t>
            </a:r>
            <a:endParaRPr lang="en-US" dirty="0" smtClean="0"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6CC"/>
              </a:buClr>
              <a:buSzTx/>
              <a:buFont typeface="Wingdings" pitchFamily="2" charset="2"/>
              <a:buChar char="§"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System data (passwords)</a:t>
            </a:r>
          </a:p>
        </p:txBody>
      </p:sp>
      <p:sp>
        <p:nvSpPr>
          <p:cNvPr id="27" name="Rounded Rectangular Callout 26"/>
          <p:cNvSpPr/>
          <p:nvPr/>
        </p:nvSpPr>
        <p:spPr bwMode="auto">
          <a:xfrm>
            <a:off x="5724128" y="908720"/>
            <a:ext cx="3195972" cy="1296144"/>
          </a:xfrm>
          <a:prstGeom prst="wedgeRoundRectCallout">
            <a:avLst>
              <a:gd name="adj1" fmla="val 2821"/>
              <a:gd name="adj2" fmla="val 122284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6CC"/>
              </a:buClr>
              <a:buSzTx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Backdoor installed:</a:t>
            </a:r>
          </a:p>
          <a:p>
            <a:pPr algn="l">
              <a:buClr>
                <a:srgbClr val="0066CC"/>
              </a:buClr>
              <a:buFont typeface="Wingdings" pitchFamily="2" charset="2"/>
              <a:buChar char="§"/>
            </a:pPr>
            <a:r>
              <a:rPr lang="en-US" dirty="0" smtClean="0">
                <a:latin typeface="Arial" charset="0"/>
              </a:rPr>
              <a:t>While shipping the disk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6CC"/>
              </a:buClr>
              <a:buSzTx/>
              <a:buFont typeface="Wingdings" pitchFamily="2" charset="2"/>
              <a:buChar char="§"/>
              <a:tabLst/>
            </a:pPr>
            <a:r>
              <a:rPr lang="en-US" dirty="0" smtClean="0">
                <a:latin typeface="Arial" charset="0"/>
              </a:rPr>
              <a:t>By malware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6CC"/>
              </a:buClr>
              <a:buSzTx/>
              <a:buFont typeface="Wingdings" pitchFamily="2" charset="2"/>
              <a:buChar char="§"/>
              <a:tabLst/>
            </a:pPr>
            <a:r>
              <a:rPr lang="en-US" dirty="0" smtClean="0">
                <a:latin typeface="Arial" charset="0"/>
              </a:rPr>
              <a:t>…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6CC"/>
              </a:buClr>
              <a:buSzTx/>
              <a:tabLst/>
            </a:pPr>
            <a:endParaRPr kumimoji="0" lang="en-US" sz="1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4509E-6 C 0.02171 -0.11907 0.04341 -0.23815 0.10643 -0.29595 C 0.16945 -0.35375 0.29306 -0.35722 0.37778 -0.34659 C 0.4625 -0.33595 0.56962 -0.25826 0.61441 -0.2326 C 0.65921 -0.20693 0.65261 -0.19976 0.64618 -0.19237 " pathEditMode="relative" ptsTypes="aaaaA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421 -0.05734 -0.06823 -0.11445 -0.14775 -0.13549 C -0.22709 -0.15653 -0.39375 -0.17781 -0.47622 -0.12694 C -0.55868 -0.07607 -0.60087 0.04647 -0.64289 0.16901 " pathEditMode="relative" ptsTypes="aaaA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animBg="1"/>
      <p:bldP spid="19460" grpId="0" animBg="1"/>
      <p:bldP spid="19466" grpId="0" animBg="1"/>
      <p:bldP spid="19467" grpId="0" animBg="1"/>
      <p:bldP spid="16" grpId="0" animBg="1"/>
      <p:bldP spid="16" grpId="1" animBg="1"/>
      <p:bldP spid="16" grpId="2" animBg="1"/>
      <p:bldP spid="18" grpId="0" animBg="1"/>
      <p:bldP spid="18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D8DCEF7-0B2C-437E-8015-240CBBC99EAE}" type="slidenum">
              <a:rPr lang="en-US"/>
              <a:pPr/>
              <a:t>15</a:t>
            </a:fld>
            <a:endParaRPr lang="en-US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2920320" y="2658519"/>
            <a:ext cx="3317760" cy="604864"/>
          </a:xfrm>
          <a:prstGeom prst="rect">
            <a:avLst/>
          </a:prstGeom>
          <a:solidFill>
            <a:srgbClr val="33CC66"/>
          </a:solidFill>
          <a:ln w="9525" cap="flat">
            <a:noFill/>
            <a:round/>
            <a:headEnd/>
            <a:tailEnd/>
          </a:ln>
          <a:effectLst/>
        </p:spPr>
        <p:txBody>
          <a:bodyPr lIns="81639" tIns="59107" rIns="81639" bIns="40820"/>
          <a:lstStyle/>
          <a:p>
            <a:pPr>
              <a:lnSpc>
                <a:spcPct val="96000"/>
              </a:lnSpc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</a:tabLst>
            </a:pPr>
            <a:r>
              <a:rPr lang="en-US" sz="3600" dirty="0" err="1">
                <a:solidFill>
                  <a:srgbClr val="000000"/>
                </a:solidFill>
                <a:latin typeface="Courier New" pitchFamily="49" charset="0"/>
                <a:ea typeface="DejaVu Sans" charset="0"/>
                <a:cs typeface="DejaVu Sans" charset="0"/>
              </a:rPr>
              <a:t>M|C</a:t>
            </a:r>
            <a:r>
              <a:rPr lang="en-US" sz="3600" dirty="0">
                <a:solidFill>
                  <a:srgbClr val="000000"/>
                </a:solidFill>
                <a:latin typeface="Courier New" pitchFamily="49" charset="0"/>
                <a:ea typeface="DejaVu Sans" charset="0"/>
                <a:cs typeface="DejaVu Sans" charset="0"/>
              </a:rPr>
              <a:t>|?|...|?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-63388"/>
            <a:ext cx="8228160" cy="1144921"/>
          </a:xfrm>
          <a:ln/>
        </p:spPr>
        <p:txBody>
          <a:bodyPr tIns="30174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dirty="0"/>
              <a:t>Initial idea</a:t>
            </a: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4354560" y="3525490"/>
            <a:ext cx="622080" cy="829527"/>
          </a:xfrm>
          <a:prstGeom prst="downArrow">
            <a:avLst>
              <a:gd name="adj1" fmla="val 23824"/>
              <a:gd name="adj2" fmla="val 36099"/>
            </a:avLst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920320" y="2658519"/>
            <a:ext cx="3317760" cy="604864"/>
          </a:xfrm>
          <a:prstGeom prst="rect">
            <a:avLst/>
          </a:prstGeom>
          <a:solidFill>
            <a:srgbClr val="33CC66"/>
          </a:solidFill>
          <a:ln w="9525" cap="flat">
            <a:noFill/>
            <a:round/>
            <a:headEnd/>
            <a:tailEnd/>
          </a:ln>
          <a:effectLst/>
        </p:spPr>
        <p:txBody>
          <a:bodyPr lIns="81639" tIns="59107" rIns="81639" bIns="40820"/>
          <a:lstStyle/>
          <a:p>
            <a:pPr>
              <a:lnSpc>
                <a:spcPct val="96000"/>
              </a:lnSpc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</a:tabLst>
            </a:pPr>
            <a:r>
              <a:rPr lang="en-US" sz="3600" dirty="0" err="1">
                <a:solidFill>
                  <a:srgbClr val="000000"/>
                </a:solidFill>
                <a:latin typeface="Courier New" pitchFamily="49" charset="0"/>
                <a:ea typeface="DejaVu Sans" charset="0"/>
                <a:cs typeface="DejaVu Sans" charset="0"/>
              </a:rPr>
              <a:t>M|C</a:t>
            </a:r>
            <a:r>
              <a:rPr lang="en-US" sz="3600" dirty="0">
                <a:solidFill>
                  <a:srgbClr val="000000"/>
                </a:solidFill>
                <a:latin typeface="Courier New" pitchFamily="49" charset="0"/>
                <a:ea typeface="DejaVu Sans" charset="0"/>
                <a:cs typeface="DejaVu Sans" charset="0"/>
              </a:rPr>
              <a:t>|?|?|?|?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988800" y="4657449"/>
            <a:ext cx="3317760" cy="604864"/>
          </a:xfrm>
          <a:prstGeom prst="rect">
            <a:avLst/>
          </a:prstGeom>
          <a:solidFill>
            <a:srgbClr val="33CC66"/>
          </a:solidFill>
          <a:ln w="9525" cap="flat">
            <a:noFill/>
            <a:round/>
            <a:headEnd/>
            <a:tailEnd/>
          </a:ln>
          <a:effectLst/>
        </p:spPr>
        <p:txBody>
          <a:bodyPr lIns="81639" tIns="59107" rIns="81639" bIns="40820"/>
          <a:lstStyle/>
          <a:p>
            <a:pPr>
              <a:lnSpc>
                <a:spcPct val="96000"/>
              </a:lnSpc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</a:tabLst>
            </a:pPr>
            <a:r>
              <a:rPr lang="en-US" sz="3600" dirty="0" err="1">
                <a:solidFill>
                  <a:srgbClr val="000000"/>
                </a:solidFill>
                <a:latin typeface="Courier New" pitchFamily="49" charset="0"/>
                <a:ea typeface="DejaVu Sans" charset="0"/>
                <a:cs typeface="DejaVu Sans" charset="0"/>
              </a:rPr>
              <a:t>M|C</a:t>
            </a:r>
            <a:r>
              <a:rPr lang="en-US" sz="3600" dirty="0">
                <a:solidFill>
                  <a:srgbClr val="000000"/>
                </a:solidFill>
                <a:latin typeface="Courier New" pitchFamily="49" charset="0"/>
                <a:ea typeface="DejaVu Sans" charset="0"/>
                <a:cs typeface="DejaVu Sans" charset="0"/>
              </a:rPr>
              <a:t>|?|?|?|?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952000" y="4657449"/>
            <a:ext cx="1036800" cy="604864"/>
          </a:xfrm>
          <a:prstGeom prst="rect">
            <a:avLst/>
          </a:prstGeom>
          <a:solidFill>
            <a:srgbClr val="FFFF66"/>
          </a:solidFill>
          <a:ln w="9525" cap="flat">
            <a:noFill/>
            <a:round/>
            <a:headEnd/>
            <a:tailEnd/>
          </a:ln>
          <a:effectLst/>
        </p:spPr>
        <p:txBody>
          <a:bodyPr lIns="81639" tIns="59107" rIns="81639" bIns="40820"/>
          <a:lstStyle/>
          <a:p>
            <a:pPr>
              <a:lnSpc>
                <a:spcPct val="96000"/>
              </a:lnSpc>
              <a:tabLst>
                <a:tab pos="414726" algn="l"/>
                <a:tab pos="829452" algn="l"/>
              </a:tabLst>
            </a:pPr>
            <a:r>
              <a:rPr lang="en-US" sz="3600" dirty="0" err="1">
                <a:solidFill>
                  <a:srgbClr val="000000"/>
                </a:solidFill>
                <a:latin typeface="Courier New" pitchFamily="49" charset="0"/>
                <a:ea typeface="DejaVu Sans" charset="0"/>
                <a:cs typeface="DejaVu Sans" charset="0"/>
              </a:rPr>
              <a:t>HDR</a:t>
            </a:r>
            <a:endParaRPr lang="en-US" sz="3600" dirty="0">
              <a:solidFill>
                <a:srgbClr val="000000"/>
              </a:solidFill>
              <a:latin typeface="Courier New" pitchFamily="49" charset="0"/>
              <a:ea typeface="DejaVu Sans" charset="0"/>
              <a:cs typeface="DejaVu Sans" charset="0"/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2913120" y="2582192"/>
            <a:ext cx="3327840" cy="2304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050720" y="2268239"/>
            <a:ext cx="2073600" cy="31395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53162" rIns="81639" bIns="40820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</a:tabLst>
            </a:pP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One block</a:t>
            </a: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2913120" y="4607044"/>
            <a:ext cx="3327840" cy="2304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960" y="4657449"/>
            <a:ext cx="1065600" cy="603424"/>
          </a:xfrm>
          <a:prstGeom prst="rect">
            <a:avLst/>
          </a:prstGeom>
          <a:noFill/>
          <a:effectLst/>
        </p:spPr>
      </p:pic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3061440" y="5956465"/>
            <a:ext cx="547200" cy="264988"/>
          </a:xfrm>
          <a:prstGeom prst="rightArrow">
            <a:avLst>
              <a:gd name="adj1" fmla="val 37861"/>
              <a:gd name="adj2" fmla="val 74845"/>
            </a:avLst>
          </a:prstGeom>
          <a:solidFill>
            <a:srgbClr val="EB613D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3625920" y="5903180"/>
            <a:ext cx="2695680" cy="6221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57278" rIns="81639" bIns="40820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</a:tabLst>
            </a:pPr>
            <a:r>
              <a:rPr lang="en-US" sz="22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Alignment issue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6EF67E4-F8B2-40BC-AC45-F5DAE8DF9FAA}" type="slidenum">
              <a:rPr lang="en-US"/>
              <a:pPr/>
              <a:t>16</a:t>
            </a:fld>
            <a:endParaRPr lang="en-US"/>
          </a:p>
        </p:txBody>
      </p:sp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830881" y="2658519"/>
            <a:ext cx="3687840" cy="604864"/>
          </a:xfrm>
          <a:prstGeom prst="rect">
            <a:avLst/>
          </a:prstGeom>
          <a:solidFill>
            <a:srgbClr val="33CC66"/>
          </a:solidFill>
          <a:ln w="9525" cap="flat">
            <a:noFill/>
            <a:round/>
            <a:headEnd/>
            <a:tailEnd/>
          </a:ln>
          <a:effectLst/>
        </p:spPr>
        <p:txBody>
          <a:bodyPr lIns="81639" tIns="59107" rIns="81639" bIns="40820"/>
          <a:lstStyle/>
          <a:p>
            <a:pPr>
              <a:lnSpc>
                <a:spcPct val="96000"/>
              </a:lnSpc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</a:tabLst>
            </a:pPr>
            <a:r>
              <a:rPr lang="en-US" sz="3600" dirty="0" err="1">
                <a:solidFill>
                  <a:srgbClr val="000000"/>
                </a:solidFill>
                <a:latin typeface="Courier New" pitchFamily="49" charset="0"/>
                <a:ea typeface="DejaVu Sans" charset="0"/>
                <a:cs typeface="DejaVu Sans" charset="0"/>
              </a:rPr>
              <a:t>M|C</a:t>
            </a:r>
            <a:r>
              <a:rPr lang="en-US" sz="3600" dirty="0">
                <a:solidFill>
                  <a:srgbClr val="000000"/>
                </a:solidFill>
                <a:latin typeface="Courier New" pitchFamily="49" charset="0"/>
                <a:ea typeface="DejaVu Sans" charset="0"/>
                <a:cs typeface="DejaVu Sans" charset="0"/>
              </a:rPr>
              <a:t>|?|?|?|?|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-63388"/>
            <a:ext cx="8228160" cy="1144921"/>
          </a:xfrm>
          <a:ln/>
        </p:spPr>
        <p:txBody>
          <a:bodyPr tIns="30174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dirty="0"/>
              <a:t>Improvement</a:t>
            </a: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3898080" y="3525490"/>
            <a:ext cx="622080" cy="829527"/>
          </a:xfrm>
          <a:prstGeom prst="downArrow">
            <a:avLst>
              <a:gd name="adj1" fmla="val 23824"/>
              <a:gd name="adj2" fmla="val 36099"/>
            </a:avLst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964161" y="4657449"/>
            <a:ext cx="3592800" cy="604864"/>
          </a:xfrm>
          <a:prstGeom prst="rect">
            <a:avLst/>
          </a:prstGeom>
          <a:solidFill>
            <a:srgbClr val="33CC66"/>
          </a:solidFill>
          <a:ln w="9525" cap="flat">
            <a:noFill/>
            <a:round/>
            <a:headEnd/>
            <a:tailEnd/>
          </a:ln>
          <a:effectLst/>
        </p:spPr>
        <p:txBody>
          <a:bodyPr lIns="81639" tIns="59107" rIns="81639" bIns="40820"/>
          <a:lstStyle/>
          <a:p>
            <a:pPr>
              <a:lnSpc>
                <a:spcPct val="96000"/>
              </a:lnSpc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</a:tabLst>
            </a:pPr>
            <a:r>
              <a:rPr lang="en-US" sz="3600" dirty="0" err="1">
                <a:solidFill>
                  <a:srgbClr val="000000"/>
                </a:solidFill>
                <a:latin typeface="Courier New" pitchFamily="49" charset="0"/>
                <a:ea typeface="DejaVu Sans" charset="0"/>
                <a:cs typeface="DejaVu Sans" charset="0"/>
              </a:rPr>
              <a:t>M|C</a:t>
            </a:r>
            <a:r>
              <a:rPr lang="en-US" sz="3600" dirty="0">
                <a:solidFill>
                  <a:srgbClr val="000000"/>
                </a:solidFill>
                <a:latin typeface="Courier New" pitchFamily="49" charset="0"/>
                <a:ea typeface="DejaVu Sans" charset="0"/>
                <a:cs typeface="DejaVu Sans" charset="0"/>
              </a:rPr>
              <a:t>|?|?|?|?|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927360" y="4657449"/>
            <a:ext cx="1036800" cy="604864"/>
          </a:xfrm>
          <a:prstGeom prst="rect">
            <a:avLst/>
          </a:prstGeom>
          <a:solidFill>
            <a:srgbClr val="FFFF66"/>
          </a:solidFill>
          <a:ln w="9525" cap="flat">
            <a:noFill/>
            <a:round/>
            <a:headEnd/>
            <a:tailEnd/>
          </a:ln>
          <a:effectLst/>
        </p:spPr>
        <p:txBody>
          <a:bodyPr lIns="81639" tIns="59107" rIns="81639" bIns="40820"/>
          <a:lstStyle/>
          <a:p>
            <a:pPr>
              <a:lnSpc>
                <a:spcPct val="96000"/>
              </a:lnSpc>
              <a:tabLst>
                <a:tab pos="414726" algn="l"/>
                <a:tab pos="829452" algn="l"/>
              </a:tabLst>
            </a:pPr>
            <a:r>
              <a:rPr lang="en-US" sz="3600" dirty="0" err="1">
                <a:solidFill>
                  <a:srgbClr val="000000"/>
                </a:solidFill>
                <a:latin typeface="Courier New" pitchFamily="49" charset="0"/>
                <a:ea typeface="DejaVu Sans" charset="0"/>
                <a:cs typeface="DejaVu Sans" charset="0"/>
              </a:rPr>
              <a:t>HDR</a:t>
            </a:r>
            <a:endParaRPr lang="en-US" sz="3600" dirty="0">
              <a:solidFill>
                <a:srgbClr val="000000"/>
              </a:solidFill>
              <a:latin typeface="Courier New" pitchFamily="49" charset="0"/>
              <a:ea typeface="DejaVu Sans" charset="0"/>
              <a:cs typeface="DejaVu Sans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961280" y="2268239"/>
            <a:ext cx="2073600" cy="31395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53162" rIns="81639" bIns="40820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</a:tabLst>
            </a:pP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One block</a:t>
            </a: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4121281" y="4573920"/>
            <a:ext cx="3327840" cy="2304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788481" y="5893099"/>
            <a:ext cx="6864480" cy="620706"/>
            <a:chOff x="1242" y="4092"/>
            <a:chExt cx="4767" cy="431"/>
          </a:xfrm>
        </p:grpSpPr>
        <p:sp>
          <p:nvSpPr>
            <p:cNvPr id="22537" name="AutoShape 9"/>
            <p:cNvSpPr>
              <a:spLocks noChangeArrowheads="1"/>
            </p:cNvSpPr>
            <p:nvPr/>
          </p:nvSpPr>
          <p:spPr bwMode="auto">
            <a:xfrm>
              <a:off x="1242" y="4136"/>
              <a:ext cx="379" cy="183"/>
            </a:xfrm>
            <a:prstGeom prst="rightArrow">
              <a:avLst>
                <a:gd name="adj1" fmla="val 37861"/>
                <a:gd name="adj2" fmla="val 75056"/>
              </a:avLst>
            </a:prstGeom>
            <a:solidFill>
              <a:srgbClr val="EB613D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" name="Text Box 10"/>
            <p:cNvSpPr txBox="1">
              <a:spLocks noChangeArrowheads="1"/>
            </p:cNvSpPr>
            <p:nvPr/>
          </p:nvSpPr>
          <p:spPr bwMode="auto">
            <a:xfrm>
              <a:off x="1676" y="4092"/>
              <a:ext cx="4333" cy="4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63144" rIns="90000" bIns="45000"/>
            <a:lstStyle/>
            <a:p>
              <a:pPr>
                <a:tabLst>
                  <a:tab pos="414726" algn="l"/>
                  <a:tab pos="829452" algn="l"/>
                  <a:tab pos="1244178" algn="l"/>
                  <a:tab pos="1658904" algn="l"/>
                  <a:tab pos="2073631" algn="l"/>
                  <a:tab pos="2488357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6" algn="l"/>
                  <a:tab pos="6220892" algn="l"/>
                </a:tabLst>
              </a:pPr>
              <a:r>
                <a:rPr lang="en-US" sz="2200" b="1" dirty="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One full safely replaceable block</a:t>
              </a:r>
            </a:p>
          </p:txBody>
        </p:sp>
      </p:grp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4161600" y="2658519"/>
            <a:ext cx="3317760" cy="604864"/>
          </a:xfrm>
          <a:prstGeom prst="rect">
            <a:avLst/>
          </a:prstGeom>
          <a:solidFill>
            <a:srgbClr val="33CC66"/>
          </a:solidFill>
          <a:ln w="9525" cap="flat">
            <a:noFill/>
            <a:round/>
            <a:headEnd/>
            <a:tailEnd/>
          </a:ln>
          <a:effectLst/>
        </p:spPr>
        <p:txBody>
          <a:bodyPr lIns="81639" tIns="59107" rIns="81639" bIns="40820"/>
          <a:lstStyle/>
          <a:p>
            <a:pPr>
              <a:lnSpc>
                <a:spcPct val="96000"/>
              </a:lnSpc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</a:tabLst>
            </a:pPr>
            <a:r>
              <a:rPr lang="en-US" sz="3600" dirty="0" err="1">
                <a:solidFill>
                  <a:srgbClr val="000000"/>
                </a:solidFill>
                <a:latin typeface="Courier New" pitchFamily="49" charset="0"/>
                <a:ea typeface="DejaVu Sans" charset="0"/>
                <a:cs typeface="DejaVu Sans" charset="0"/>
              </a:rPr>
              <a:t>M|C</a:t>
            </a:r>
            <a:r>
              <a:rPr lang="en-US" sz="3600" dirty="0">
                <a:solidFill>
                  <a:srgbClr val="000000"/>
                </a:solidFill>
                <a:latin typeface="Courier New" pitchFamily="49" charset="0"/>
                <a:ea typeface="DejaVu Sans" charset="0"/>
                <a:cs typeface="DejaVu Sans" charset="0"/>
              </a:rPr>
              <a:t>|?|?|?|?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5281920" y="4657449"/>
            <a:ext cx="3317760" cy="604864"/>
          </a:xfrm>
          <a:prstGeom prst="rect">
            <a:avLst/>
          </a:prstGeom>
          <a:solidFill>
            <a:srgbClr val="33CC66"/>
          </a:solidFill>
          <a:ln w="9525" cap="flat">
            <a:noFill/>
            <a:round/>
            <a:headEnd/>
            <a:tailEnd/>
          </a:ln>
          <a:effectLst/>
        </p:spPr>
        <p:txBody>
          <a:bodyPr lIns="81639" tIns="59107" rIns="81639" bIns="40820"/>
          <a:lstStyle/>
          <a:p>
            <a:pPr>
              <a:lnSpc>
                <a:spcPct val="96000"/>
              </a:lnSpc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</a:tabLst>
            </a:pPr>
            <a:r>
              <a:rPr lang="en-US" sz="3600" dirty="0" err="1">
                <a:solidFill>
                  <a:srgbClr val="000000"/>
                </a:solidFill>
                <a:latin typeface="Courier New" pitchFamily="49" charset="0"/>
                <a:ea typeface="DejaVu Sans" charset="0"/>
                <a:cs typeface="DejaVu Sans" charset="0"/>
              </a:rPr>
              <a:t>M|C</a:t>
            </a:r>
            <a:r>
              <a:rPr lang="en-US" sz="3600" dirty="0">
                <a:solidFill>
                  <a:srgbClr val="000000"/>
                </a:solidFill>
                <a:latin typeface="Courier New" pitchFamily="49" charset="0"/>
                <a:ea typeface="DejaVu Sans" charset="0"/>
                <a:cs typeface="DejaVu Sans" charset="0"/>
              </a:rPr>
              <a:t>|?|?|?|?</a:t>
            </a:r>
          </a:p>
        </p:txBody>
      </p:sp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4960" y="4657449"/>
            <a:ext cx="1134720" cy="603424"/>
          </a:xfrm>
          <a:prstGeom prst="rect">
            <a:avLst/>
          </a:prstGeom>
          <a:noFill/>
          <a:effectLst/>
        </p:spPr>
      </p:pic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823681" y="2582192"/>
            <a:ext cx="3327840" cy="2304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938880" y="4572481"/>
            <a:ext cx="3175200" cy="2304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1944000" y="4147636"/>
            <a:ext cx="2073600" cy="31395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53162" rIns="81639" bIns="40820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</a:tabLst>
            </a:pP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Block 1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5292000" y="4259968"/>
            <a:ext cx="2073600" cy="31395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53162" rIns="81639" bIns="40820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</a:tabLst>
            </a:pP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Block 2</a:t>
            </a:r>
          </a:p>
        </p:txBody>
      </p:sp>
      <p:pic>
        <p:nvPicPr>
          <p:cNvPr id="22546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7360" y="4657449"/>
            <a:ext cx="3219840" cy="603424"/>
          </a:xfrm>
          <a:prstGeom prst="rect">
            <a:avLst/>
          </a:prstGeom>
          <a:noFill/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9976243-DD64-4B77-935E-935E871C3B1D}" type="slidenum">
              <a:rPr lang="en-US"/>
              <a:pPr/>
              <a:t>17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830881" y="2658519"/>
            <a:ext cx="3687840" cy="604864"/>
          </a:xfrm>
          <a:prstGeom prst="rect">
            <a:avLst/>
          </a:prstGeom>
          <a:solidFill>
            <a:srgbClr val="33CC66"/>
          </a:solidFill>
          <a:ln w="9525" cap="flat">
            <a:noFill/>
            <a:round/>
            <a:headEnd/>
            <a:tailEnd/>
          </a:ln>
          <a:effectLst/>
        </p:spPr>
        <p:txBody>
          <a:bodyPr lIns="81639" tIns="59107" rIns="81639" bIns="40820"/>
          <a:lstStyle/>
          <a:p>
            <a:pPr>
              <a:lnSpc>
                <a:spcPct val="96000"/>
              </a:lnSpc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</a:tabLst>
            </a:pPr>
            <a:r>
              <a:rPr lang="en-US" sz="3600" dirty="0" err="1">
                <a:solidFill>
                  <a:srgbClr val="000000"/>
                </a:solidFill>
                <a:latin typeface="Courier New" pitchFamily="49" charset="0"/>
                <a:ea typeface="DejaVu Sans" charset="0"/>
                <a:cs typeface="DejaVu Sans" charset="0"/>
              </a:rPr>
              <a:t>M|C|M|M|M|M</a:t>
            </a:r>
            <a:r>
              <a:rPr lang="en-US" sz="3600" dirty="0">
                <a:solidFill>
                  <a:srgbClr val="000000"/>
                </a:solidFill>
                <a:latin typeface="Courier New" pitchFamily="49" charset="0"/>
                <a:ea typeface="DejaVu Sans" charset="0"/>
                <a:cs typeface="DejaVu Sans" charset="0"/>
              </a:rPr>
              <a:t>|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152636"/>
            <a:ext cx="8228160" cy="887119"/>
          </a:xfrm>
          <a:ln/>
        </p:spPr>
        <p:txBody>
          <a:bodyPr tIns="30174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dirty="0" err="1"/>
              <a:t>Exfiltration</a:t>
            </a:r>
            <a:r>
              <a:rPr lang="en-US" dirty="0"/>
              <a:t> block format</a:t>
            </a: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3898080" y="3525490"/>
            <a:ext cx="622080" cy="829527"/>
          </a:xfrm>
          <a:prstGeom prst="downArrow">
            <a:avLst>
              <a:gd name="adj1" fmla="val 23824"/>
              <a:gd name="adj2" fmla="val 36099"/>
            </a:avLst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964161" y="4657449"/>
            <a:ext cx="3592800" cy="604864"/>
          </a:xfrm>
          <a:prstGeom prst="rect">
            <a:avLst/>
          </a:prstGeom>
          <a:solidFill>
            <a:srgbClr val="33CC66"/>
          </a:solidFill>
          <a:ln w="9525" cap="flat">
            <a:noFill/>
            <a:round/>
            <a:headEnd/>
            <a:tailEnd/>
          </a:ln>
          <a:effectLst/>
        </p:spPr>
        <p:txBody>
          <a:bodyPr lIns="81639" tIns="59107" rIns="81639" bIns="40820"/>
          <a:lstStyle/>
          <a:p>
            <a:pPr>
              <a:lnSpc>
                <a:spcPct val="96000"/>
              </a:lnSpc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</a:tabLst>
            </a:pPr>
            <a:r>
              <a:rPr lang="en-US" sz="3600" dirty="0" err="1">
                <a:solidFill>
                  <a:srgbClr val="000000"/>
                </a:solidFill>
                <a:latin typeface="Courier New" pitchFamily="49" charset="0"/>
                <a:ea typeface="DejaVu Sans" charset="0"/>
                <a:cs typeface="DejaVu Sans" charset="0"/>
              </a:rPr>
              <a:t>M|C|M|M|M|M</a:t>
            </a:r>
            <a:r>
              <a:rPr lang="en-US" sz="3600" dirty="0">
                <a:solidFill>
                  <a:srgbClr val="000000"/>
                </a:solidFill>
                <a:latin typeface="Courier New" pitchFamily="49" charset="0"/>
                <a:ea typeface="DejaVu Sans" charset="0"/>
                <a:cs typeface="DejaVu Sans" charset="0"/>
              </a:rPr>
              <a:t>|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927360" y="4657449"/>
            <a:ext cx="1036800" cy="604864"/>
          </a:xfrm>
          <a:prstGeom prst="rect">
            <a:avLst/>
          </a:prstGeom>
          <a:solidFill>
            <a:srgbClr val="FFFF66"/>
          </a:solidFill>
          <a:ln w="9525" cap="flat">
            <a:noFill/>
            <a:round/>
            <a:headEnd/>
            <a:tailEnd/>
          </a:ln>
          <a:effectLst/>
        </p:spPr>
        <p:txBody>
          <a:bodyPr lIns="81639" tIns="59107" rIns="81639" bIns="40820"/>
          <a:lstStyle/>
          <a:p>
            <a:pPr>
              <a:lnSpc>
                <a:spcPct val="96000"/>
              </a:lnSpc>
              <a:tabLst>
                <a:tab pos="414726" algn="l"/>
                <a:tab pos="829452" algn="l"/>
              </a:tabLst>
            </a:pPr>
            <a:r>
              <a:rPr lang="en-US" sz="3600" dirty="0" err="1">
                <a:solidFill>
                  <a:srgbClr val="000000"/>
                </a:solidFill>
                <a:latin typeface="Courier New" pitchFamily="49" charset="0"/>
                <a:ea typeface="DejaVu Sans" charset="0"/>
                <a:cs typeface="DejaVu Sans" charset="0"/>
              </a:rPr>
              <a:t>HDR</a:t>
            </a:r>
            <a:endParaRPr lang="en-US" sz="3600" dirty="0">
              <a:solidFill>
                <a:srgbClr val="000000"/>
              </a:solidFill>
              <a:latin typeface="Courier New" pitchFamily="49" charset="0"/>
              <a:ea typeface="DejaVu Sans" charset="0"/>
              <a:cs typeface="DejaVu Sans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961280" y="2268239"/>
            <a:ext cx="2073600" cy="31395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53162" rIns="81639" bIns="40820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</a:tabLst>
            </a:pP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One block</a:t>
            </a: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4121281" y="4573920"/>
            <a:ext cx="3327840" cy="2304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788481" y="5893099"/>
            <a:ext cx="6864480" cy="620706"/>
            <a:chOff x="1242" y="4092"/>
            <a:chExt cx="4767" cy="431"/>
          </a:xfrm>
        </p:grpSpPr>
        <p:sp>
          <p:nvSpPr>
            <p:cNvPr id="23561" name="AutoShape 9"/>
            <p:cNvSpPr>
              <a:spLocks noChangeArrowheads="1"/>
            </p:cNvSpPr>
            <p:nvPr/>
          </p:nvSpPr>
          <p:spPr bwMode="auto">
            <a:xfrm>
              <a:off x="1242" y="4136"/>
              <a:ext cx="379" cy="183"/>
            </a:xfrm>
            <a:prstGeom prst="rightArrow">
              <a:avLst>
                <a:gd name="adj1" fmla="val 37861"/>
                <a:gd name="adj2" fmla="val 75056"/>
              </a:avLst>
            </a:prstGeom>
            <a:solidFill>
              <a:srgbClr val="EB613D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2" name="Text Box 10"/>
            <p:cNvSpPr txBox="1">
              <a:spLocks noChangeArrowheads="1"/>
            </p:cNvSpPr>
            <p:nvPr/>
          </p:nvSpPr>
          <p:spPr bwMode="auto">
            <a:xfrm>
              <a:off x="1676" y="4092"/>
              <a:ext cx="4333" cy="4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63144" rIns="90000" bIns="45000"/>
            <a:lstStyle/>
            <a:p>
              <a:pPr>
                <a:tabLst>
                  <a:tab pos="414726" algn="l"/>
                  <a:tab pos="829452" algn="l"/>
                  <a:tab pos="1244178" algn="l"/>
                  <a:tab pos="1658904" algn="l"/>
                  <a:tab pos="2073631" algn="l"/>
                  <a:tab pos="2488357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6" algn="l"/>
                  <a:tab pos="6220892" algn="l"/>
                </a:tabLst>
              </a:pPr>
              <a:r>
                <a:rPr lang="en-US" sz="2200" b="1" dirty="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Fast check + no false-positives</a:t>
              </a:r>
            </a:p>
          </p:txBody>
        </p:sp>
      </p:grp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4161600" y="2658519"/>
            <a:ext cx="3317760" cy="604864"/>
          </a:xfrm>
          <a:prstGeom prst="rect">
            <a:avLst/>
          </a:prstGeom>
          <a:solidFill>
            <a:srgbClr val="33CC66"/>
          </a:solidFill>
          <a:ln w="9525" cap="flat">
            <a:noFill/>
            <a:round/>
            <a:headEnd/>
            <a:tailEnd/>
          </a:ln>
          <a:effectLst/>
        </p:spPr>
        <p:txBody>
          <a:bodyPr lIns="81639" tIns="59107" rIns="81639" bIns="40820"/>
          <a:lstStyle/>
          <a:p>
            <a:pPr>
              <a:lnSpc>
                <a:spcPct val="96000"/>
              </a:lnSpc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</a:tabLst>
            </a:pPr>
            <a:r>
              <a:rPr lang="en-US" sz="3600" dirty="0" err="1">
                <a:solidFill>
                  <a:srgbClr val="000000"/>
                </a:solidFill>
                <a:latin typeface="Courier New" pitchFamily="49" charset="0"/>
                <a:ea typeface="DejaVu Sans" charset="0"/>
                <a:cs typeface="DejaVu Sans" charset="0"/>
              </a:rPr>
              <a:t>M|C|M|M|M|M</a:t>
            </a:r>
            <a:endParaRPr lang="en-US" sz="3600" dirty="0">
              <a:solidFill>
                <a:srgbClr val="000000"/>
              </a:solidFill>
              <a:latin typeface="Courier New" pitchFamily="49" charset="0"/>
              <a:ea typeface="DejaVu Sans" charset="0"/>
              <a:cs typeface="DejaVu Sans" charset="0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5281920" y="4657449"/>
            <a:ext cx="3317760" cy="604864"/>
          </a:xfrm>
          <a:prstGeom prst="rect">
            <a:avLst/>
          </a:prstGeom>
          <a:solidFill>
            <a:srgbClr val="33CC66"/>
          </a:solidFill>
          <a:ln w="9525" cap="flat">
            <a:noFill/>
            <a:round/>
            <a:headEnd/>
            <a:tailEnd/>
          </a:ln>
          <a:effectLst/>
        </p:spPr>
        <p:txBody>
          <a:bodyPr lIns="81639" tIns="59107" rIns="81639" bIns="40820"/>
          <a:lstStyle/>
          <a:p>
            <a:pPr>
              <a:lnSpc>
                <a:spcPct val="96000"/>
              </a:lnSpc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</a:tabLst>
            </a:pPr>
            <a:r>
              <a:rPr lang="en-US" sz="3600" dirty="0" err="1">
                <a:solidFill>
                  <a:srgbClr val="000000"/>
                </a:solidFill>
                <a:latin typeface="Courier New" pitchFamily="49" charset="0"/>
                <a:ea typeface="DejaVu Sans" charset="0"/>
                <a:cs typeface="DejaVu Sans" charset="0"/>
              </a:rPr>
              <a:t>M|C|M|M|M|M</a:t>
            </a:r>
            <a:endParaRPr lang="en-US" sz="3600" dirty="0">
              <a:solidFill>
                <a:srgbClr val="000000"/>
              </a:solidFill>
              <a:latin typeface="Courier New" pitchFamily="49" charset="0"/>
              <a:ea typeface="DejaVu Sans" charset="0"/>
              <a:cs typeface="DejaVu Sans" charset="0"/>
            </a:endParaRPr>
          </a:p>
        </p:txBody>
      </p:sp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4960" y="4657449"/>
            <a:ext cx="1134720" cy="603424"/>
          </a:xfrm>
          <a:prstGeom prst="rect">
            <a:avLst/>
          </a:prstGeom>
          <a:noFill/>
          <a:effectLst/>
        </p:spPr>
      </p:pic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823681" y="2582192"/>
            <a:ext cx="3327840" cy="2304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938880" y="4572481"/>
            <a:ext cx="3175200" cy="2304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1944000" y="4147636"/>
            <a:ext cx="2073600" cy="31395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53162" rIns="81639" bIns="40820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</a:tabLst>
            </a:pP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Block 1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5292000" y="4259968"/>
            <a:ext cx="2073600" cy="31395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53162" rIns="81639" bIns="40820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</a:tabLst>
            </a:pP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Block 2</a:t>
            </a:r>
          </a:p>
        </p:txBody>
      </p:sp>
      <p:pic>
        <p:nvPicPr>
          <p:cNvPr id="23570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7360" y="4657449"/>
            <a:ext cx="3219840" cy="603424"/>
          </a:xfrm>
          <a:prstGeom prst="rect">
            <a:avLst/>
          </a:prstGeom>
          <a:noFill/>
          <a:effectLst/>
        </p:spPr>
      </p:pic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4180320" y="4355017"/>
            <a:ext cx="1036800" cy="1244291"/>
          </a:xfrm>
          <a:prstGeom prst="rect">
            <a:avLst/>
          </a:prstGeom>
          <a:noFill/>
          <a:ln w="36720" cap="flat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8EFEAE-EC5C-4088-B681-C918FF317043}" type="slidenum">
              <a:rPr lang="en-US"/>
              <a:pPr/>
              <a:t>18</a:t>
            </a:fld>
            <a:endParaRPr lang="en-US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>
            <a:lum contrast="46000"/>
          </a:blip>
          <a:srcRect/>
          <a:stretch>
            <a:fillRect/>
          </a:stretch>
        </p:blipFill>
        <p:spPr bwMode="auto">
          <a:xfrm>
            <a:off x="2070720" y="1234210"/>
            <a:ext cx="6660000" cy="4355017"/>
          </a:xfrm>
          <a:prstGeom prst="rect">
            <a:avLst/>
          </a:prstGeom>
          <a:blipFill dpi="0" rotWithShape="0">
            <a:blip r:embed="rId4" cstate="print">
              <a:lum contrast="46000"/>
            </a:blip>
            <a:srcRect/>
            <a:tile tx="0" ty="0" sx="100000" sy="100000" flip="none" algn="tl"/>
          </a:blipFill>
          <a:ln w="9525" cap="flat">
            <a:noFill/>
            <a:round/>
            <a:headEnd/>
            <a:tailEnd/>
          </a:ln>
          <a:effectLst/>
        </p:spPr>
      </p:pic>
      <p:sp>
        <p:nvSpPr>
          <p:cNvPr id="24578" name="Line 2"/>
          <p:cNvSpPr>
            <a:spLocks noChangeShapeType="1"/>
          </p:cNvSpPr>
          <p:nvPr/>
        </p:nvSpPr>
        <p:spPr bwMode="auto">
          <a:xfrm>
            <a:off x="6223680" y="3371395"/>
            <a:ext cx="1159200" cy="1440"/>
          </a:xfrm>
          <a:prstGeom prst="line">
            <a:avLst/>
          </a:prstGeom>
          <a:noFill/>
          <a:ln w="9144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 flipV="1">
            <a:off x="1278720" y="3588857"/>
            <a:ext cx="1307520" cy="874172"/>
          </a:xfrm>
          <a:prstGeom prst="line">
            <a:avLst/>
          </a:prstGeom>
          <a:noFill/>
          <a:ln w="9144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3607200" y="3371395"/>
            <a:ext cx="1595520" cy="1440"/>
          </a:xfrm>
          <a:prstGeom prst="line">
            <a:avLst/>
          </a:prstGeom>
          <a:noFill/>
          <a:ln w="9144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921" y="4301733"/>
            <a:ext cx="1090080" cy="109019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13121" y="2717566"/>
            <a:ext cx="1882080" cy="13076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6561" y="2717566"/>
            <a:ext cx="1524960" cy="15265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83841" y="2281199"/>
            <a:ext cx="1425600" cy="20162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459361" y="5463934"/>
            <a:ext cx="3480480" cy="345636"/>
          </a:xfrm>
          <a:prstGeom prst="rect">
            <a:avLst/>
          </a:prstGeom>
          <a:solidFill>
            <a:srgbClr val="33CC66"/>
          </a:solidFill>
          <a:ln w="9525" cap="flat">
            <a:noFill/>
            <a:round/>
            <a:headEnd/>
            <a:tailEnd/>
          </a:ln>
          <a:effectLst/>
        </p:spPr>
        <p:txBody>
          <a:bodyPr lIns="81639" tIns="49963" rIns="81639" bIns="40820"/>
          <a:lstStyle/>
          <a:p>
            <a:pPr>
              <a:lnSpc>
                <a:spcPct val="96000"/>
              </a:lnSpc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</a:tabLst>
            </a:pPr>
            <a:r>
              <a:rPr lang="en-US" dirty="0" err="1">
                <a:solidFill>
                  <a:srgbClr val="000000"/>
                </a:solidFill>
                <a:latin typeface="Courier New" pitchFamily="49" charset="0"/>
                <a:ea typeface="DejaVu Sans" charset="0"/>
                <a:cs typeface="DejaVu Sans" charset="0"/>
              </a:rPr>
              <a:t>M|C|M|M|M|M|M|C|M|M|M|M</a:t>
            </a:r>
            <a:endParaRPr lang="en-US" dirty="0">
              <a:solidFill>
                <a:srgbClr val="000000"/>
              </a:solidFill>
              <a:latin typeface="Courier New" pitchFamily="49" charset="0"/>
              <a:ea typeface="DejaVu Sans" charset="0"/>
              <a:cs typeface="DejaVu Sans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732480" y="3525490"/>
            <a:ext cx="4101120" cy="355718"/>
            <a:chOff x="2592" y="2448"/>
            <a:chExt cx="2848" cy="247"/>
          </a:xfrm>
        </p:grpSpPr>
        <p:sp>
          <p:nvSpPr>
            <p:cNvPr id="24587" name="Text Box 11"/>
            <p:cNvSpPr txBox="1">
              <a:spLocks noChangeArrowheads="1"/>
            </p:cNvSpPr>
            <p:nvPr/>
          </p:nvSpPr>
          <p:spPr bwMode="auto">
            <a:xfrm>
              <a:off x="3024" y="2448"/>
              <a:ext cx="2416" cy="239"/>
            </a:xfrm>
            <a:prstGeom prst="rect">
              <a:avLst/>
            </a:prstGeom>
            <a:solidFill>
              <a:srgbClr val="33CC66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lIns="90000" tIns="55080" rIns="90000" bIns="45000"/>
            <a:lstStyle/>
            <a:p>
              <a:pPr>
                <a:lnSpc>
                  <a:spcPct val="96000"/>
                </a:lnSpc>
                <a:tabLst>
                  <a:tab pos="414726" algn="l"/>
                  <a:tab pos="829452" algn="l"/>
                  <a:tab pos="1244178" algn="l"/>
                  <a:tab pos="1658904" algn="l"/>
                  <a:tab pos="2073631" algn="l"/>
                  <a:tab pos="2488357" algn="l"/>
                  <a:tab pos="2903083" algn="l"/>
                  <a:tab pos="3317809" algn="l"/>
                </a:tabLst>
              </a:pPr>
              <a:r>
                <a:rPr lang="en-US" dirty="0" err="1">
                  <a:solidFill>
                    <a:srgbClr val="000000"/>
                  </a:solidFill>
                  <a:latin typeface="Courier New" pitchFamily="49" charset="0"/>
                  <a:ea typeface="DejaVu Sans" charset="0"/>
                  <a:cs typeface="DejaVu Sans" charset="0"/>
                </a:rPr>
                <a:t>M|C|M|M|M|M|M|C|M|M|M|M</a:t>
              </a:r>
              <a:endParaRPr lang="en-US" dirty="0">
                <a:solidFill>
                  <a:srgbClr val="000000"/>
                </a:solidFill>
                <a:latin typeface="Courier New" pitchFamily="49" charset="0"/>
                <a:ea typeface="DejaVu Sans" charset="0"/>
                <a:cs typeface="DejaVu Sans" charset="0"/>
              </a:endParaRPr>
            </a:p>
          </p:txBody>
        </p:sp>
        <p:sp>
          <p:nvSpPr>
            <p:cNvPr id="24588" name="Text Box 12"/>
            <p:cNvSpPr txBox="1">
              <a:spLocks noChangeArrowheads="1"/>
            </p:cNvSpPr>
            <p:nvPr/>
          </p:nvSpPr>
          <p:spPr bwMode="auto">
            <a:xfrm>
              <a:off x="2592" y="2456"/>
              <a:ext cx="431" cy="239"/>
            </a:xfrm>
            <a:prstGeom prst="rect">
              <a:avLst/>
            </a:prstGeom>
            <a:solidFill>
              <a:srgbClr val="FFFF66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lIns="90000" tIns="55080" rIns="90000" bIns="45000"/>
            <a:lstStyle/>
            <a:p>
              <a:pPr>
                <a:lnSpc>
                  <a:spcPct val="96000"/>
                </a:lnSpc>
                <a:tabLst>
                  <a:tab pos="414726" algn="l"/>
                </a:tabLst>
              </a:pPr>
              <a:r>
                <a:rPr lang="en-US" dirty="0" err="1">
                  <a:solidFill>
                    <a:srgbClr val="000000"/>
                  </a:solidFill>
                  <a:latin typeface="Courier New" pitchFamily="49" charset="0"/>
                  <a:ea typeface="DejaVu Sans" charset="0"/>
                  <a:cs typeface="DejaVu Sans" charset="0"/>
                </a:rPr>
                <a:t>HDR</a:t>
              </a:r>
              <a:endParaRPr lang="en-US" dirty="0">
                <a:solidFill>
                  <a:srgbClr val="000000"/>
                </a:solidFill>
                <a:latin typeface="Courier New" pitchFamily="49" charset="0"/>
                <a:ea typeface="DejaVu Sans" charset="0"/>
                <a:cs typeface="DejaVu Sans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813921" y="3940254"/>
            <a:ext cx="1828800" cy="1284615"/>
            <a:chOff x="3343" y="2736"/>
            <a:chExt cx="1270" cy="892"/>
          </a:xfrm>
        </p:grpSpPr>
        <p:sp>
          <p:nvSpPr>
            <p:cNvPr id="24590" name="Text Box 14"/>
            <p:cNvSpPr txBox="1">
              <a:spLocks noChangeArrowheads="1"/>
            </p:cNvSpPr>
            <p:nvPr/>
          </p:nvSpPr>
          <p:spPr bwMode="auto">
            <a:xfrm>
              <a:off x="3343" y="2736"/>
              <a:ext cx="1264" cy="239"/>
            </a:xfrm>
            <a:prstGeom prst="rect">
              <a:avLst/>
            </a:prstGeom>
            <a:solidFill>
              <a:srgbClr val="E6E6E6"/>
            </a:solidFill>
            <a:ln w="9525" cap="flat">
              <a:solidFill>
                <a:srgbClr val="666666"/>
              </a:solidFill>
              <a:round/>
              <a:headEnd/>
              <a:tailEnd/>
            </a:ln>
            <a:effectLst/>
          </p:spPr>
          <p:txBody>
            <a:bodyPr lIns="90000" tIns="55080" rIns="90000" bIns="45000"/>
            <a:lstStyle/>
            <a:p>
              <a:pPr>
                <a:lnSpc>
                  <a:spcPct val="96000"/>
                </a:lnSpc>
                <a:tabLst>
                  <a:tab pos="414726" algn="l"/>
                  <a:tab pos="829452" algn="l"/>
                  <a:tab pos="1244178" algn="l"/>
                  <a:tab pos="1658904" algn="l"/>
                </a:tabLst>
              </a:pPr>
              <a:r>
                <a:rPr lang="en-US" dirty="0" err="1">
                  <a:solidFill>
                    <a:srgbClr val="000000"/>
                  </a:solidFill>
                  <a:latin typeface="Courier New" pitchFamily="49" charset="0"/>
                  <a:ea typeface="DejaVu Sans" charset="0"/>
                  <a:cs typeface="DejaVu Sans" charset="0"/>
                </a:rPr>
                <a:t>HDR|M|C|M|M</a:t>
              </a:r>
              <a:endParaRPr lang="en-US" dirty="0">
                <a:solidFill>
                  <a:srgbClr val="000000"/>
                </a:solidFill>
                <a:latin typeface="Courier New" pitchFamily="49" charset="0"/>
                <a:ea typeface="DejaVu Sans" charset="0"/>
                <a:cs typeface="DejaVu Sans" charset="0"/>
              </a:endParaRPr>
            </a:p>
          </p:txBody>
        </p:sp>
        <p:sp>
          <p:nvSpPr>
            <p:cNvPr id="24591" name="Text Box 15"/>
            <p:cNvSpPr txBox="1">
              <a:spLocks noChangeArrowheads="1"/>
            </p:cNvSpPr>
            <p:nvPr/>
          </p:nvSpPr>
          <p:spPr bwMode="auto">
            <a:xfrm>
              <a:off x="3343" y="3074"/>
              <a:ext cx="1264" cy="239"/>
            </a:xfrm>
            <a:prstGeom prst="rect">
              <a:avLst/>
            </a:prstGeom>
            <a:solidFill>
              <a:srgbClr val="33CC66"/>
            </a:solidFill>
            <a:ln w="9525" cap="flat">
              <a:solidFill>
                <a:srgbClr val="666666"/>
              </a:solidFill>
              <a:round/>
              <a:headEnd/>
              <a:tailEnd/>
            </a:ln>
            <a:effectLst/>
          </p:spPr>
          <p:txBody>
            <a:bodyPr lIns="90000" tIns="55080" rIns="90000" bIns="45000"/>
            <a:lstStyle/>
            <a:p>
              <a:pPr>
                <a:lnSpc>
                  <a:spcPct val="96000"/>
                </a:lnSpc>
                <a:tabLst>
                  <a:tab pos="414726" algn="l"/>
                  <a:tab pos="829452" algn="l"/>
                  <a:tab pos="1244178" algn="l"/>
                  <a:tab pos="1658904" algn="l"/>
                </a:tabLst>
              </a:pPr>
              <a:r>
                <a:rPr lang="en-US" dirty="0" err="1">
                  <a:solidFill>
                    <a:srgbClr val="000000"/>
                  </a:solidFill>
                  <a:latin typeface="Courier New" pitchFamily="49" charset="0"/>
                  <a:ea typeface="DejaVu Sans" charset="0"/>
                  <a:cs typeface="DejaVu Sans" charset="0"/>
                </a:rPr>
                <a:t>M|M|M|C|M|M</a:t>
              </a:r>
              <a:endParaRPr lang="en-US" dirty="0">
                <a:solidFill>
                  <a:srgbClr val="000000"/>
                </a:solidFill>
                <a:latin typeface="Courier New" pitchFamily="49" charset="0"/>
                <a:ea typeface="DejaVu Sans" charset="0"/>
                <a:cs typeface="DejaVu Sans" charset="0"/>
              </a:endParaRPr>
            </a:p>
          </p:txBody>
        </p:sp>
        <p:sp>
          <p:nvSpPr>
            <p:cNvPr id="24592" name="Text Box 16"/>
            <p:cNvSpPr txBox="1">
              <a:spLocks noChangeArrowheads="1"/>
            </p:cNvSpPr>
            <p:nvPr/>
          </p:nvSpPr>
          <p:spPr bwMode="auto">
            <a:xfrm>
              <a:off x="3349" y="3388"/>
              <a:ext cx="1264" cy="239"/>
            </a:xfrm>
            <a:prstGeom prst="rect">
              <a:avLst/>
            </a:prstGeom>
            <a:solidFill>
              <a:srgbClr val="E6E6E6"/>
            </a:solidFill>
            <a:ln w="9525" cap="flat">
              <a:solidFill>
                <a:srgbClr val="666666"/>
              </a:solidFill>
              <a:round/>
              <a:headEnd/>
              <a:tailEnd/>
            </a:ln>
            <a:effectLst/>
          </p:spPr>
          <p:txBody>
            <a:bodyPr lIns="90000" tIns="55080" rIns="90000" bIns="45000"/>
            <a:lstStyle/>
            <a:p>
              <a:pPr>
                <a:lnSpc>
                  <a:spcPct val="96000"/>
                </a:lnSpc>
                <a:tabLst>
                  <a:tab pos="414726" algn="l"/>
                  <a:tab pos="829452" algn="l"/>
                  <a:tab pos="1244178" algn="l"/>
                  <a:tab pos="1658904" algn="l"/>
                </a:tabLst>
              </a:pPr>
              <a:r>
                <a:rPr lang="en-US" dirty="0" err="1">
                  <a:solidFill>
                    <a:srgbClr val="000000"/>
                  </a:solidFill>
                  <a:latin typeface="Courier New" pitchFamily="49" charset="0"/>
                  <a:ea typeface="DejaVu Sans" charset="0"/>
                  <a:cs typeface="DejaVu Sans" charset="0"/>
                </a:rPr>
                <a:t>M|M</a:t>
              </a:r>
              <a:r>
                <a:rPr lang="en-US" dirty="0">
                  <a:solidFill>
                    <a:srgbClr val="000000"/>
                  </a:solidFill>
                  <a:latin typeface="Courier New" pitchFamily="49" charset="0"/>
                  <a:ea typeface="DejaVu Sans" charset="0"/>
                  <a:cs typeface="DejaVu Sans" charset="0"/>
                </a:rPr>
                <a:t>|...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7004160" y="2778052"/>
            <a:ext cx="1828800" cy="1284615"/>
            <a:chOff x="4864" y="1929"/>
            <a:chExt cx="1270" cy="892"/>
          </a:xfrm>
        </p:grpSpPr>
        <p:sp>
          <p:nvSpPr>
            <p:cNvPr id="24594" name="Text Box 18"/>
            <p:cNvSpPr txBox="1">
              <a:spLocks noChangeArrowheads="1"/>
            </p:cNvSpPr>
            <p:nvPr/>
          </p:nvSpPr>
          <p:spPr bwMode="auto">
            <a:xfrm>
              <a:off x="4864" y="1929"/>
              <a:ext cx="1264" cy="239"/>
            </a:xfrm>
            <a:prstGeom prst="rect">
              <a:avLst/>
            </a:prstGeom>
            <a:solidFill>
              <a:srgbClr val="E6E6E6"/>
            </a:solidFill>
            <a:ln w="9525" cap="flat">
              <a:solidFill>
                <a:srgbClr val="666666"/>
              </a:solidFill>
              <a:round/>
              <a:headEnd/>
              <a:tailEnd/>
            </a:ln>
            <a:effectLst/>
          </p:spPr>
          <p:txBody>
            <a:bodyPr lIns="90000" tIns="55080" rIns="90000" bIns="45000"/>
            <a:lstStyle/>
            <a:p>
              <a:pPr>
                <a:lnSpc>
                  <a:spcPct val="96000"/>
                </a:lnSpc>
                <a:tabLst>
                  <a:tab pos="414726" algn="l"/>
                  <a:tab pos="829452" algn="l"/>
                  <a:tab pos="1244178" algn="l"/>
                  <a:tab pos="1658904" algn="l"/>
                </a:tabLst>
              </a:pPr>
              <a:r>
                <a:rPr lang="en-US" dirty="0" err="1">
                  <a:solidFill>
                    <a:srgbClr val="000000"/>
                  </a:solidFill>
                  <a:latin typeface="Courier New" pitchFamily="49" charset="0"/>
                  <a:ea typeface="DejaVu Sans" charset="0"/>
                  <a:cs typeface="DejaVu Sans" charset="0"/>
                </a:rPr>
                <a:t>HDR|M|C|M|M</a:t>
              </a:r>
              <a:endParaRPr lang="en-US" dirty="0">
                <a:solidFill>
                  <a:srgbClr val="000000"/>
                </a:solidFill>
                <a:latin typeface="Courier New" pitchFamily="49" charset="0"/>
                <a:ea typeface="DejaVu Sans" charset="0"/>
                <a:cs typeface="DejaVu Sans" charset="0"/>
              </a:endParaRPr>
            </a:p>
          </p:txBody>
        </p:sp>
        <p:sp>
          <p:nvSpPr>
            <p:cNvPr id="24595" name="Text Box 19"/>
            <p:cNvSpPr txBox="1">
              <a:spLocks noChangeArrowheads="1"/>
            </p:cNvSpPr>
            <p:nvPr/>
          </p:nvSpPr>
          <p:spPr bwMode="auto">
            <a:xfrm>
              <a:off x="4864" y="2266"/>
              <a:ext cx="1264" cy="239"/>
            </a:xfrm>
            <a:prstGeom prst="rect">
              <a:avLst/>
            </a:prstGeom>
            <a:solidFill>
              <a:srgbClr val="FF6633"/>
            </a:solidFill>
            <a:ln w="9525" cap="flat">
              <a:solidFill>
                <a:srgbClr val="666666"/>
              </a:solidFill>
              <a:round/>
              <a:headEnd/>
              <a:tailEnd/>
            </a:ln>
            <a:effectLst/>
          </p:spPr>
          <p:txBody>
            <a:bodyPr lIns="90000" tIns="55080" rIns="90000" bIns="45000"/>
            <a:lstStyle/>
            <a:p>
              <a:pPr>
                <a:lnSpc>
                  <a:spcPct val="96000"/>
                </a:lnSpc>
                <a:tabLst>
                  <a:tab pos="414726" algn="l"/>
                  <a:tab pos="829452" algn="l"/>
                  <a:tab pos="1244178" algn="l"/>
                  <a:tab pos="1658904" algn="l"/>
                </a:tabLst>
              </a:pPr>
              <a:r>
                <a:rPr lang="en-US" dirty="0" err="1">
                  <a:solidFill>
                    <a:srgbClr val="000000"/>
                  </a:solidFill>
                  <a:latin typeface="Courier New" pitchFamily="49" charset="0"/>
                  <a:ea typeface="DejaVu Sans" charset="0"/>
                  <a:cs typeface="DejaVu Sans" charset="0"/>
                </a:rPr>
                <a:t>EXFIL</a:t>
              </a:r>
              <a:r>
                <a:rPr lang="en-US" dirty="0">
                  <a:solidFill>
                    <a:srgbClr val="000000"/>
                  </a:solidFill>
                  <a:latin typeface="Courier New" pitchFamily="49" charset="0"/>
                  <a:ea typeface="DejaVu Sans" charset="0"/>
                  <a:cs typeface="DejaVu Sans" charset="0"/>
                </a:rPr>
                <a:t>. DATA</a:t>
              </a:r>
            </a:p>
          </p:txBody>
        </p:sp>
        <p:sp>
          <p:nvSpPr>
            <p:cNvPr id="24596" name="Text Box 20"/>
            <p:cNvSpPr txBox="1">
              <a:spLocks noChangeArrowheads="1"/>
            </p:cNvSpPr>
            <p:nvPr/>
          </p:nvSpPr>
          <p:spPr bwMode="auto">
            <a:xfrm>
              <a:off x="4870" y="2581"/>
              <a:ext cx="1264" cy="239"/>
            </a:xfrm>
            <a:prstGeom prst="rect">
              <a:avLst/>
            </a:prstGeom>
            <a:solidFill>
              <a:srgbClr val="E6E6E6"/>
            </a:solidFill>
            <a:ln w="9525" cap="flat">
              <a:solidFill>
                <a:srgbClr val="666666"/>
              </a:solidFill>
              <a:round/>
              <a:headEnd/>
              <a:tailEnd/>
            </a:ln>
            <a:effectLst/>
          </p:spPr>
          <p:txBody>
            <a:bodyPr lIns="90000" tIns="55080" rIns="90000" bIns="45000"/>
            <a:lstStyle/>
            <a:p>
              <a:pPr>
                <a:lnSpc>
                  <a:spcPct val="96000"/>
                </a:lnSpc>
                <a:tabLst>
                  <a:tab pos="414726" algn="l"/>
                  <a:tab pos="829452" algn="l"/>
                  <a:tab pos="1244178" algn="l"/>
                  <a:tab pos="1658904" algn="l"/>
                </a:tabLst>
              </a:pPr>
              <a:r>
                <a:rPr lang="en-US" dirty="0" err="1">
                  <a:solidFill>
                    <a:srgbClr val="000000"/>
                  </a:solidFill>
                  <a:latin typeface="Courier New" pitchFamily="49" charset="0"/>
                  <a:ea typeface="DejaVu Sans" charset="0"/>
                  <a:cs typeface="DejaVu Sans" charset="0"/>
                </a:rPr>
                <a:t>M|M</a:t>
              </a:r>
              <a:r>
                <a:rPr lang="en-US" dirty="0">
                  <a:solidFill>
                    <a:srgbClr val="000000"/>
                  </a:solidFill>
                  <a:latin typeface="Courier New" pitchFamily="49" charset="0"/>
                  <a:ea typeface="DejaVu Sans" charset="0"/>
                  <a:cs typeface="DejaVu Sans" charset="0"/>
                </a:rPr>
                <a:t>|...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732480" y="2281200"/>
            <a:ext cx="4101120" cy="355718"/>
            <a:chOff x="2592" y="1584"/>
            <a:chExt cx="2848" cy="247"/>
          </a:xfrm>
        </p:grpSpPr>
        <p:sp>
          <p:nvSpPr>
            <p:cNvPr id="24598" name="Text Box 22"/>
            <p:cNvSpPr txBox="1">
              <a:spLocks noChangeArrowheads="1"/>
            </p:cNvSpPr>
            <p:nvPr/>
          </p:nvSpPr>
          <p:spPr bwMode="auto">
            <a:xfrm>
              <a:off x="3024" y="1584"/>
              <a:ext cx="2416" cy="239"/>
            </a:xfrm>
            <a:prstGeom prst="rect">
              <a:avLst/>
            </a:prstGeom>
            <a:solidFill>
              <a:srgbClr val="FF66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lIns="90000" tIns="55080" rIns="90000" bIns="45000"/>
            <a:lstStyle/>
            <a:p>
              <a:pPr>
                <a:lnSpc>
                  <a:spcPct val="96000"/>
                </a:lnSpc>
                <a:tabLst>
                  <a:tab pos="414726" algn="l"/>
                  <a:tab pos="829452" algn="l"/>
                  <a:tab pos="1244178" algn="l"/>
                  <a:tab pos="1658904" algn="l"/>
                  <a:tab pos="2073631" algn="l"/>
                  <a:tab pos="2488357" algn="l"/>
                  <a:tab pos="2903083" algn="l"/>
                  <a:tab pos="3317809" algn="l"/>
                </a:tabLst>
              </a:pPr>
              <a:r>
                <a:rPr lang="en-US" dirty="0" err="1">
                  <a:solidFill>
                    <a:srgbClr val="000000"/>
                  </a:solidFill>
                  <a:latin typeface="Courier New" pitchFamily="49" charset="0"/>
                  <a:ea typeface="DejaVu Sans" charset="0"/>
                  <a:cs typeface="DejaVu Sans" charset="0"/>
                </a:rPr>
                <a:t>M|C|M|M|EXFIL</a:t>
              </a:r>
              <a:r>
                <a:rPr lang="en-US" dirty="0">
                  <a:solidFill>
                    <a:srgbClr val="000000"/>
                  </a:solidFill>
                  <a:latin typeface="Courier New" pitchFamily="49" charset="0"/>
                  <a:ea typeface="DejaVu Sans" charset="0"/>
                  <a:cs typeface="DejaVu Sans" charset="0"/>
                </a:rPr>
                <a:t>. </a:t>
              </a:r>
              <a:r>
                <a:rPr lang="en-US" dirty="0" err="1">
                  <a:solidFill>
                    <a:srgbClr val="000000"/>
                  </a:solidFill>
                  <a:latin typeface="Courier New" pitchFamily="49" charset="0"/>
                  <a:ea typeface="DejaVu Sans" charset="0"/>
                  <a:cs typeface="DejaVu Sans" charset="0"/>
                </a:rPr>
                <a:t>DATA|M|M</a:t>
              </a:r>
              <a:endParaRPr lang="en-US" dirty="0">
                <a:solidFill>
                  <a:srgbClr val="000000"/>
                </a:solidFill>
                <a:latin typeface="Courier New" pitchFamily="49" charset="0"/>
                <a:ea typeface="DejaVu Sans" charset="0"/>
                <a:cs typeface="DejaVu Sans" charset="0"/>
              </a:endParaRPr>
            </a:p>
          </p:txBody>
        </p:sp>
        <p:sp>
          <p:nvSpPr>
            <p:cNvPr id="24599" name="Text Box 23"/>
            <p:cNvSpPr txBox="1">
              <a:spLocks noChangeArrowheads="1"/>
            </p:cNvSpPr>
            <p:nvPr/>
          </p:nvSpPr>
          <p:spPr bwMode="auto">
            <a:xfrm>
              <a:off x="2592" y="1592"/>
              <a:ext cx="431" cy="239"/>
            </a:xfrm>
            <a:prstGeom prst="rect">
              <a:avLst/>
            </a:prstGeom>
            <a:solidFill>
              <a:srgbClr val="FFFF66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lIns="90000" tIns="55080" rIns="90000" bIns="45000"/>
            <a:lstStyle/>
            <a:p>
              <a:pPr>
                <a:lnSpc>
                  <a:spcPct val="96000"/>
                </a:lnSpc>
                <a:tabLst>
                  <a:tab pos="414726" algn="l"/>
                </a:tabLst>
              </a:pPr>
              <a:r>
                <a:rPr lang="en-US" dirty="0" err="1">
                  <a:solidFill>
                    <a:srgbClr val="000000"/>
                  </a:solidFill>
                  <a:latin typeface="Courier New" pitchFamily="49" charset="0"/>
                  <a:ea typeface="DejaVu Sans" charset="0"/>
                  <a:cs typeface="DejaVu Sans" charset="0"/>
                </a:rPr>
                <a:t>HDR</a:t>
              </a:r>
              <a:endParaRPr lang="en-US" dirty="0">
                <a:solidFill>
                  <a:srgbClr val="000000"/>
                </a:solidFill>
                <a:latin typeface="Courier New" pitchFamily="49" charset="0"/>
                <a:ea typeface="DejaVu Sans" charset="0"/>
                <a:cs typeface="DejaVu Sans" charset="0"/>
              </a:endParaRPr>
            </a:p>
          </p:txBody>
        </p:sp>
      </p:grp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4399201" y="2281200"/>
            <a:ext cx="3480480" cy="345636"/>
          </a:xfrm>
          <a:prstGeom prst="rect">
            <a:avLst/>
          </a:prstGeom>
          <a:solidFill>
            <a:srgbClr val="FF6633"/>
          </a:solidFill>
          <a:ln w="9525" cap="flat">
            <a:noFill/>
            <a:round/>
            <a:headEnd/>
            <a:tailEnd/>
          </a:ln>
          <a:effectLst/>
        </p:spPr>
        <p:txBody>
          <a:bodyPr lIns="81639" tIns="49963" rIns="81639" bIns="40820"/>
          <a:lstStyle/>
          <a:p>
            <a:pPr>
              <a:lnSpc>
                <a:spcPct val="96000"/>
              </a:lnSpc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</a:tabLst>
            </a:pPr>
            <a:r>
              <a:rPr lang="en-US" dirty="0" err="1">
                <a:solidFill>
                  <a:srgbClr val="000000"/>
                </a:solidFill>
                <a:latin typeface="Courier New" pitchFamily="49" charset="0"/>
                <a:ea typeface="DejaVu Sans" charset="0"/>
                <a:cs typeface="DejaVu Sans" charset="0"/>
              </a:rPr>
              <a:t>M|C|M|M|EXFIL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ea typeface="DejaVu Sans" charset="0"/>
                <a:cs typeface="DejaVu Sans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  <a:ea typeface="DejaVu Sans" charset="0"/>
                <a:cs typeface="DejaVu Sans" charset="0"/>
              </a:rPr>
              <a:t>DATA|M|M</a:t>
            </a:r>
            <a:endParaRPr lang="en-US" dirty="0">
              <a:solidFill>
                <a:srgbClr val="000000"/>
              </a:solidFill>
              <a:latin typeface="Courier New" pitchFamily="49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47847 0.4150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Exfiltrating a sensitive file</a:t>
            </a:r>
            <a:endParaRPr lang="en-US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Use HDD as remote block device</a:t>
            </a:r>
          </a:p>
          <a:p>
            <a:pPr lvl="1"/>
            <a:r>
              <a:rPr lang="en-US" smtClean="0"/>
              <a:t>We can request any block</a:t>
            </a:r>
          </a:p>
          <a:p>
            <a:pPr lvl="1"/>
            <a:r>
              <a:rPr lang="en-US" smtClean="0"/>
              <a:t>So we can “mount” partitions</a:t>
            </a:r>
          </a:p>
          <a:p>
            <a:r>
              <a:rPr lang="en-US" smtClean="0"/>
              <a:t>Exfiltrate /etc/shadow in nine “queries”:</a:t>
            </a:r>
          </a:p>
          <a:p>
            <a:pPr lvl="1"/>
            <a:r>
              <a:rPr lang="en-US" smtClean="0"/>
              <a:t>First retrieve partition table in MBR</a:t>
            </a:r>
          </a:p>
          <a:p>
            <a:pPr lvl="1"/>
            <a:r>
              <a:rPr lang="en-US" smtClean="0"/>
              <a:t>Then superblock of ext3 partition</a:t>
            </a:r>
          </a:p>
          <a:p>
            <a:pPr lvl="1"/>
            <a:r>
              <a:rPr lang="en-US" smtClean="0"/>
              <a:t>…</a:t>
            </a:r>
          </a:p>
          <a:p>
            <a:r>
              <a:rPr lang="en-US" smtClean="0"/>
              <a:t>Total time: &lt; 1 minute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AE6545D-020D-4811-BD3D-B40B47DDA7E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Context, embedded systems security </a:t>
            </a:r>
          </a:p>
          <a:p>
            <a:r>
              <a:rPr lang="en-US" dirty="0" smtClean="0"/>
              <a:t>An attack example</a:t>
            </a:r>
          </a:p>
          <a:p>
            <a:pPr lvl="1"/>
            <a:r>
              <a:rPr lang="en-US" dirty="0" smtClean="0"/>
              <a:t>A  Hard Disk backdoor</a:t>
            </a:r>
          </a:p>
          <a:p>
            <a:r>
              <a:rPr lang="en-US" dirty="0" smtClean="0"/>
              <a:t>A view of the state of embedded devices</a:t>
            </a:r>
          </a:p>
          <a:p>
            <a:r>
              <a:rPr lang="en-US" dirty="0" smtClean="0"/>
              <a:t>Avatar</a:t>
            </a:r>
          </a:p>
          <a:p>
            <a:pPr lvl="1"/>
            <a:r>
              <a:rPr lang="en-US" dirty="0" smtClean="0"/>
              <a:t>A better method to analyze such systems </a:t>
            </a:r>
          </a:p>
          <a:p>
            <a:r>
              <a:rPr lang="en-US" dirty="0" smtClean="0"/>
              <a:t>SMART</a:t>
            </a:r>
          </a:p>
          <a:p>
            <a:pPr lvl="1"/>
            <a:r>
              <a:rPr lang="en-US" dirty="0" smtClean="0"/>
              <a:t>Status of a proactive solution</a:t>
            </a:r>
          </a:p>
          <a:p>
            <a:r>
              <a:rPr lang="en-US" dirty="0" smtClean="0"/>
              <a:t>Concluding remarks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C6900B97-7DD4-4597-AFE9-25AD4C8B535E}" type="datetime1">
              <a:rPr lang="fr-FR" smtClean="0"/>
              <a:pPr/>
              <a:t>14/05/2014</a:t>
            </a:fld>
            <a:r>
              <a:rPr lang="fr-FR" smtClean="0"/>
              <a:t> -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- p </a:t>
            </a:r>
            <a:fld id="{130F0598-44DC-4666-BD40-705206D126D8}" type="slidenum">
              <a:rPr lang="fr-FR" smtClean="0"/>
              <a:pPr/>
              <a:t>2</a:t>
            </a:fld>
            <a:r>
              <a:rPr lang="fr-FR" smtClean="0"/>
              <a:t> </a:t>
            </a:r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summary</a:t>
            </a:r>
            <a:endParaRPr 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reverse engineered and </a:t>
            </a:r>
            <a:r>
              <a:rPr lang="en-US" dirty="0" err="1" smtClean="0"/>
              <a:t>backdoored</a:t>
            </a:r>
            <a:r>
              <a:rPr lang="en-US" dirty="0" smtClean="0"/>
              <a:t> a COTS drive</a:t>
            </a:r>
          </a:p>
          <a:p>
            <a:pPr lvl="1"/>
            <a:r>
              <a:rPr lang="en-US" dirty="0" smtClean="0"/>
              <a:t>10 person-month effort</a:t>
            </a:r>
          </a:p>
          <a:p>
            <a:pPr lvl="1"/>
            <a:r>
              <a:rPr lang="en-US" dirty="0" smtClean="0"/>
              <a:t>Without any privileged information</a:t>
            </a:r>
          </a:p>
          <a:p>
            <a:pPr lvl="1"/>
            <a:r>
              <a:rPr lang="en-US" dirty="0" smtClean="0"/>
              <a:t>No significant performance overhead</a:t>
            </a:r>
          </a:p>
          <a:p>
            <a:r>
              <a:rPr lang="en-US" dirty="0" smtClean="0"/>
              <a:t>Data-</a:t>
            </a:r>
            <a:r>
              <a:rPr lang="en-US" dirty="0" err="1" smtClean="0"/>
              <a:t>exfiltration</a:t>
            </a:r>
            <a:r>
              <a:rPr lang="en-US" dirty="0" smtClean="0"/>
              <a:t> backdoor</a:t>
            </a:r>
          </a:p>
          <a:p>
            <a:pPr lvl="1"/>
            <a:r>
              <a:rPr lang="en-US" dirty="0" smtClean="0"/>
              <a:t>No cooperation from host</a:t>
            </a:r>
          </a:p>
          <a:p>
            <a:pPr lvl="1"/>
            <a:r>
              <a:rPr lang="en-US" dirty="0" smtClean="0"/>
              <a:t>Stealthy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 is this a realistic threat model after all ? </a:t>
            </a:r>
          </a:p>
          <a:p>
            <a:pPr lvl="1"/>
            <a:r>
              <a:rPr lang="fr-FR" dirty="0" err="1" smtClean="0"/>
              <a:t>IRATEMONK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F120C87-9CD4-4E20-A388-3898F964E74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IRATEMONK</a:t>
            </a:r>
            <a:r>
              <a:rPr lang="fr-FR" dirty="0" smtClean="0"/>
              <a:t> ?</a:t>
            </a:r>
            <a:endParaRPr lang="fr-FR" dirty="0"/>
          </a:p>
        </p:txBody>
      </p:sp>
      <p:pic>
        <p:nvPicPr>
          <p:cNvPr id="6" name="Content Placeholder 5" descr="20131231025318_08-nsa-iratemon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9124" y="1268413"/>
            <a:ext cx="3840676" cy="496887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E82F4-CB25-4009-970F-F0819B724817}" type="datetime1">
              <a:rPr lang="fr-FR" smtClean="0"/>
              <a:pPr>
                <a:defRPr/>
              </a:pPr>
              <a:t>14/05/2014</a:t>
            </a:fld>
            <a:r>
              <a:rPr lang="fr-FR" smtClean="0"/>
              <a:t> -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p </a:t>
            </a:r>
            <a:fld id="{01A3D035-96B1-42ED-B348-A1FDA1AC8B11}" type="slidenum">
              <a:rPr lang="fr-FR" smtClean="0"/>
              <a:pPr>
                <a:defRPr/>
              </a:pPr>
              <a:t>21</a:t>
            </a:fld>
            <a:r>
              <a:rPr lang="fr-FR" smtClean="0"/>
              <a:t>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IRATEMONK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E82F4-CB25-4009-970F-F0819B724817}" type="datetime1">
              <a:rPr lang="fr-FR" smtClean="0"/>
              <a:pPr>
                <a:defRPr/>
              </a:pPr>
              <a:t>14/05/2014</a:t>
            </a:fld>
            <a:r>
              <a:rPr lang="fr-FR" smtClean="0"/>
              <a:t> -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p </a:t>
            </a:r>
            <a:fld id="{01A3D035-96B1-42ED-B348-A1FDA1AC8B11}" type="slidenum">
              <a:rPr lang="fr-FR" smtClean="0"/>
              <a:pPr>
                <a:defRPr/>
              </a:pPr>
              <a:t>22</a:t>
            </a:fld>
            <a:r>
              <a:rPr lang="fr-FR" smtClean="0"/>
              <a:t> </a:t>
            </a:r>
            <a:endParaRPr lang="fr-FR"/>
          </a:p>
        </p:txBody>
      </p:sp>
      <p:pic>
        <p:nvPicPr>
          <p:cNvPr id="7" name="Content Placeholder 5" descr="20131231025318_08-nsa-iratemo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2" y="1268760"/>
            <a:ext cx="7704856" cy="996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2735796" y="3284984"/>
            <a:ext cx="2376264" cy="180020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IRATEMONK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E82F4-CB25-4009-970F-F0819B724817}" type="datetime1">
              <a:rPr lang="fr-FR" smtClean="0"/>
              <a:pPr>
                <a:defRPr/>
              </a:pPr>
              <a:t>14/05/2014</a:t>
            </a:fld>
            <a:r>
              <a:rPr lang="fr-FR" smtClean="0"/>
              <a:t> -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p </a:t>
            </a:r>
            <a:fld id="{01A3D035-96B1-42ED-B348-A1FDA1AC8B11}" type="slidenum">
              <a:rPr lang="fr-FR" smtClean="0"/>
              <a:pPr>
                <a:defRPr/>
              </a:pPr>
              <a:t>23</a:t>
            </a:fld>
            <a:r>
              <a:rPr lang="fr-FR" smtClean="0"/>
              <a:t> </a:t>
            </a:r>
            <a:endParaRPr lang="fr-FR"/>
          </a:p>
        </p:txBody>
      </p:sp>
      <p:pic>
        <p:nvPicPr>
          <p:cNvPr id="7" name="Content Placeholder 5" descr="20131231025318_08-nsa-iratemo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-2799692"/>
            <a:ext cx="8712460" cy="1127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2123728" y="5085184"/>
            <a:ext cx="4572508" cy="216024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Snowden documents on “interdiction”</a:t>
            </a:r>
            <a:endParaRPr lang="en-US" dirty="0"/>
          </a:p>
        </p:txBody>
      </p:sp>
      <p:pic>
        <p:nvPicPr>
          <p:cNvPr id="6" name="Content Placeholder 5" descr="4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3396" y="1124744"/>
            <a:ext cx="9380546" cy="392443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E82F4-CB25-4009-970F-F0819B724817}" type="datetime1">
              <a:rPr lang="fr-FR" smtClean="0"/>
              <a:pPr>
                <a:defRPr/>
              </a:pPr>
              <a:t>14/05/2014</a:t>
            </a:fld>
            <a:r>
              <a:rPr lang="fr-FR" smtClean="0"/>
              <a:t> -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p </a:t>
            </a:r>
            <a:fld id="{01A3D035-96B1-42ED-B348-A1FDA1AC8B11}" type="slidenum">
              <a:rPr lang="fr-FR" smtClean="0"/>
              <a:pPr>
                <a:defRPr/>
              </a:pPr>
              <a:t>24</a:t>
            </a:fld>
            <a:r>
              <a:rPr lang="fr-FR" smtClean="0"/>
              <a:t> </a:t>
            </a:r>
            <a:endParaRPr lang="fr-FR"/>
          </a:p>
        </p:txBody>
      </p:sp>
      <p:pic>
        <p:nvPicPr>
          <p:cNvPr id="7" name="Picture 6" descr="4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193196"/>
            <a:ext cx="9144000" cy="1142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learnt</a:t>
            </a:r>
            <a:endParaRPr lang="en-US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We need to trust all those embedded devices…</a:t>
            </a:r>
          </a:p>
          <a:p>
            <a:pPr lvl="1"/>
            <a:r>
              <a:rPr lang="en-US" smtClean="0"/>
              <a:t>But we can’t!</a:t>
            </a:r>
          </a:p>
          <a:p>
            <a:r>
              <a:rPr lang="en-US" smtClean="0"/>
              <a:t>Performing security analysis of embedded systems is very challenging !	</a:t>
            </a:r>
          </a:p>
          <a:p>
            <a:pPr lvl="1"/>
            <a:r>
              <a:rPr lang="en-US" smtClean="0"/>
              <a:t>Very hard to analyze the disk</a:t>
            </a:r>
          </a:p>
          <a:p>
            <a:pPr lvl="1"/>
            <a:r>
              <a:rPr lang="en-US" smtClean="0"/>
              <a:t>Static v/s Dynamic analysis</a:t>
            </a:r>
          </a:p>
          <a:p>
            <a:r>
              <a:rPr lang="en-US" smtClean="0"/>
              <a:t>We need to develop new methodologies and tools for dynamic security analysis of embedded systems</a:t>
            </a:r>
            <a:endParaRPr lang="en-US" dirty="0" smtClean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9649F43-0993-4597-95C6-1AD4ACFA0C0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An attack example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 view of the state of embedded devices</a:t>
            </a:r>
          </a:p>
          <a:p>
            <a:r>
              <a:rPr lang="en-US" dirty="0" smtClean="0"/>
              <a:t>Avatar</a:t>
            </a:r>
          </a:p>
          <a:p>
            <a:r>
              <a:rPr lang="en-US" dirty="0" smtClean="0"/>
              <a:t>SMART</a:t>
            </a:r>
          </a:p>
          <a:p>
            <a:r>
              <a:rPr lang="en-US" dirty="0" smtClean="0"/>
              <a:t>Concluding remarks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C6900B97-7DD4-4597-AFE9-25AD4C8B535E}" type="datetime1">
              <a:rPr lang="fr-FR" smtClean="0"/>
              <a:pPr/>
              <a:t>14/05/2014</a:t>
            </a:fld>
            <a:r>
              <a:rPr lang="fr-FR" smtClean="0"/>
              <a:t> -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- p </a:t>
            </a:r>
            <a:fld id="{130F0598-44DC-4666-BD40-705206D126D8}" type="slidenum">
              <a:rPr lang="fr-FR" smtClean="0"/>
              <a:pPr/>
              <a:t>26</a:t>
            </a:fld>
            <a:r>
              <a:rPr lang="fr-FR" smtClean="0"/>
              <a:t> </a:t>
            </a:r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1800" cap="none" dirty="0" smtClean="0"/>
              <a:t>To appear at </a:t>
            </a:r>
            <a:r>
              <a:rPr lang="en-US" sz="1800" cap="none" dirty="0" err="1" smtClean="0"/>
              <a:t>USENIX</a:t>
            </a:r>
            <a:r>
              <a:rPr lang="en-US" sz="1800" cap="none" dirty="0" smtClean="0"/>
              <a:t> Security 2014 </a:t>
            </a:r>
            <a:br>
              <a:rPr lang="en-US" sz="1800" cap="none" dirty="0" smtClean="0"/>
            </a:br>
            <a:r>
              <a:rPr lang="en-US" sz="1800" cap="none" dirty="0" smtClean="0"/>
              <a:t>With A. Costin, J. Zaddach, D. Balzarotti</a:t>
            </a:r>
          </a:p>
        </p:txBody>
      </p:sp>
      <p:sp>
        <p:nvSpPr>
          <p:cNvPr id="37891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 err="1" smtClean="0"/>
              <a:t>Firmware.re</a:t>
            </a:r>
            <a:r>
              <a:rPr lang="en-US" sz="4000" dirty="0" smtClean="0"/>
              <a:t> </a:t>
            </a:r>
          </a:p>
          <a:p>
            <a:r>
              <a:rPr lang="en-US" sz="4000" dirty="0" smtClean="0"/>
              <a:t>A large scale </a:t>
            </a:r>
            <a:r>
              <a:rPr lang="en-US" sz="4000" dirty="0" smtClean="0"/>
              <a:t>analysis </a:t>
            </a:r>
            <a:r>
              <a:rPr lang="en-US" sz="4000" dirty="0" smtClean="0"/>
              <a:t>of embedded systems </a:t>
            </a:r>
            <a:r>
              <a:rPr lang="en-US" sz="4000" dirty="0" err="1" smtClean="0"/>
              <a:t>firmwares</a:t>
            </a:r>
            <a:endParaRPr lang="en-US" sz="4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997E33D-03C9-4ACE-8BB2-6D2989EAB5FA}" type="datetime1">
              <a:rPr lang="fr-FR" smtClean="0"/>
              <a:pPr>
                <a:defRPr/>
              </a:pPr>
              <a:t>14/05/2014</a:t>
            </a:fld>
            <a:r>
              <a:rPr lang="fr-FR" smtClean="0"/>
              <a:t> -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p </a:t>
            </a:r>
            <a:fld id="{64076A87-4959-4602-94E9-8699A86A5186}" type="slidenum">
              <a:rPr lang="fr-FR" smtClean="0"/>
              <a:pPr>
                <a:defRPr/>
              </a:pPr>
              <a:t>27</a:t>
            </a:fld>
            <a:r>
              <a:rPr lang="fr-FR" smtClean="0"/>
              <a:t>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embedded system security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secure embedded devices, smartcards, etc…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58DA7-0B00-495C-AE27-6227617F1806}" type="datetime1">
              <a:rPr lang="fr-FR" smtClean="0"/>
              <a:pPr>
                <a:defRPr/>
              </a:pPr>
              <a:t>14/05/2014</a:t>
            </a:fld>
            <a:r>
              <a:rPr lang="fr-FR" smtClean="0"/>
              <a:t> -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p </a:t>
            </a:r>
            <a:fld id="{D552809F-4082-424C-BE09-144472FB5CC8}" type="slidenum">
              <a:rPr lang="fr-FR" smtClean="0"/>
              <a:pPr>
                <a:defRPr/>
              </a:pPr>
              <a:t>28</a:t>
            </a:fld>
            <a:r>
              <a:rPr lang="fr-FR" smtClean="0"/>
              <a:t> </a:t>
            </a:r>
            <a:endParaRPr lang="fr-FR"/>
          </a:p>
        </p:txBody>
      </p:sp>
      <p:pic>
        <p:nvPicPr>
          <p:cNvPr id="8" name="Picture 7" descr="3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9734"/>
            <a:ext cx="9144000" cy="5038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embedded system security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58DA7-0B00-495C-AE27-6227617F1806}" type="datetime1">
              <a:rPr lang="fr-FR" smtClean="0"/>
              <a:pPr>
                <a:defRPr/>
              </a:pPr>
              <a:t>14/05/2014</a:t>
            </a:fld>
            <a:r>
              <a:rPr lang="fr-FR" smtClean="0"/>
              <a:t> -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p </a:t>
            </a:r>
            <a:fld id="{D552809F-4082-424C-BE09-144472FB5CC8}" type="slidenum">
              <a:rPr lang="fr-FR" smtClean="0"/>
              <a:pPr>
                <a:defRPr/>
              </a:pPr>
              <a:t>29</a:t>
            </a:fld>
            <a:r>
              <a:rPr lang="fr-FR" smtClean="0"/>
              <a:t> </a:t>
            </a:r>
            <a:endParaRPr lang="fr-FR"/>
          </a:p>
        </p:txBody>
      </p:sp>
      <p:pic>
        <p:nvPicPr>
          <p:cNvPr id="17" name="Picture 16" descr="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16732"/>
            <a:ext cx="7362825" cy="458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59832" y="3645024"/>
            <a:ext cx="1832977" cy="2837448"/>
          </a:xfrm>
          <a:prstGeom prst="rect">
            <a:avLst/>
          </a:prstGeom>
        </p:spPr>
      </p:pic>
      <p:pic>
        <p:nvPicPr>
          <p:cNvPr id="24" name="Picture 23" descr="ne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-279412"/>
            <a:ext cx="2987707" cy="1993019"/>
          </a:xfrm>
          <a:prstGeom prst="rect">
            <a:avLst/>
          </a:prstGeom>
        </p:spPr>
      </p:pic>
      <p:pic>
        <p:nvPicPr>
          <p:cNvPr id="11266" name="Picture 21" descr="sfr_femtocel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9308" y="2456892"/>
            <a:ext cx="19050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2" descr="stb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2420888"/>
            <a:ext cx="47117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50" y="115888"/>
            <a:ext cx="8607425" cy="8651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Embedded Systems Diversity</a:t>
            </a:r>
            <a:endParaRPr lang="en-US" dirty="0"/>
          </a:p>
        </p:txBody>
      </p:sp>
      <p:pic>
        <p:nvPicPr>
          <p:cNvPr id="11269" name="Espace réservé du contenu 17" descr="smartcard-mobile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0" y="2708275"/>
            <a:ext cx="1655763" cy="1162050"/>
          </a:xfrm>
        </p:spPr>
      </p:pic>
      <p:pic>
        <p:nvPicPr>
          <p:cNvPr id="11273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5163" y="5060950"/>
            <a:ext cx="1582737" cy="1285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9" name="Espace réservé du contenu 5"/>
          <p:cNvSpPr txBox="1">
            <a:spLocks/>
          </p:cNvSpPr>
          <p:nvPr/>
        </p:nvSpPr>
        <p:spPr bwMode="auto">
          <a:xfrm>
            <a:off x="0" y="4364038"/>
            <a:ext cx="1816100" cy="885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328613" indent="-328613" defTabSz="873125" eaLnBrk="0" hangingPunct="0">
              <a:spcBef>
                <a:spcPct val="20000"/>
              </a:spcBef>
              <a:buClr>
                <a:srgbClr val="FF9900"/>
              </a:buClr>
              <a:buSzPct val="100000"/>
              <a:defRPr/>
            </a:pPr>
            <a:r>
              <a:rPr lang="fr-FR" sz="2800" kern="0" dirty="0">
                <a:latin typeface="+mn-lt"/>
              </a:rPr>
              <a:t>RFID</a:t>
            </a:r>
          </a:p>
        </p:txBody>
      </p:sp>
      <p:sp>
        <p:nvSpPr>
          <p:cNvPr id="10" name="Espace réservé du contenu 5"/>
          <p:cNvSpPr txBox="1">
            <a:spLocks/>
          </p:cNvSpPr>
          <p:nvPr/>
        </p:nvSpPr>
        <p:spPr bwMode="auto">
          <a:xfrm>
            <a:off x="2439541" y="2757289"/>
            <a:ext cx="2146300" cy="885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328613" indent="-328613" defTabSz="873125" eaLnBrk="0" hangingPunct="0">
              <a:spcBef>
                <a:spcPct val="20000"/>
              </a:spcBef>
              <a:buClr>
                <a:srgbClr val="FF9900"/>
              </a:buClr>
              <a:buSzPct val="100000"/>
              <a:defRPr/>
            </a:pPr>
            <a:r>
              <a:rPr lang="en-US" sz="2800" kern="0" dirty="0">
                <a:latin typeface="+mn-lt"/>
              </a:rPr>
              <a:t>Sensors</a:t>
            </a:r>
            <a:r>
              <a:rPr lang="fr-FR" sz="2800" kern="0" dirty="0">
                <a:latin typeface="+mn-lt"/>
              </a:rPr>
              <a:t>	</a:t>
            </a:r>
          </a:p>
        </p:txBody>
      </p:sp>
      <p:pic>
        <p:nvPicPr>
          <p:cNvPr id="11276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1124744"/>
            <a:ext cx="958850" cy="12573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1277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4208" y="188640"/>
            <a:ext cx="733425" cy="17732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1278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9772" y="1088740"/>
            <a:ext cx="2284413" cy="13239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1279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59732" y="4113076"/>
            <a:ext cx="1089025" cy="10477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9" name="Espace réservé du contenu 5"/>
          <p:cNvSpPr txBox="1">
            <a:spLocks/>
          </p:cNvSpPr>
          <p:nvPr/>
        </p:nvSpPr>
        <p:spPr bwMode="auto">
          <a:xfrm>
            <a:off x="0" y="1844824"/>
            <a:ext cx="2282825" cy="885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328613" indent="-328613" defTabSz="873125" eaLnBrk="0" hangingPunct="0">
              <a:spcBef>
                <a:spcPct val="20000"/>
              </a:spcBef>
              <a:buClr>
                <a:srgbClr val="FF9900"/>
              </a:buClr>
              <a:buSzPct val="100000"/>
              <a:defRPr/>
            </a:pPr>
            <a:r>
              <a:rPr lang="fr-FR" sz="2800" kern="0" dirty="0" err="1">
                <a:latin typeface="+mn-lt"/>
              </a:rPr>
              <a:t>SmartCards</a:t>
            </a:r>
            <a:endParaRPr lang="fr-FR" sz="2800" kern="0" dirty="0">
              <a:latin typeface="+mn-lt"/>
            </a:endParaRPr>
          </a:p>
        </p:txBody>
      </p:sp>
      <p:sp>
        <p:nvSpPr>
          <p:cNvPr id="20" name="Espace réservé du contenu 5"/>
          <p:cNvSpPr txBox="1">
            <a:spLocks/>
          </p:cNvSpPr>
          <p:nvPr/>
        </p:nvSpPr>
        <p:spPr bwMode="auto">
          <a:xfrm>
            <a:off x="5796136" y="1844824"/>
            <a:ext cx="3564396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328613" indent="-328613" defTabSz="873125">
              <a:spcBef>
                <a:spcPct val="20000"/>
              </a:spcBef>
              <a:buClr>
                <a:srgbClr val="FF9900"/>
              </a:buClr>
              <a:defRPr/>
            </a:pPr>
            <a:r>
              <a:rPr lang="en-US" sz="2800" kern="0" dirty="0" smtClean="0"/>
              <a:t>Connected devices</a:t>
            </a:r>
            <a:endParaRPr lang="en-US" sz="2800" kern="0" dirty="0"/>
          </a:p>
        </p:txBody>
      </p:sp>
      <p:pic>
        <p:nvPicPr>
          <p:cNvPr id="11282" name="Picture 21" descr="Siemens S7-1200 MD720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76256" y="4365104"/>
            <a:ext cx="409575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Espace réservé du contenu 5"/>
          <p:cNvSpPr txBox="1">
            <a:spLocks/>
          </p:cNvSpPr>
          <p:nvPr/>
        </p:nvSpPr>
        <p:spPr bwMode="auto">
          <a:xfrm>
            <a:off x="4716016" y="5229200"/>
            <a:ext cx="2146300" cy="885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328613" indent="-328613" defTabSz="873125" eaLnBrk="0" hangingPunct="0">
              <a:spcBef>
                <a:spcPct val="20000"/>
              </a:spcBef>
              <a:buClr>
                <a:srgbClr val="FF9900"/>
              </a:buClr>
              <a:buSzPct val="100000"/>
              <a:defRPr/>
            </a:pPr>
            <a:r>
              <a:rPr lang="en-US" sz="2800" kern="0" dirty="0">
                <a:latin typeface="+mn-lt"/>
              </a:rPr>
              <a:t>Industrial systems</a:t>
            </a:r>
            <a:r>
              <a:rPr lang="fr-FR" sz="2800" kern="0" dirty="0">
                <a:latin typeface="+mn-lt"/>
              </a:rPr>
              <a:t>	</a:t>
            </a:r>
          </a:p>
        </p:txBody>
      </p:sp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27684" y="3392996"/>
            <a:ext cx="1143000" cy="923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9" grpId="0"/>
      <p:bldP spid="20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embedded system security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58DA7-0B00-495C-AE27-6227617F1806}" type="datetime1">
              <a:rPr lang="fr-FR" smtClean="0"/>
              <a:pPr>
                <a:defRPr/>
              </a:pPr>
              <a:t>14/05/2014</a:t>
            </a:fld>
            <a:r>
              <a:rPr lang="fr-FR" smtClean="0"/>
              <a:t> -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p </a:t>
            </a:r>
            <a:fld id="{D552809F-4082-424C-BE09-144472FB5CC8}" type="slidenum">
              <a:rPr lang="fr-FR" smtClean="0"/>
              <a:pPr>
                <a:defRPr/>
              </a:pPr>
              <a:t>30</a:t>
            </a:fld>
            <a:r>
              <a:rPr lang="fr-FR" smtClean="0"/>
              <a:t> </a:t>
            </a:r>
            <a:endParaRPr lang="fr-FR"/>
          </a:p>
        </p:txBody>
      </p:sp>
      <p:pic>
        <p:nvPicPr>
          <p:cNvPr id="8" name="Picture 7" descr="3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2025" y="783375"/>
            <a:ext cx="7219950" cy="619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embedded system security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58DA7-0B00-495C-AE27-6227617F1806}" type="datetime1">
              <a:rPr lang="fr-FR" smtClean="0"/>
              <a:pPr>
                <a:defRPr/>
              </a:pPr>
              <a:t>14/05/2014</a:t>
            </a:fld>
            <a:r>
              <a:rPr lang="fr-FR" smtClean="0"/>
              <a:t> -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p </a:t>
            </a:r>
            <a:fld id="{D552809F-4082-424C-BE09-144472FB5CC8}" type="slidenum">
              <a:rPr lang="fr-FR" smtClean="0"/>
              <a:pPr>
                <a:defRPr/>
              </a:pPr>
              <a:t>31</a:t>
            </a:fld>
            <a:r>
              <a:rPr lang="fr-FR" smtClean="0"/>
              <a:t> </a:t>
            </a:r>
            <a:endParaRPr lang="fr-FR"/>
          </a:p>
        </p:txBody>
      </p:sp>
      <p:pic>
        <p:nvPicPr>
          <p:cNvPr id="8" name="Picture 7" descr="3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425" y="1016732"/>
            <a:ext cx="615315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embedded system security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58DA7-0B00-495C-AE27-6227617F1806}" type="datetime1">
              <a:rPr lang="fr-FR" smtClean="0"/>
              <a:pPr>
                <a:defRPr/>
              </a:pPr>
              <a:t>14/05/2014</a:t>
            </a:fld>
            <a:r>
              <a:rPr lang="fr-FR" smtClean="0"/>
              <a:t> -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p </a:t>
            </a:r>
            <a:fld id="{D552809F-4082-424C-BE09-144472FB5CC8}" type="slidenum">
              <a:rPr lang="fr-FR" smtClean="0"/>
              <a:pPr>
                <a:defRPr/>
              </a:pPr>
              <a:t>32</a:t>
            </a:fld>
            <a:r>
              <a:rPr lang="fr-FR" smtClean="0"/>
              <a:t> </a:t>
            </a:r>
            <a:endParaRPr lang="fr-FR"/>
          </a:p>
        </p:txBody>
      </p:sp>
      <p:pic>
        <p:nvPicPr>
          <p:cNvPr id="8" name="Picture 7" descr="5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050" y="1904962"/>
            <a:ext cx="7581900" cy="364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embedded system security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58DA7-0B00-495C-AE27-6227617F1806}" type="datetime1">
              <a:rPr lang="fr-FR" smtClean="0"/>
              <a:pPr>
                <a:defRPr/>
              </a:pPr>
              <a:t>14/05/2014</a:t>
            </a:fld>
            <a:r>
              <a:rPr lang="fr-FR" smtClean="0"/>
              <a:t> -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p </a:t>
            </a:r>
            <a:fld id="{D552809F-4082-424C-BE09-144472FB5CC8}" type="slidenum">
              <a:rPr lang="fr-FR" smtClean="0"/>
              <a:pPr>
                <a:defRPr/>
              </a:pPr>
              <a:t>33</a:t>
            </a:fld>
            <a:r>
              <a:rPr lang="fr-FR" smtClean="0"/>
              <a:t> </a:t>
            </a:r>
            <a:endParaRPr lang="fr-FR"/>
          </a:p>
        </p:txBody>
      </p:sp>
      <p:pic>
        <p:nvPicPr>
          <p:cNvPr id="8" name="Picture 7" descr="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42975"/>
            <a:ext cx="7324725" cy="5915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embedded system security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58DA7-0B00-495C-AE27-6227617F1806}" type="datetime1">
              <a:rPr lang="fr-FR" smtClean="0"/>
              <a:pPr>
                <a:defRPr/>
              </a:pPr>
              <a:t>14/05/2014</a:t>
            </a:fld>
            <a:r>
              <a:rPr lang="fr-FR" smtClean="0"/>
              <a:t> -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p </a:t>
            </a:r>
            <a:fld id="{D552809F-4082-424C-BE09-144472FB5CC8}" type="slidenum">
              <a:rPr lang="fr-FR" smtClean="0"/>
              <a:pPr>
                <a:defRPr/>
              </a:pPr>
              <a:t>34</a:t>
            </a:fld>
            <a:r>
              <a:rPr lang="fr-FR" smtClean="0"/>
              <a:t> </a:t>
            </a:r>
            <a:endParaRPr lang="fr-FR"/>
          </a:p>
        </p:txBody>
      </p:sp>
      <p:pic>
        <p:nvPicPr>
          <p:cNvPr id="8" name="Picture 7" descr="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171575"/>
            <a:ext cx="7191375" cy="5686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a better idea of this ?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There are many </a:t>
            </a:r>
            <a:r>
              <a:rPr lang="en-US" dirty="0" smtClean="0"/>
              <a:t>reports of insecure </a:t>
            </a:r>
            <a:r>
              <a:rPr lang="en-US" dirty="0" smtClean="0"/>
              <a:t>embedded </a:t>
            </a:r>
            <a:r>
              <a:rPr lang="en-US" dirty="0" smtClean="0"/>
              <a:t>devices</a:t>
            </a:r>
            <a:endParaRPr lang="en-US" dirty="0" smtClean="0"/>
          </a:p>
          <a:p>
            <a:r>
              <a:rPr lang="en-US" dirty="0" smtClean="0"/>
              <a:t>This is just a few black </a:t>
            </a:r>
            <a:r>
              <a:rPr lang="en-US" dirty="0" smtClean="0"/>
              <a:t>sheep?</a:t>
            </a:r>
            <a:endParaRPr lang="en-US" dirty="0" smtClean="0"/>
          </a:p>
          <a:p>
            <a:r>
              <a:rPr lang="en-US" dirty="0" smtClean="0"/>
              <a:t>or if this this is </a:t>
            </a:r>
            <a:r>
              <a:rPr lang="en-US" dirty="0" smtClean="0"/>
              <a:t>widespread?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To (try to) answer </a:t>
            </a:r>
            <a:r>
              <a:rPr lang="en-US" dirty="0" smtClean="0"/>
              <a:t>this </a:t>
            </a:r>
            <a:r>
              <a:rPr lang="en-US" dirty="0" smtClean="0"/>
              <a:t>we </a:t>
            </a:r>
            <a:r>
              <a:rPr lang="en-US" dirty="0" smtClean="0"/>
              <a:t>need a large scale </a:t>
            </a:r>
            <a:r>
              <a:rPr lang="en-US" dirty="0" smtClean="0"/>
              <a:t>analysis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58DA7-0B00-495C-AE27-6227617F1806}" type="datetime1">
              <a:rPr lang="fr-FR" smtClean="0"/>
              <a:pPr>
                <a:defRPr/>
              </a:pPr>
              <a:t>14/05/2014</a:t>
            </a:fld>
            <a:r>
              <a:rPr lang="fr-FR" smtClean="0"/>
              <a:t> -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p </a:t>
            </a:r>
            <a:fld id="{D552809F-4082-424C-BE09-144472FB5CC8}" type="slidenum">
              <a:rPr lang="fr-FR" smtClean="0"/>
              <a:pPr>
                <a:defRPr/>
              </a:pPr>
              <a:t>35</a:t>
            </a:fld>
            <a:r>
              <a:rPr lang="fr-FR" smtClean="0"/>
              <a:t>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for such a large scale analysis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Scanning Internet for vulnerable </a:t>
            </a:r>
            <a:r>
              <a:rPr lang="en-US" dirty="0" smtClean="0"/>
              <a:t>devices</a:t>
            </a:r>
            <a:endParaRPr lang="en-US" dirty="0" smtClean="0"/>
          </a:p>
          <a:p>
            <a:r>
              <a:rPr lang="en-US" dirty="0" smtClean="0"/>
              <a:t>Gives good </a:t>
            </a:r>
            <a:r>
              <a:rPr lang="en-US" dirty="0" smtClean="0"/>
              <a:t>results, but</a:t>
            </a:r>
            <a:endParaRPr lang="en-US" dirty="0" smtClean="0"/>
          </a:p>
          <a:p>
            <a:r>
              <a:rPr lang="en-US" dirty="0" smtClean="0"/>
              <a:t>Mostly finds </a:t>
            </a:r>
            <a:r>
              <a:rPr lang="en-US" dirty="0" smtClean="0"/>
              <a:t>devices </a:t>
            </a:r>
            <a:r>
              <a:rPr lang="en-US" dirty="0" smtClean="0"/>
              <a:t>already known </a:t>
            </a:r>
            <a:r>
              <a:rPr lang="en-US" dirty="0" smtClean="0"/>
              <a:t>to be vulnerable</a:t>
            </a:r>
          </a:p>
          <a:p>
            <a:r>
              <a:rPr lang="en-US" dirty="0" smtClean="0"/>
              <a:t>Cannot ethically test them </a:t>
            </a:r>
            <a:r>
              <a:rPr lang="en-US" dirty="0" smtClean="0"/>
              <a:t>actively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Testing  devices in lab or manually analyzing </a:t>
            </a:r>
            <a:r>
              <a:rPr lang="en-US" dirty="0" smtClean="0"/>
              <a:t>devices</a:t>
            </a:r>
            <a:endParaRPr lang="en-US" dirty="0" smtClean="0"/>
          </a:p>
          <a:p>
            <a:pPr marL="457200" indent="-457200"/>
            <a:r>
              <a:rPr lang="en-US" dirty="0" smtClean="0"/>
              <a:t>Difficult  and does not </a:t>
            </a:r>
            <a:r>
              <a:rPr lang="en-US" dirty="0" smtClean="0"/>
              <a:t>scale</a:t>
            </a:r>
            <a:r>
              <a:rPr lang="en-US" dirty="0" smtClean="0"/>
              <a:t> </a:t>
            </a:r>
            <a:r>
              <a:rPr lang="en-US" dirty="0" smtClean="0"/>
              <a:t>(cost/time…)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We </a:t>
            </a:r>
            <a:r>
              <a:rPr lang="en-US" dirty="0" smtClean="0"/>
              <a:t>chose to perform a static </a:t>
            </a:r>
            <a:r>
              <a:rPr lang="en-US" dirty="0" smtClean="0"/>
              <a:t>analysis, scales well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58DA7-0B00-495C-AE27-6227617F1806}" type="datetime1">
              <a:rPr lang="fr-FR" smtClean="0"/>
              <a:pPr>
                <a:defRPr/>
              </a:pPr>
              <a:t>14/05/2014</a:t>
            </a:fld>
            <a:r>
              <a:rPr lang="fr-FR" smtClean="0"/>
              <a:t> -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p </a:t>
            </a:r>
            <a:fld id="{D552809F-4082-424C-BE09-144472FB5CC8}" type="slidenum">
              <a:rPr lang="fr-FR" smtClean="0"/>
              <a:pPr>
                <a:defRPr/>
              </a:pPr>
              <a:t>36</a:t>
            </a:fld>
            <a:r>
              <a:rPr lang="fr-FR" smtClean="0"/>
              <a:t>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Choices 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To start giving answers to those questions we</a:t>
            </a:r>
          </a:p>
          <a:p>
            <a:r>
              <a:rPr lang="en-US" dirty="0" smtClean="0"/>
              <a:t>Collected firmware images online</a:t>
            </a:r>
          </a:p>
          <a:p>
            <a:pPr lvl="1"/>
            <a:r>
              <a:rPr lang="en-US" dirty="0" smtClean="0"/>
              <a:t>No central place, many file formats, unknown formats </a:t>
            </a:r>
          </a:p>
          <a:p>
            <a:r>
              <a:rPr lang="en-US" dirty="0" smtClean="0"/>
              <a:t>Unpacked them </a:t>
            </a:r>
          </a:p>
          <a:p>
            <a:pPr lvl="1"/>
            <a:r>
              <a:rPr lang="en-US" dirty="0" smtClean="0"/>
              <a:t>Every </a:t>
            </a:r>
            <a:r>
              <a:rPr lang="en-US" dirty="0" smtClean="0"/>
              <a:t>manufacturer </a:t>
            </a:r>
            <a:r>
              <a:rPr lang="en-US" dirty="0" smtClean="0"/>
              <a:t>seem to have his own </a:t>
            </a:r>
            <a:r>
              <a:rPr lang="en-US" dirty="0" smtClean="0"/>
              <a:t>packing method…</a:t>
            </a:r>
            <a:endParaRPr lang="en-US" dirty="0" smtClean="0"/>
          </a:p>
          <a:p>
            <a:r>
              <a:rPr lang="en-US" dirty="0" smtClean="0"/>
              <a:t>Analyzed them individually </a:t>
            </a:r>
          </a:p>
          <a:p>
            <a:pPr lvl="1"/>
            <a:r>
              <a:rPr lang="en-US" dirty="0" smtClean="0"/>
              <a:t>This is 1.7 Million </a:t>
            </a:r>
            <a:r>
              <a:rPr lang="en-US" dirty="0" smtClean="0"/>
              <a:t>unpacked files </a:t>
            </a:r>
            <a:r>
              <a:rPr lang="en-US" dirty="0" smtClean="0"/>
              <a:t>… </a:t>
            </a:r>
          </a:p>
          <a:p>
            <a:r>
              <a:rPr lang="en-US" dirty="0" smtClean="0"/>
              <a:t>Correlated </a:t>
            </a:r>
            <a:r>
              <a:rPr lang="en-US" dirty="0" smtClean="0"/>
              <a:t>them</a:t>
            </a:r>
            <a:endParaRPr lang="en-US" dirty="0" smtClean="0"/>
          </a:p>
          <a:p>
            <a:pPr lvl="1"/>
            <a:r>
              <a:rPr lang="en-US" dirty="0" smtClean="0"/>
              <a:t>With fuzzy hashes </a:t>
            </a:r>
            <a:r>
              <a:rPr lang="en-US" dirty="0" smtClean="0"/>
              <a:t>(slow), shared resources …</a:t>
            </a:r>
            <a:endParaRPr lang="en-US" dirty="0" smtClean="0"/>
          </a:p>
          <a:p>
            <a:pPr lvl="1"/>
            <a:r>
              <a:rPr lang="en-US" dirty="0" smtClean="0"/>
              <a:t>complete correlation would be extremely time consuming (</a:t>
            </a:r>
            <a:r>
              <a:rPr lang="en-US" dirty="0" err="1" smtClean="0"/>
              <a:t>1.7M^2</a:t>
            </a:r>
            <a:r>
              <a:rPr lang="en-US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E82F4-CB25-4009-970F-F0819B724817}" type="datetime1">
              <a:rPr lang="fr-FR" smtClean="0"/>
              <a:pPr>
                <a:defRPr/>
              </a:pPr>
              <a:t>14/05/2014</a:t>
            </a:fld>
            <a:r>
              <a:rPr lang="fr-FR" smtClean="0"/>
              <a:t> -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p </a:t>
            </a:r>
            <a:fld id="{01A3D035-96B1-42ED-B348-A1FDA1AC8B11}" type="slidenum">
              <a:rPr lang="fr-FR" smtClean="0"/>
              <a:pPr>
                <a:defRPr/>
              </a:pPr>
              <a:t>37</a:t>
            </a:fld>
            <a:r>
              <a:rPr lang="fr-FR" smtClean="0"/>
              <a:t>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6" name="Content Placeholder 5" descr="5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-1"/>
            <a:ext cx="6367187" cy="672513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E82F4-CB25-4009-970F-F0819B724817}" type="datetime1">
              <a:rPr lang="fr-FR" smtClean="0"/>
              <a:pPr>
                <a:defRPr/>
              </a:pPr>
              <a:t>14/05/2014</a:t>
            </a:fld>
            <a:r>
              <a:rPr lang="fr-FR" smtClean="0"/>
              <a:t> -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p </a:t>
            </a:r>
            <a:fld id="{01A3D035-96B1-42ED-B348-A1FDA1AC8B11}" type="slidenum">
              <a:rPr lang="fr-FR" smtClean="0"/>
              <a:pPr>
                <a:defRPr/>
              </a:pPr>
              <a:t>38</a:t>
            </a:fld>
            <a:r>
              <a:rPr lang="fr-FR" smtClean="0"/>
              <a:t>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result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E82F4-CB25-4009-970F-F0819B724817}" type="datetime1">
              <a:rPr lang="fr-FR" smtClean="0"/>
              <a:pPr>
                <a:defRPr/>
              </a:pPr>
              <a:t>14/05/2014</a:t>
            </a:fld>
            <a:r>
              <a:rPr lang="fr-FR" smtClean="0"/>
              <a:t> -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p </a:t>
            </a:r>
            <a:fld id="{01A3D035-96B1-42ED-B348-A1FDA1AC8B11}" type="slidenum">
              <a:rPr lang="fr-FR" smtClean="0"/>
              <a:pPr>
                <a:defRPr/>
              </a:pPr>
              <a:t>39</a:t>
            </a:fld>
            <a:r>
              <a:rPr lang="fr-FR" smtClean="0"/>
              <a:t> </a:t>
            </a:r>
            <a:endParaRPr lang="fr-FR"/>
          </a:p>
        </p:txBody>
      </p:sp>
      <p:pic>
        <p:nvPicPr>
          <p:cNvPr id="8" name="Content Placeholder 7" descr="5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67844" y="0"/>
            <a:ext cx="5508612" cy="6922986"/>
          </a:xfrm>
        </p:spPr>
      </p:pic>
      <p:sp>
        <p:nvSpPr>
          <p:cNvPr id="9" name="Rectangle 8"/>
          <p:cNvSpPr/>
          <p:nvPr/>
        </p:nvSpPr>
        <p:spPr bwMode="auto">
          <a:xfrm>
            <a:off x="7128284" y="2744924"/>
            <a:ext cx="3564396" cy="32403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88224" y="3212976"/>
            <a:ext cx="3564396" cy="17558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275856" y="4977172"/>
            <a:ext cx="6048672" cy="18808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095328" y="2780928"/>
            <a:ext cx="6048672" cy="23402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275856" y="764704"/>
            <a:ext cx="6048672" cy="23402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5516" y="4077072"/>
            <a:ext cx="30652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Correlation </a:t>
            </a:r>
            <a:r>
              <a:rPr lang="en-US" sz="2000" dirty="0" smtClean="0"/>
              <a:t>also possible </a:t>
            </a:r>
          </a:p>
          <a:p>
            <a:r>
              <a:rPr lang="en-US" sz="2000" dirty="0" smtClean="0">
                <a:latin typeface="+mj-lt"/>
              </a:rPr>
              <a:t> with fuzzy hashes</a:t>
            </a:r>
            <a:endParaRPr lang="en-US" sz="20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50" y="115888"/>
            <a:ext cx="8607425" cy="865187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Embedded Devices : Security Challenges</a:t>
            </a: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285750" y="1268413"/>
            <a:ext cx="8607425" cy="4968875"/>
          </a:xfrm>
        </p:spPr>
        <p:txBody>
          <a:bodyPr/>
          <a:lstStyle/>
          <a:p>
            <a:r>
              <a:rPr lang="en-US" sz="2000" dirty="0" smtClean="0"/>
              <a:t>Embedded devices are not anymore immune to compromise</a:t>
            </a:r>
          </a:p>
          <a:p>
            <a:pPr lvl="1"/>
            <a:r>
              <a:rPr lang="en-US" sz="1600" i="1" dirty="0" smtClean="0"/>
              <a:t>Security devices</a:t>
            </a:r>
            <a:r>
              <a:rPr lang="en-US" sz="1600" dirty="0" smtClean="0"/>
              <a:t> are rather secure</a:t>
            </a:r>
          </a:p>
          <a:p>
            <a:pPr lvl="1"/>
            <a:r>
              <a:rPr lang="en-US" sz="1600" dirty="0" smtClean="0"/>
              <a:t>But we rely on </a:t>
            </a:r>
            <a:r>
              <a:rPr lang="en-US" sz="1600" i="1" dirty="0" smtClean="0"/>
              <a:t>non security devices </a:t>
            </a:r>
            <a:r>
              <a:rPr lang="en-US" sz="1600" dirty="0" smtClean="0"/>
              <a:t>for our daily security and privacy</a:t>
            </a:r>
          </a:p>
          <a:p>
            <a:r>
              <a:rPr lang="en-US" sz="2000" dirty="0" smtClean="0"/>
              <a:t>But are obscure, hidden </a:t>
            </a:r>
          </a:p>
          <a:p>
            <a:pPr lvl="1"/>
            <a:r>
              <a:rPr lang="en-US" sz="1600" dirty="0" smtClean="0"/>
              <a:t>You know the OS you are running on your server/laptop and if it is up to date</a:t>
            </a:r>
          </a:p>
          <a:p>
            <a:pPr lvl="1"/>
            <a:r>
              <a:rPr lang="en-US" sz="1600" dirty="0" smtClean="0"/>
              <a:t>But when was the last update of your fridge’s OS? </a:t>
            </a:r>
            <a:endParaRPr lang="en-US" sz="1600" dirty="0" smtClean="0"/>
          </a:p>
          <a:p>
            <a:r>
              <a:rPr lang="en-US" sz="2000" dirty="0" smtClean="0"/>
              <a:t>Networking/wireless interfaces are increasing the attack surface</a:t>
            </a:r>
          </a:p>
          <a:p>
            <a:pPr lvl="1"/>
            <a:r>
              <a:rPr lang="en-US" sz="1600" dirty="0" err="1" smtClean="0"/>
              <a:t>IoT</a:t>
            </a:r>
            <a:r>
              <a:rPr lang="en-US" sz="1600" dirty="0" smtClean="0"/>
              <a:t>=&gt; </a:t>
            </a:r>
            <a:r>
              <a:rPr lang="en-US" sz="1600" dirty="0" err="1" smtClean="0"/>
              <a:t>Io</a:t>
            </a:r>
            <a:r>
              <a:rPr lang="en-US" sz="1600" dirty="0" err="1" smtClean="0">
                <a:solidFill>
                  <a:srgbClr val="FF0000"/>
                </a:solidFill>
              </a:rPr>
              <a:t>I</a:t>
            </a:r>
            <a:r>
              <a:rPr lang="en-US" sz="1600" dirty="0" err="1" smtClean="0"/>
              <a:t>T</a:t>
            </a:r>
            <a:r>
              <a:rPr lang="en-US" sz="1600" dirty="0" smtClean="0"/>
              <a:t>?  Is it the </a:t>
            </a:r>
            <a:r>
              <a:rPr lang="en-US" sz="1600" i="1" dirty="0" smtClean="0"/>
              <a:t>Internet of the </a:t>
            </a:r>
            <a:r>
              <a:rPr lang="en-US" sz="1600" i="1" dirty="0" smtClean="0">
                <a:solidFill>
                  <a:srgbClr val="FF0000"/>
                </a:solidFill>
              </a:rPr>
              <a:t>I</a:t>
            </a:r>
            <a:r>
              <a:rPr lang="en-US" sz="1600" i="1" dirty="0" smtClean="0"/>
              <a:t>nsecure Things</a:t>
            </a:r>
            <a:r>
              <a:rPr lang="en-US" sz="1600" dirty="0" smtClean="0"/>
              <a:t> ?</a:t>
            </a:r>
          </a:p>
          <a:p>
            <a:r>
              <a:rPr lang="en-US" sz="2000" dirty="0" smtClean="0"/>
              <a:t>In general difficult to know the runtime status of a device</a:t>
            </a:r>
          </a:p>
          <a:p>
            <a:r>
              <a:rPr lang="en-US" sz="2000" dirty="0" smtClean="0"/>
              <a:t>Sophisticated attacks previously demonstrated</a:t>
            </a:r>
          </a:p>
          <a:p>
            <a:pPr lvl="1"/>
            <a:r>
              <a:rPr lang="en-US" sz="1600" dirty="0" smtClean="0"/>
              <a:t>Hundreds of thousands of devices compromised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471D5ED-EC89-477F-912D-2266E2A307B2}" type="datetime1">
              <a:rPr lang="fr-FR" smtClean="0"/>
              <a:pPr>
                <a:defRPr/>
              </a:pPr>
              <a:t>14/05/2014</a:t>
            </a:fld>
            <a:r>
              <a:rPr lang="fr-FR" smtClean="0"/>
              <a:t> -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p </a:t>
            </a:r>
            <a:fld id="{373C4A21-18BF-4407-A1F5-1F47C421246E}" type="slidenum">
              <a:rPr lang="fr-FR" smtClean="0"/>
              <a:pPr>
                <a:defRPr/>
              </a:pPr>
              <a:t>4</a:t>
            </a:fld>
            <a:r>
              <a:rPr lang="fr-FR" smtClean="0"/>
              <a:t>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Firmware.re</a:t>
            </a:r>
            <a:r>
              <a:rPr lang="en-US" dirty="0" smtClean="0"/>
              <a:t>: unpacking as a service</a:t>
            </a:r>
            <a:endParaRPr lang="en-US" dirty="0"/>
          </a:p>
        </p:txBody>
      </p:sp>
      <p:pic>
        <p:nvPicPr>
          <p:cNvPr id="6" name="Content Placeholder 5" descr="firmware.re_info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61" y="944724"/>
            <a:ext cx="9153456" cy="518457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E82F4-CB25-4009-970F-F0819B724817}" type="datetime1">
              <a:rPr lang="fr-FR" smtClean="0"/>
              <a:pPr>
                <a:defRPr/>
              </a:pPr>
              <a:t>14/05/2014</a:t>
            </a:fld>
            <a:r>
              <a:rPr lang="fr-FR" smtClean="0"/>
              <a:t> -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p </a:t>
            </a:r>
            <a:fld id="{01A3D035-96B1-42ED-B348-A1FDA1AC8B11}" type="slidenum">
              <a:rPr lang="fr-FR" smtClean="0"/>
              <a:pPr>
                <a:defRPr/>
              </a:pPr>
              <a:t>40</a:t>
            </a:fld>
            <a:r>
              <a:rPr lang="fr-FR" smtClean="0"/>
              <a:t>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Firmware.re</a:t>
            </a:r>
            <a:r>
              <a:rPr lang="en-US" dirty="0" smtClean="0"/>
              <a:t>: unpacking as a service</a:t>
            </a:r>
            <a:endParaRPr lang="en-US" dirty="0"/>
          </a:p>
        </p:txBody>
      </p:sp>
      <p:pic>
        <p:nvPicPr>
          <p:cNvPr id="6" name="Content Placeholder 5" descr="firmware.re_info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61" y="944724"/>
            <a:ext cx="9153456" cy="518457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E82F4-CB25-4009-970F-F0819B724817}" type="datetime1">
              <a:rPr lang="fr-FR" smtClean="0"/>
              <a:pPr>
                <a:defRPr/>
              </a:pPr>
              <a:t>14/05/2014</a:t>
            </a:fld>
            <a:r>
              <a:rPr lang="fr-FR" smtClean="0"/>
              <a:t> -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p </a:t>
            </a:r>
            <a:fld id="{01A3D035-96B1-42ED-B348-A1FDA1AC8B11}" type="slidenum">
              <a:rPr lang="fr-FR" smtClean="0"/>
              <a:pPr>
                <a:defRPr/>
              </a:pPr>
              <a:t>41</a:t>
            </a:fld>
            <a:r>
              <a:rPr lang="fr-FR" smtClean="0"/>
              <a:t>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Firmware.re</a:t>
            </a:r>
            <a:r>
              <a:rPr lang="en-US" dirty="0" smtClean="0"/>
              <a:t>: unpacking as a service</a:t>
            </a:r>
            <a:endParaRPr lang="en-US" dirty="0"/>
          </a:p>
        </p:txBody>
      </p:sp>
      <p:pic>
        <p:nvPicPr>
          <p:cNvPr id="6" name="Content Placeholder 5" descr="firmware.re_info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61" y="944724"/>
            <a:ext cx="9153456" cy="518457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E82F4-CB25-4009-970F-F0819B724817}" type="datetime1">
              <a:rPr lang="fr-FR" smtClean="0"/>
              <a:pPr>
                <a:defRPr/>
              </a:pPr>
              <a:t>14/05/2014</a:t>
            </a:fld>
            <a:r>
              <a:rPr lang="fr-FR" smtClean="0"/>
              <a:t> -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p </a:t>
            </a:r>
            <a:fld id="{01A3D035-96B1-42ED-B348-A1FDA1AC8B11}" type="slidenum">
              <a:rPr lang="fr-FR" smtClean="0"/>
              <a:pPr>
                <a:defRPr/>
              </a:pPr>
              <a:t>42</a:t>
            </a:fld>
            <a:r>
              <a:rPr lang="fr-FR" smtClean="0"/>
              <a:t>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E82F4-CB25-4009-970F-F0819B724817}" type="datetime1">
              <a:rPr lang="fr-FR" smtClean="0"/>
              <a:pPr>
                <a:defRPr/>
              </a:pPr>
              <a:t>14/05/2014</a:t>
            </a:fld>
            <a:r>
              <a:rPr lang="fr-FR" smtClean="0"/>
              <a:t> - </a:t>
            </a:r>
            <a:endParaRPr lang="fr-FR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Clear benefits of performing a large scale analysis</a:t>
            </a:r>
          </a:p>
          <a:p>
            <a:r>
              <a:rPr lang="en-US" dirty="0" smtClean="0"/>
              <a:t>We collected </a:t>
            </a:r>
            <a:r>
              <a:rPr lang="en-US" dirty="0" err="1" smtClean="0"/>
              <a:t>170K</a:t>
            </a:r>
            <a:r>
              <a:rPr lang="en-US" dirty="0" smtClean="0"/>
              <a:t> firmware images</a:t>
            </a:r>
          </a:p>
          <a:p>
            <a:pPr lvl="1"/>
            <a:r>
              <a:rPr lang="en-US" dirty="0" smtClean="0"/>
              <a:t>Analyzed 35000 so far</a:t>
            </a:r>
          </a:p>
          <a:p>
            <a:pPr lvl="1"/>
            <a:r>
              <a:rPr lang="en-US" dirty="0" smtClean="0"/>
              <a:t>Unpacked this to </a:t>
            </a:r>
            <a:r>
              <a:rPr lang="en-US" dirty="0" err="1" smtClean="0"/>
              <a:t>1.7M</a:t>
            </a:r>
            <a:r>
              <a:rPr lang="en-US" dirty="0" smtClean="0"/>
              <a:t> files</a:t>
            </a:r>
          </a:p>
          <a:p>
            <a:r>
              <a:rPr lang="en-US" dirty="0" smtClean="0"/>
              <a:t>Found 38 new vulnerabilities  </a:t>
            </a:r>
          </a:p>
          <a:p>
            <a:pPr lvl="1"/>
            <a:r>
              <a:rPr lang="en-US" dirty="0" smtClean="0"/>
              <a:t>Affecting ~700 firmware images</a:t>
            </a:r>
            <a:endParaRPr lang="en-US" dirty="0" smtClean="0"/>
          </a:p>
          <a:p>
            <a:pPr lvl="1"/>
            <a:r>
              <a:rPr lang="en-US" dirty="0" smtClean="0"/>
              <a:t>Some previously known for other devices / Brands </a:t>
            </a:r>
          </a:p>
          <a:p>
            <a:pPr lvl="1"/>
            <a:r>
              <a:rPr lang="en-US" dirty="0" smtClean="0"/>
              <a:t>Found 140 000 devices vulnerable online</a:t>
            </a:r>
          </a:p>
          <a:p>
            <a:r>
              <a:rPr lang="en-US" dirty="0" err="1" smtClean="0"/>
              <a:t>Firmware.re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Unpacking/analysis as a service</a:t>
            </a:r>
          </a:p>
          <a:p>
            <a:pPr lvl="1"/>
            <a:r>
              <a:rPr lang="en-US" dirty="0" smtClean="0"/>
              <a:t>Will be </a:t>
            </a:r>
            <a:r>
              <a:rPr lang="en-US" dirty="0" smtClean="0"/>
              <a:t>publicly available early </a:t>
            </a:r>
            <a:r>
              <a:rPr lang="en-US" dirty="0" smtClean="0"/>
              <a:t>July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Context, embedded systems security </a:t>
            </a:r>
          </a:p>
          <a:p>
            <a:r>
              <a:rPr lang="en-US" dirty="0" smtClean="0"/>
              <a:t>An attack example</a:t>
            </a:r>
          </a:p>
          <a:p>
            <a:pPr lvl="1"/>
            <a:r>
              <a:rPr lang="en-US" dirty="0" smtClean="0"/>
              <a:t>A  Hard Disk backdoor</a:t>
            </a:r>
          </a:p>
          <a:p>
            <a:r>
              <a:rPr lang="en-US" dirty="0" smtClean="0"/>
              <a:t>A view of the state of embedded devices</a:t>
            </a:r>
          </a:p>
          <a:p>
            <a:r>
              <a:rPr lang="en-US" dirty="0" smtClean="0">
                <a:solidFill>
                  <a:srgbClr val="0066CC"/>
                </a:solidFill>
              </a:rPr>
              <a:t>Avatar</a:t>
            </a:r>
          </a:p>
          <a:p>
            <a:pPr lvl="1"/>
            <a:r>
              <a:rPr lang="en-US" dirty="0" smtClean="0">
                <a:solidFill>
                  <a:srgbClr val="0066CC"/>
                </a:solidFill>
              </a:rPr>
              <a:t>A better method to analyze such systems </a:t>
            </a:r>
          </a:p>
          <a:p>
            <a:r>
              <a:rPr lang="en-US" dirty="0" smtClean="0"/>
              <a:t>SMART</a:t>
            </a:r>
          </a:p>
          <a:p>
            <a:pPr lvl="1"/>
            <a:r>
              <a:rPr lang="en-US" dirty="0" smtClean="0"/>
              <a:t>Status of a proactive solution</a:t>
            </a:r>
          </a:p>
          <a:p>
            <a:r>
              <a:rPr lang="en-US" dirty="0" smtClean="0"/>
              <a:t>Concluding remarks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C6900B97-7DD4-4597-AFE9-25AD4C8B535E}" type="datetime1">
              <a:rPr lang="fr-FR" smtClean="0"/>
              <a:pPr/>
              <a:t>14/05/2014</a:t>
            </a:fld>
            <a:r>
              <a:rPr lang="fr-FR" smtClean="0"/>
              <a:t> -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- p </a:t>
            </a:r>
            <a:fld id="{130F0598-44DC-4666-BD40-705206D126D8}" type="slidenum">
              <a:rPr lang="fr-FR" smtClean="0"/>
              <a:pPr/>
              <a:t>44</a:t>
            </a:fld>
            <a:r>
              <a:rPr lang="fr-FR" smtClean="0"/>
              <a:t> </a:t>
            </a:r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lum bright="67000" contrast="-37000"/>
          </a:blip>
          <a:stretch>
            <a:fillRect/>
          </a:stretch>
        </p:blipFill>
        <p:spPr>
          <a:xfrm>
            <a:off x="-1143000" y="-601914"/>
            <a:ext cx="11430000" cy="8115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0737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AVATAR: </a:t>
            </a:r>
            <a:r>
              <a:rPr lang="en-US" dirty="0"/>
              <a:t>A Framework for Dynamic Security Analysis of Embedded Systems’ </a:t>
            </a:r>
            <a:r>
              <a:rPr lang="en-US" dirty="0" smtClean="0"/>
              <a:t>Firmwares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11" dirty="0" err="1" smtClean="0">
                <a:solidFill>
                  <a:schemeClr val="tx1"/>
                </a:solidFill>
              </a:rPr>
              <a:t>NDSS</a:t>
            </a:r>
            <a:r>
              <a:rPr lang="en-US" sz="3111" dirty="0" smtClean="0">
                <a:solidFill>
                  <a:schemeClr val="tx1"/>
                </a:solidFill>
              </a:rPr>
              <a:t> </a:t>
            </a:r>
            <a:r>
              <a:rPr lang="en-US" sz="3111" dirty="0" smtClean="0">
                <a:solidFill>
                  <a:schemeClr val="tx1"/>
                </a:solidFill>
              </a:rPr>
              <a:t>‘14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532" y="3702606"/>
            <a:ext cx="8424936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Jonas </a:t>
            </a:r>
            <a:r>
              <a:rPr lang="en-US" dirty="0" err="1" smtClean="0">
                <a:solidFill>
                  <a:schemeClr val="tx1"/>
                </a:solidFill>
              </a:rPr>
              <a:t>Zaddach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Luca Bruno, Aurélien Francillon, </a:t>
            </a:r>
            <a:r>
              <a:rPr lang="en-US" dirty="0" err="1" smtClean="0">
                <a:solidFill>
                  <a:schemeClr val="tx1"/>
                </a:solidFill>
              </a:rPr>
              <a:t>Davide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Balzarotti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09228" y="5455206"/>
            <a:ext cx="2725544" cy="1210213"/>
          </a:xfrm>
          <a:prstGeom prst="rect">
            <a:avLst/>
          </a:prstGeom>
        </p:spPr>
      </p:pic>
    </p:spTree>
  </p:cSld>
  <p:clrMapOvr>
    <a:masterClrMapping/>
  </p:clrMapOvr>
  <p:transition advTm="17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third party security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Preventive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Evaluate</a:t>
            </a:r>
            <a:r>
              <a:rPr lang="en-US" dirty="0" smtClean="0"/>
              <a:t> 3</a:t>
            </a:r>
            <a:r>
              <a:rPr lang="en-US" baseline="30000" dirty="0" smtClean="0"/>
              <a:t>rd</a:t>
            </a:r>
            <a:r>
              <a:rPr lang="en-US" dirty="0" smtClean="0"/>
              <a:t> party supplied products</a:t>
            </a:r>
          </a:p>
          <a:p>
            <a:r>
              <a:rPr lang="en-US" dirty="0" smtClean="0"/>
              <a:t>Continuous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Monitor</a:t>
            </a:r>
            <a:r>
              <a:rPr lang="en-US" dirty="0" smtClean="0"/>
              <a:t> infrastructure to detect regressions</a:t>
            </a:r>
          </a:p>
          <a:p>
            <a:pPr lvl="1"/>
            <a:r>
              <a:rPr lang="en-US" dirty="0" smtClean="0"/>
              <a:t>Perform </a:t>
            </a:r>
            <a:r>
              <a:rPr lang="en-US" dirty="0" smtClean="0">
                <a:solidFill>
                  <a:srgbClr val="0070C0"/>
                </a:solidFill>
              </a:rPr>
              <a:t>security assessments </a:t>
            </a:r>
            <a:r>
              <a:rPr lang="en-US" dirty="0" smtClean="0"/>
              <a:t>mandated by law or process</a:t>
            </a:r>
          </a:p>
          <a:p>
            <a:r>
              <a:rPr lang="en-US" dirty="0" smtClean="0"/>
              <a:t>Post-mortem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Analyze failures </a:t>
            </a:r>
            <a:r>
              <a:rPr lang="en-US" dirty="0" smtClean="0"/>
              <a:t>of infrastructure in retrospect </a:t>
            </a:r>
          </a:p>
          <a:p>
            <a:pPr lvl="2"/>
            <a:r>
              <a:rPr lang="en-US" dirty="0" smtClean="0"/>
              <a:t>After an </a:t>
            </a:r>
            <a:r>
              <a:rPr lang="en-US" dirty="0" smtClean="0"/>
              <a:t>intrusion</a:t>
            </a:r>
          </a:p>
          <a:p>
            <a:pPr lvl="2"/>
            <a:r>
              <a:rPr lang="en-US" dirty="0" smtClean="0"/>
              <a:t>Look for  an inserted backdoor ?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E82F4-CB25-4009-970F-F0819B724817}" type="datetime1">
              <a:rPr lang="fr-FR" smtClean="0"/>
              <a:pPr>
                <a:defRPr/>
              </a:pPr>
              <a:t>14/05/2014</a:t>
            </a:fld>
            <a:r>
              <a:rPr lang="fr-FR" smtClean="0"/>
              <a:t> -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p </a:t>
            </a:r>
            <a:fld id="{01A3D035-96B1-42ED-B348-A1FDA1AC8B11}" type="slidenum">
              <a:rPr lang="fr-FR" smtClean="0"/>
              <a:pPr>
                <a:defRPr/>
              </a:pPr>
              <a:t>46</a:t>
            </a:fld>
            <a:r>
              <a:rPr lang="fr-FR" smtClean="0"/>
              <a:t>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 in security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smtClean="0">
                <a:solidFill>
                  <a:srgbClr val="0070C0"/>
                </a:solidFill>
              </a:rPr>
              <a:t>source code </a:t>
            </a:r>
            <a:r>
              <a:rPr lang="en-US" dirty="0" smtClean="0"/>
              <a:t>available</a:t>
            </a:r>
          </a:p>
          <a:p>
            <a:r>
              <a:rPr lang="en-US" dirty="0" smtClean="0"/>
              <a:t>No </a:t>
            </a:r>
            <a:r>
              <a:rPr lang="en-US" dirty="0" err="1" smtClean="0">
                <a:solidFill>
                  <a:srgbClr val="0070C0"/>
                </a:solidFill>
              </a:rPr>
              <a:t>toolchain</a:t>
            </a:r>
            <a:r>
              <a:rPr lang="en-US" dirty="0" smtClean="0"/>
              <a:t> available</a:t>
            </a:r>
          </a:p>
          <a:p>
            <a:r>
              <a:rPr lang="en-US" dirty="0" smtClean="0"/>
              <a:t>No </a:t>
            </a:r>
            <a:r>
              <a:rPr lang="en-US" dirty="0" smtClean="0">
                <a:solidFill>
                  <a:srgbClr val="0070C0"/>
                </a:solidFill>
              </a:rPr>
              <a:t>documentation</a:t>
            </a:r>
            <a:r>
              <a:rPr lang="en-US" dirty="0" smtClean="0"/>
              <a:t> available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Different tools </a:t>
            </a:r>
            <a:r>
              <a:rPr lang="en-US" dirty="0" smtClean="0"/>
              <a:t>for each manufacturer</a:t>
            </a:r>
          </a:p>
          <a:p>
            <a:pPr lvl="1"/>
            <a:r>
              <a:rPr lang="en-US" dirty="0" smtClean="0"/>
              <a:t>e.g., to flash and debug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B8FB-067C-464E-AD02-5C13069667EB}" type="datetime1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2DD2-C8B4-344F-AE85-14397DA5FB80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ransition advTm="57583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Wishlist</a:t>
            </a:r>
            <a:r>
              <a:rPr lang="en-US" dirty="0" smtClean="0"/>
              <a:t> for security evaluation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C96C-67F9-5E4F-80E9-8B0C58CDCC7E}" type="datetime1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2DD2-C8B4-344F-AE85-14397DA5FB80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7524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Techniques that are typically used on a PC</a:t>
            </a:r>
          </a:p>
          <a:p>
            <a:pPr lvl="1"/>
            <a:r>
              <a:rPr lang="en-US" sz="2400" dirty="0" smtClean="0"/>
              <a:t>Advanced debugging techniques</a:t>
            </a:r>
          </a:p>
          <a:p>
            <a:pPr lvl="2"/>
            <a:r>
              <a:rPr lang="en-US" sz="2400" dirty="0" smtClean="0"/>
              <a:t>Tracing</a:t>
            </a:r>
          </a:p>
          <a:p>
            <a:pPr lvl="2"/>
            <a:r>
              <a:rPr lang="en-US" sz="2400" dirty="0" err="1" smtClean="0"/>
              <a:t>Fuzzing</a:t>
            </a:r>
            <a:endParaRPr lang="en-US" sz="2400" dirty="0" smtClean="0"/>
          </a:p>
          <a:p>
            <a:pPr lvl="2"/>
            <a:r>
              <a:rPr lang="en-US" sz="2400" dirty="0" smtClean="0"/>
              <a:t>Tainting</a:t>
            </a:r>
          </a:p>
          <a:p>
            <a:pPr lvl="2"/>
            <a:r>
              <a:rPr lang="en-US" sz="2400" dirty="0" smtClean="0"/>
              <a:t>Symbolic Execution</a:t>
            </a:r>
          </a:p>
          <a:p>
            <a:pPr lvl="2"/>
            <a:endParaRPr lang="en-US" sz="2400" dirty="0" smtClean="0">
              <a:solidFill>
                <a:srgbClr val="FFFFFF"/>
              </a:solidFill>
            </a:endParaRPr>
          </a:p>
          <a:p>
            <a:pPr lvl="2"/>
            <a:endParaRPr lang="en-US" sz="2400" dirty="0" smtClean="0">
              <a:solidFill>
                <a:srgbClr val="FFFFFF"/>
              </a:solidFill>
            </a:endParaRPr>
          </a:p>
          <a:p>
            <a:pPr lvl="2"/>
            <a:endParaRPr lang="en-US" sz="2400" dirty="0" smtClean="0">
              <a:solidFill>
                <a:srgbClr val="FFFFFF"/>
              </a:solidFill>
            </a:endParaRPr>
          </a:p>
          <a:p>
            <a:pPr lvl="2"/>
            <a:endParaRPr lang="en-US" sz="2400" dirty="0" smtClean="0">
              <a:solidFill>
                <a:srgbClr val="FFFFFF"/>
              </a:solidFill>
            </a:endParaRPr>
          </a:p>
          <a:p>
            <a:pPr lvl="2"/>
            <a:endParaRPr lang="en-US" sz="2400" dirty="0" smtClean="0">
              <a:solidFill>
                <a:srgbClr val="FFFFFF"/>
              </a:solidFill>
            </a:endParaRPr>
          </a:p>
        </p:txBody>
      </p:sp>
      <p:grpSp>
        <p:nvGrpSpPr>
          <p:cNvPr id="3" name="Group 26"/>
          <p:cNvGrpSpPr/>
          <p:nvPr/>
        </p:nvGrpSpPr>
        <p:grpSpPr>
          <a:xfrm>
            <a:off x="6319943" y="2792441"/>
            <a:ext cx="2366857" cy="2909061"/>
            <a:chOff x="6319943" y="2792441"/>
            <a:chExt cx="2366857" cy="2909061"/>
          </a:xfrm>
        </p:grpSpPr>
        <p:sp>
          <p:nvSpPr>
            <p:cNvPr id="28" name="Oval 27"/>
            <p:cNvSpPr/>
            <p:nvPr/>
          </p:nvSpPr>
          <p:spPr>
            <a:xfrm>
              <a:off x="6868124" y="2792441"/>
              <a:ext cx="466514" cy="5053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7487038" y="3978094"/>
              <a:ext cx="466514" cy="5053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319943" y="3978094"/>
              <a:ext cx="466514" cy="5053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7020524" y="5196142"/>
              <a:ext cx="466514" cy="5053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8220286" y="5196142"/>
              <a:ext cx="466514" cy="5053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cxnSp>
          <p:nvCxnSpPr>
            <p:cNvPr id="33" name="Straight Arrow Connector 32"/>
            <p:cNvCxnSpPr>
              <a:stCxn id="28" idx="4"/>
              <a:endCxn id="30" idx="7"/>
            </p:cNvCxnSpPr>
            <p:nvPr/>
          </p:nvCxnSpPr>
          <p:spPr>
            <a:xfrm rot="5400000">
              <a:off x="6532610" y="3483330"/>
              <a:ext cx="754301" cy="3832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endCxn id="29" idx="1"/>
            </p:cNvCxnSpPr>
            <p:nvPr/>
          </p:nvCxnSpPr>
          <p:spPr>
            <a:xfrm rot="16200000" flipH="1">
              <a:off x="6951220" y="3447965"/>
              <a:ext cx="754300" cy="4539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9" idx="4"/>
              <a:endCxn id="31" idx="7"/>
            </p:cNvCxnSpPr>
            <p:nvPr/>
          </p:nvCxnSpPr>
          <p:spPr>
            <a:xfrm rot="5400000">
              <a:off x="7176159" y="4726014"/>
              <a:ext cx="786696" cy="3015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9" idx="4"/>
              <a:endCxn id="32" idx="1"/>
            </p:cNvCxnSpPr>
            <p:nvPr/>
          </p:nvCxnSpPr>
          <p:spPr>
            <a:xfrm rot="16200000" flipH="1">
              <a:off x="7611102" y="4592647"/>
              <a:ext cx="786696" cy="5683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23016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68760"/>
            <a:ext cx="8607455" cy="496887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Techniques that are typically used on a PC</a:t>
            </a:r>
          </a:p>
          <a:p>
            <a:pPr lvl="1"/>
            <a:r>
              <a:rPr lang="en-US" sz="2400" dirty="0" smtClean="0"/>
              <a:t>Advanced debugging techniques</a:t>
            </a:r>
          </a:p>
          <a:p>
            <a:pPr lvl="2"/>
            <a:r>
              <a:rPr lang="en-US" sz="2400" dirty="0" smtClean="0">
                <a:solidFill>
                  <a:srgbClr val="0070C0"/>
                </a:solidFill>
              </a:rPr>
              <a:t>Tracing</a:t>
            </a:r>
          </a:p>
          <a:p>
            <a:pPr lvl="2"/>
            <a:r>
              <a:rPr lang="en-US" sz="2400" dirty="0" err="1" smtClean="0"/>
              <a:t>Fuzzing</a:t>
            </a:r>
            <a:endParaRPr lang="en-US" sz="2400" dirty="0" smtClean="0"/>
          </a:p>
          <a:p>
            <a:pPr lvl="2"/>
            <a:r>
              <a:rPr lang="en-US" sz="2400" dirty="0" smtClean="0"/>
              <a:t>Tainting</a:t>
            </a:r>
          </a:p>
          <a:p>
            <a:pPr lvl="2"/>
            <a:r>
              <a:rPr lang="en-US" sz="2400" dirty="0" smtClean="0"/>
              <a:t>Symbolic Execution</a:t>
            </a:r>
          </a:p>
          <a:p>
            <a:pPr lvl="1"/>
            <a:endParaRPr lang="en-US" sz="2400" dirty="0" smtClean="0">
              <a:solidFill>
                <a:schemeClr val="bg1"/>
              </a:solidFill>
            </a:endParaRPr>
          </a:p>
          <a:p>
            <a:pPr lvl="1"/>
            <a:endParaRPr lang="en-US" sz="2400" dirty="0" smtClean="0">
              <a:solidFill>
                <a:schemeClr val="bg1"/>
              </a:solidFill>
            </a:endParaRPr>
          </a:p>
          <a:p>
            <a:pPr lvl="1"/>
            <a:endParaRPr lang="en-US" sz="2400" dirty="0" smtClean="0">
              <a:solidFill>
                <a:schemeClr val="bg1"/>
              </a:solidFill>
            </a:endParaRPr>
          </a:p>
          <a:p>
            <a:pPr lvl="1"/>
            <a:endParaRPr lang="en-US" sz="2400" dirty="0" smtClean="0">
              <a:solidFill>
                <a:schemeClr val="bg1"/>
              </a:solidFill>
            </a:endParaRPr>
          </a:p>
          <a:p>
            <a:pPr lvl="1"/>
            <a:endParaRPr lang="en-US" sz="2400" dirty="0" smtClean="0">
              <a:solidFill>
                <a:schemeClr val="bg1"/>
              </a:solidFill>
            </a:endParaRPr>
          </a:p>
        </p:txBody>
      </p:sp>
      <p:grpSp>
        <p:nvGrpSpPr>
          <p:cNvPr id="11" name="Group 58"/>
          <p:cNvGrpSpPr/>
          <p:nvPr/>
        </p:nvGrpSpPr>
        <p:grpSpPr>
          <a:xfrm>
            <a:off x="4693531" y="2708213"/>
            <a:ext cx="3995743" cy="2993289"/>
            <a:chOff x="4693531" y="2708213"/>
            <a:chExt cx="3995743" cy="2993289"/>
          </a:xfrm>
        </p:grpSpPr>
        <p:sp>
          <p:nvSpPr>
            <p:cNvPr id="27" name="Oval 26"/>
            <p:cNvSpPr/>
            <p:nvPr/>
          </p:nvSpPr>
          <p:spPr>
            <a:xfrm>
              <a:off x="6870598" y="2792441"/>
              <a:ext cx="466514" cy="50536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7489512" y="3978094"/>
              <a:ext cx="466514" cy="50536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6322417" y="3978094"/>
              <a:ext cx="466514" cy="5053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7022998" y="5196142"/>
              <a:ext cx="466514" cy="5053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8222760" y="5196142"/>
              <a:ext cx="466514" cy="5053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cxnSp>
          <p:nvCxnSpPr>
            <p:cNvPr id="32" name="Straight Arrow Connector 31"/>
            <p:cNvCxnSpPr>
              <a:stCxn id="27" idx="4"/>
              <a:endCxn id="29" idx="7"/>
            </p:cNvCxnSpPr>
            <p:nvPr/>
          </p:nvCxnSpPr>
          <p:spPr>
            <a:xfrm rot="5400000">
              <a:off x="6535084" y="3483330"/>
              <a:ext cx="754301" cy="3832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endCxn id="28" idx="1"/>
            </p:cNvCxnSpPr>
            <p:nvPr/>
          </p:nvCxnSpPr>
          <p:spPr>
            <a:xfrm rot="16200000" flipH="1">
              <a:off x="6953694" y="3447965"/>
              <a:ext cx="754300" cy="4539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8" idx="4"/>
              <a:endCxn id="30" idx="7"/>
            </p:cNvCxnSpPr>
            <p:nvPr/>
          </p:nvCxnSpPr>
          <p:spPr>
            <a:xfrm rot="5400000">
              <a:off x="7178633" y="4726014"/>
              <a:ext cx="786696" cy="3015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8" idx="4"/>
              <a:endCxn id="31" idx="1"/>
            </p:cNvCxnSpPr>
            <p:nvPr/>
          </p:nvCxnSpPr>
          <p:spPr>
            <a:xfrm rot="16200000" flipH="1">
              <a:off x="7613576" y="4592647"/>
              <a:ext cx="786696" cy="5683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693531" y="2708213"/>
              <a:ext cx="1438420" cy="1477328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Trace</a:t>
              </a:r>
            </a:p>
            <a:p>
              <a:endParaRPr lang="en-US" dirty="0" smtClean="0"/>
            </a:p>
            <a:p>
              <a:r>
                <a:rPr lang="en-US" dirty="0" smtClean="0"/>
                <a:t>1: </a:t>
              </a:r>
              <a:r>
                <a:rPr lang="en-US" dirty="0" err="1" smtClean="0"/>
                <a:t>x</a:t>
              </a:r>
              <a:r>
                <a:rPr lang="en-US" dirty="0" smtClean="0"/>
                <a:t> = 4</a:t>
              </a:r>
            </a:p>
            <a:p>
              <a:r>
                <a:rPr lang="en-US" dirty="0" smtClean="0"/>
                <a:t>3: </a:t>
              </a:r>
              <a:r>
                <a:rPr lang="en-US" dirty="0" err="1" smtClean="0"/>
                <a:t>x</a:t>
              </a:r>
              <a:r>
                <a:rPr lang="en-US" dirty="0" smtClean="0"/>
                <a:t> = 4</a:t>
              </a:r>
            </a:p>
            <a:p>
              <a:endParaRPr lang="en-US" dirty="0" smtClean="0"/>
            </a:p>
          </p:txBody>
        </p:sp>
      </p:grpSp>
      <p:grpSp>
        <p:nvGrpSpPr>
          <p:cNvPr id="13" name="Group 59"/>
          <p:cNvGrpSpPr/>
          <p:nvPr/>
        </p:nvGrpSpPr>
        <p:grpSpPr>
          <a:xfrm>
            <a:off x="4691057" y="2708213"/>
            <a:ext cx="3995743" cy="2980331"/>
            <a:chOff x="4691057" y="2708213"/>
            <a:chExt cx="3995743" cy="2980331"/>
          </a:xfrm>
        </p:grpSpPr>
        <p:sp>
          <p:nvSpPr>
            <p:cNvPr id="6" name="Oval 5"/>
            <p:cNvSpPr/>
            <p:nvPr/>
          </p:nvSpPr>
          <p:spPr>
            <a:xfrm>
              <a:off x="6868124" y="2779483"/>
              <a:ext cx="466514" cy="50536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7487038" y="3965136"/>
              <a:ext cx="466514" cy="5053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319943" y="3965136"/>
              <a:ext cx="466514" cy="5053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7020524" y="5183184"/>
              <a:ext cx="466514" cy="5053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8220286" y="5183184"/>
              <a:ext cx="466514" cy="5053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cxnSp>
          <p:nvCxnSpPr>
            <p:cNvPr id="12" name="Straight Arrow Connector 11"/>
            <p:cNvCxnSpPr>
              <a:stCxn id="6" idx="4"/>
              <a:endCxn id="8" idx="7"/>
            </p:cNvCxnSpPr>
            <p:nvPr/>
          </p:nvCxnSpPr>
          <p:spPr>
            <a:xfrm rot="5400000">
              <a:off x="6532610" y="3470372"/>
              <a:ext cx="754301" cy="3832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7" idx="1"/>
            </p:cNvCxnSpPr>
            <p:nvPr/>
          </p:nvCxnSpPr>
          <p:spPr>
            <a:xfrm rot="16200000" flipH="1">
              <a:off x="6951220" y="3435007"/>
              <a:ext cx="754300" cy="4539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4"/>
              <a:endCxn id="9" idx="7"/>
            </p:cNvCxnSpPr>
            <p:nvPr/>
          </p:nvCxnSpPr>
          <p:spPr>
            <a:xfrm rot="5400000">
              <a:off x="7176159" y="4713056"/>
              <a:ext cx="786696" cy="3015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7" idx="4"/>
              <a:endCxn id="10" idx="1"/>
            </p:cNvCxnSpPr>
            <p:nvPr/>
          </p:nvCxnSpPr>
          <p:spPr>
            <a:xfrm rot="16200000" flipH="1">
              <a:off x="7611102" y="4579689"/>
              <a:ext cx="786696" cy="5683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691057" y="2708213"/>
              <a:ext cx="1438420" cy="1477328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Trace</a:t>
              </a:r>
            </a:p>
            <a:p>
              <a:endParaRPr lang="en-US" dirty="0" smtClean="0"/>
            </a:p>
            <a:p>
              <a:r>
                <a:rPr lang="en-US" dirty="0" smtClean="0"/>
                <a:t>1: </a:t>
              </a:r>
              <a:r>
                <a:rPr lang="en-US" dirty="0" err="1" smtClean="0"/>
                <a:t>x</a:t>
              </a:r>
              <a:r>
                <a:rPr lang="en-US" dirty="0" smtClean="0"/>
                <a:t> = 4</a:t>
              </a:r>
            </a:p>
            <a:p>
              <a:endParaRPr lang="en-US" dirty="0" smtClean="0"/>
            </a:p>
            <a:p>
              <a:endParaRPr lang="en-US" dirty="0" smtClean="0"/>
            </a:p>
          </p:txBody>
        </p:sp>
      </p:grpSp>
      <p:grpSp>
        <p:nvGrpSpPr>
          <p:cNvPr id="15" name="Group 47"/>
          <p:cNvGrpSpPr/>
          <p:nvPr/>
        </p:nvGrpSpPr>
        <p:grpSpPr>
          <a:xfrm>
            <a:off x="6319943" y="2792441"/>
            <a:ext cx="2366857" cy="2909061"/>
            <a:chOff x="6319943" y="2792441"/>
            <a:chExt cx="2366857" cy="2909061"/>
          </a:xfrm>
        </p:grpSpPr>
        <p:sp>
          <p:nvSpPr>
            <p:cNvPr id="49" name="Oval 48"/>
            <p:cNvSpPr/>
            <p:nvPr/>
          </p:nvSpPr>
          <p:spPr>
            <a:xfrm>
              <a:off x="6868124" y="2792441"/>
              <a:ext cx="466514" cy="5053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7487038" y="3978094"/>
              <a:ext cx="466514" cy="5053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6319943" y="3978094"/>
              <a:ext cx="466514" cy="5053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7020524" y="5196142"/>
              <a:ext cx="466514" cy="5053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8220286" y="5196142"/>
              <a:ext cx="466514" cy="5053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cxnSp>
          <p:nvCxnSpPr>
            <p:cNvPr id="54" name="Straight Arrow Connector 53"/>
            <p:cNvCxnSpPr>
              <a:stCxn id="49" idx="4"/>
              <a:endCxn id="51" idx="7"/>
            </p:cNvCxnSpPr>
            <p:nvPr/>
          </p:nvCxnSpPr>
          <p:spPr>
            <a:xfrm rot="5400000">
              <a:off x="6532610" y="3483330"/>
              <a:ext cx="754301" cy="3832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endCxn id="50" idx="1"/>
            </p:cNvCxnSpPr>
            <p:nvPr/>
          </p:nvCxnSpPr>
          <p:spPr>
            <a:xfrm rot="16200000" flipH="1">
              <a:off x="6951220" y="3447965"/>
              <a:ext cx="754300" cy="4539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50" idx="4"/>
              <a:endCxn id="52" idx="7"/>
            </p:cNvCxnSpPr>
            <p:nvPr/>
          </p:nvCxnSpPr>
          <p:spPr>
            <a:xfrm rot="5400000">
              <a:off x="7176159" y="4726014"/>
              <a:ext cx="786696" cy="3015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50" idx="4"/>
              <a:endCxn id="53" idx="1"/>
            </p:cNvCxnSpPr>
            <p:nvPr/>
          </p:nvCxnSpPr>
          <p:spPr>
            <a:xfrm rot="16200000" flipH="1">
              <a:off x="7611102" y="4592647"/>
              <a:ext cx="786696" cy="5683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57"/>
          <p:cNvGrpSpPr/>
          <p:nvPr/>
        </p:nvGrpSpPr>
        <p:grpSpPr>
          <a:xfrm>
            <a:off x="4696409" y="2713565"/>
            <a:ext cx="3995743" cy="2993289"/>
            <a:chOff x="4696409" y="2713565"/>
            <a:chExt cx="3995743" cy="2993289"/>
          </a:xfrm>
        </p:grpSpPr>
        <p:sp>
          <p:nvSpPr>
            <p:cNvPr id="38" name="Oval 37"/>
            <p:cNvSpPr/>
            <p:nvPr/>
          </p:nvSpPr>
          <p:spPr>
            <a:xfrm>
              <a:off x="6873476" y="2797793"/>
              <a:ext cx="466514" cy="50536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7492390" y="3983446"/>
              <a:ext cx="466514" cy="50536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6325295" y="3983446"/>
              <a:ext cx="466514" cy="5053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7025876" y="5201494"/>
              <a:ext cx="466514" cy="50536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8225638" y="5201494"/>
              <a:ext cx="466514" cy="5053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cxnSp>
          <p:nvCxnSpPr>
            <p:cNvPr id="43" name="Straight Arrow Connector 42"/>
            <p:cNvCxnSpPr>
              <a:stCxn id="38" idx="4"/>
              <a:endCxn id="40" idx="7"/>
            </p:cNvCxnSpPr>
            <p:nvPr/>
          </p:nvCxnSpPr>
          <p:spPr>
            <a:xfrm rot="5400000">
              <a:off x="6537962" y="3488682"/>
              <a:ext cx="754301" cy="3832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endCxn id="39" idx="1"/>
            </p:cNvCxnSpPr>
            <p:nvPr/>
          </p:nvCxnSpPr>
          <p:spPr>
            <a:xfrm rot="16200000" flipH="1">
              <a:off x="6956572" y="3453317"/>
              <a:ext cx="754300" cy="4539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9" idx="4"/>
              <a:endCxn id="41" idx="7"/>
            </p:cNvCxnSpPr>
            <p:nvPr/>
          </p:nvCxnSpPr>
          <p:spPr>
            <a:xfrm rot="5400000">
              <a:off x="7181511" y="4731366"/>
              <a:ext cx="786696" cy="3015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39" idx="4"/>
              <a:endCxn id="42" idx="1"/>
            </p:cNvCxnSpPr>
            <p:nvPr/>
          </p:nvCxnSpPr>
          <p:spPr>
            <a:xfrm rot="16200000" flipH="1">
              <a:off x="7616454" y="4597999"/>
              <a:ext cx="786696" cy="5683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696409" y="2713565"/>
              <a:ext cx="1438420" cy="1477328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Trace</a:t>
              </a:r>
            </a:p>
            <a:p>
              <a:endParaRPr lang="en-US" dirty="0" smtClean="0"/>
            </a:p>
            <a:p>
              <a:r>
                <a:rPr lang="en-US" dirty="0" smtClean="0"/>
                <a:t>1: </a:t>
              </a:r>
              <a:r>
                <a:rPr lang="en-US" dirty="0" err="1" smtClean="0"/>
                <a:t>x</a:t>
              </a:r>
              <a:r>
                <a:rPr lang="en-US" dirty="0" smtClean="0"/>
                <a:t> = 4</a:t>
              </a:r>
            </a:p>
            <a:p>
              <a:r>
                <a:rPr lang="en-US" dirty="0" smtClean="0"/>
                <a:t>3: </a:t>
              </a:r>
              <a:r>
                <a:rPr lang="en-US" dirty="0" err="1" smtClean="0"/>
                <a:t>x</a:t>
              </a:r>
              <a:r>
                <a:rPr lang="en-US" dirty="0" smtClean="0"/>
                <a:t> = 4</a:t>
              </a:r>
            </a:p>
            <a:p>
              <a:r>
                <a:rPr lang="en-US" dirty="0" smtClean="0"/>
                <a:t>4: </a:t>
              </a:r>
              <a:r>
                <a:rPr lang="en-US" dirty="0" err="1" smtClean="0"/>
                <a:t>x</a:t>
              </a:r>
              <a:r>
                <a:rPr lang="en-US" dirty="0" smtClean="0"/>
                <a:t> = 6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Wishlist</a:t>
            </a:r>
            <a:r>
              <a:rPr lang="en-US" dirty="0" smtClean="0"/>
              <a:t> for security evaluation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C96C-67F9-5E4F-80E9-8B0C58CDCC7E}" type="datetime1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2DD2-C8B4-344F-AE85-14397DA5FB80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51103" y="4149080"/>
            <a:ext cx="4140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 smtClean="0"/>
              <a:t>Collecting an execution trace</a:t>
            </a:r>
          </a:p>
        </p:txBody>
      </p:sp>
    </p:spTree>
    <p:custDataLst>
      <p:tags r:id="rId1"/>
    </p:custDataLst>
  </p:cSld>
  <p:clrMapOvr>
    <a:masterClrMapping/>
  </p:clrMapOvr>
  <p:transition advTm="2948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dirty="0" smtClean="0"/>
              <a:t>Your computer  is made of many “computers”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E82F4-CB25-4009-970F-F0819B724817}" type="datetime1">
              <a:rPr lang="fr-FR" smtClean="0"/>
              <a:pPr>
                <a:defRPr/>
              </a:pPr>
              <a:t>14/05/2014</a:t>
            </a:fld>
            <a:r>
              <a:rPr lang="fr-FR" smtClean="0"/>
              <a:t> -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p </a:t>
            </a:r>
            <a:fld id="{01A3D035-96B1-42ED-B348-A1FDA1AC8B11}" type="slidenum">
              <a:rPr lang="fr-FR" smtClean="0"/>
              <a:pPr>
                <a:defRPr/>
              </a:pPr>
              <a:t>5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0" y="0"/>
            <a:ext cx="9070975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3264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144216" y="5589240"/>
            <a:ext cx="6172200" cy="601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8607" rIns="90000" bIns="45000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All of them are considered to be in our </a:t>
            </a:r>
            <a:r>
              <a:rPr lang="en-US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TCB</a:t>
            </a: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.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What could happen when one is compromised?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7162" y="1979612"/>
            <a:ext cx="4562475" cy="3668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6888162" y="1293812"/>
            <a:ext cx="1981200" cy="887413"/>
          </a:xfrm>
          <a:prstGeom prst="wedgeRectCallout">
            <a:avLst>
              <a:gd name="adj1" fmla="val -151833"/>
              <a:gd name="adj2" fmla="val 303889"/>
            </a:avLst>
          </a:prstGeom>
          <a:solidFill>
            <a:srgbClr val="99CC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58607" rIns="90000" bIns="45000"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>
                <a:solidFill>
                  <a:srgbClr val="000000"/>
                </a:solidFill>
                <a:ea typeface="DejaVu Sans" charset="0"/>
                <a:cs typeface="DejaVu Sans" charset="0"/>
              </a:rPr>
              <a:t>Keyboard 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>
                <a:solidFill>
                  <a:srgbClr val="000000"/>
                </a:solidFill>
                <a:ea typeface="DejaVu Sans" charset="0"/>
                <a:cs typeface="DejaVu Sans" charset="0"/>
              </a:rPr>
              <a:t>controller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7269162" y="2436812"/>
            <a:ext cx="1981200" cy="887413"/>
          </a:xfrm>
          <a:prstGeom prst="wedgeRectCallout">
            <a:avLst>
              <a:gd name="adj1" fmla="val -96370"/>
              <a:gd name="adj2" fmla="val 157694"/>
            </a:avLst>
          </a:prstGeom>
          <a:solidFill>
            <a:srgbClr val="99CC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58607" rIns="90000" bIns="45000"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>
                <a:solidFill>
                  <a:srgbClr val="000000"/>
                </a:solidFill>
                <a:ea typeface="DejaVu Sans" charset="0"/>
                <a:cs typeface="DejaVu Sans" charset="0"/>
              </a:rPr>
              <a:t>Network card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7116762" y="4064000"/>
            <a:ext cx="1981200" cy="887412"/>
          </a:xfrm>
          <a:prstGeom prst="wedgeRectCallout">
            <a:avLst>
              <a:gd name="adj1" fmla="val -93991"/>
              <a:gd name="adj2" fmla="val 25606"/>
            </a:avLst>
          </a:prstGeom>
          <a:solidFill>
            <a:srgbClr val="99CC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58607" rIns="90000" bIns="45000"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>
                <a:solidFill>
                  <a:srgbClr val="000000"/>
                </a:solidFill>
                <a:ea typeface="DejaVu Sans" charset="0"/>
                <a:cs typeface="DejaVu Sans" charset="0"/>
              </a:rPr>
              <a:t>Hard-drive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411162" y="2692400"/>
            <a:ext cx="1981200" cy="887412"/>
          </a:xfrm>
          <a:prstGeom prst="wedgeRectCallout">
            <a:avLst>
              <a:gd name="adj1" fmla="val 146000"/>
              <a:gd name="adj2" fmla="val 149917"/>
            </a:avLst>
          </a:prstGeom>
          <a:solidFill>
            <a:srgbClr val="99CC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58607" rIns="90000" bIns="45000"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>
                <a:solidFill>
                  <a:srgbClr val="000000"/>
                </a:solidFill>
                <a:ea typeface="DejaVu Sans" charset="0"/>
                <a:cs typeface="DejaVu Sans" charset="0"/>
              </a:rPr>
              <a:t>CPU microcode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715962" y="4292600"/>
            <a:ext cx="1981200" cy="887412"/>
          </a:xfrm>
          <a:prstGeom prst="wedgeRectCallout">
            <a:avLst>
              <a:gd name="adj1" fmla="val 153468"/>
              <a:gd name="adj2" fmla="val -39347"/>
            </a:avLst>
          </a:prstGeom>
          <a:solidFill>
            <a:srgbClr val="99CC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58607" rIns="90000" bIns="45000"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>
                <a:solidFill>
                  <a:srgbClr val="000000"/>
                </a:solidFill>
                <a:ea typeface="DejaVu Sans" charset="0"/>
                <a:cs typeface="DejaVu Sans" charset="0"/>
              </a:rPr>
              <a:t>Northbridge 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>
                <a:solidFill>
                  <a:srgbClr val="000000"/>
                </a:solidFill>
                <a:ea typeface="DejaVu Sans" charset="0"/>
                <a:cs typeface="DejaVu Sans" charset="0"/>
              </a:rPr>
              <a:t>chipset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30162" y="5408612"/>
            <a:ext cx="1981200" cy="887413"/>
          </a:xfrm>
          <a:prstGeom prst="wedgeRectCallout">
            <a:avLst>
              <a:gd name="adj1" fmla="val 147037"/>
              <a:gd name="adj2" fmla="val -83954"/>
            </a:avLst>
          </a:prstGeom>
          <a:solidFill>
            <a:srgbClr val="99CC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58607" rIns="90000" bIns="45000"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>
                <a:solidFill>
                  <a:srgbClr val="000000"/>
                </a:solidFill>
                <a:ea typeface="DejaVu Sans" charset="0"/>
                <a:cs typeface="DejaVu Sans" charset="0"/>
              </a:rPr>
              <a:t>GPU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9"/>
          <p:cNvGrpSpPr/>
          <p:nvPr/>
        </p:nvGrpSpPr>
        <p:grpSpPr>
          <a:xfrm>
            <a:off x="6319943" y="2792441"/>
            <a:ext cx="2366857" cy="2909061"/>
            <a:chOff x="6319943" y="2792441"/>
            <a:chExt cx="2366857" cy="2909061"/>
          </a:xfrm>
        </p:grpSpPr>
        <p:sp>
          <p:nvSpPr>
            <p:cNvPr id="22" name="Oval 21"/>
            <p:cNvSpPr/>
            <p:nvPr/>
          </p:nvSpPr>
          <p:spPr>
            <a:xfrm>
              <a:off x="6868124" y="2792441"/>
              <a:ext cx="466514" cy="5053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7487038" y="3978094"/>
              <a:ext cx="466514" cy="5053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6319943" y="3978094"/>
              <a:ext cx="466514" cy="5053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7020524" y="5196142"/>
              <a:ext cx="466514" cy="5053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8220286" y="5196142"/>
              <a:ext cx="466514" cy="5053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cxnSp>
          <p:nvCxnSpPr>
            <p:cNvPr id="29" name="Straight Arrow Connector 28"/>
            <p:cNvCxnSpPr>
              <a:stCxn id="22" idx="4"/>
              <a:endCxn id="26" idx="7"/>
            </p:cNvCxnSpPr>
            <p:nvPr/>
          </p:nvCxnSpPr>
          <p:spPr>
            <a:xfrm rot="5400000">
              <a:off x="6532610" y="3483330"/>
              <a:ext cx="754301" cy="3832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endCxn id="23" idx="1"/>
            </p:cNvCxnSpPr>
            <p:nvPr/>
          </p:nvCxnSpPr>
          <p:spPr>
            <a:xfrm rot="16200000" flipH="1">
              <a:off x="6951220" y="3447965"/>
              <a:ext cx="754300" cy="4539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3" idx="4"/>
              <a:endCxn id="27" idx="7"/>
            </p:cNvCxnSpPr>
            <p:nvPr/>
          </p:nvCxnSpPr>
          <p:spPr>
            <a:xfrm rot="5400000">
              <a:off x="7176159" y="4726014"/>
              <a:ext cx="786696" cy="3015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3" idx="4"/>
              <a:endCxn id="28" idx="1"/>
            </p:cNvCxnSpPr>
            <p:nvPr/>
          </p:nvCxnSpPr>
          <p:spPr>
            <a:xfrm rot="16200000" flipH="1">
              <a:off x="7611102" y="4592647"/>
              <a:ext cx="786696" cy="5683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Wishlist</a:t>
            </a:r>
            <a:r>
              <a:rPr lang="en-US" dirty="0" smtClean="0"/>
              <a:t> for security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Techniques that are typically used on a PC</a:t>
            </a:r>
          </a:p>
          <a:p>
            <a:pPr lvl="1"/>
            <a:r>
              <a:rPr lang="en-US" sz="2400" dirty="0" smtClean="0"/>
              <a:t>Advanced debugging techniques</a:t>
            </a:r>
          </a:p>
          <a:p>
            <a:pPr lvl="2"/>
            <a:r>
              <a:rPr lang="en-US" sz="2400" dirty="0" smtClean="0"/>
              <a:t>Tracing</a:t>
            </a:r>
          </a:p>
          <a:p>
            <a:pPr lvl="2"/>
            <a:r>
              <a:rPr lang="en-US" sz="2400" dirty="0" err="1" smtClean="0">
                <a:solidFill>
                  <a:srgbClr val="0070C0"/>
                </a:solidFill>
              </a:rPr>
              <a:t>Fuzzing</a:t>
            </a:r>
            <a:endParaRPr lang="en-US" sz="2400" dirty="0" smtClean="0">
              <a:solidFill>
                <a:srgbClr val="0070C0"/>
              </a:solidFill>
            </a:endParaRPr>
          </a:p>
          <a:p>
            <a:pPr lvl="2"/>
            <a:r>
              <a:rPr lang="en-US" sz="2400" dirty="0" smtClean="0"/>
              <a:t>Tainting</a:t>
            </a:r>
          </a:p>
          <a:p>
            <a:pPr lvl="2"/>
            <a:r>
              <a:rPr lang="en-US" sz="2400" dirty="0" smtClean="0"/>
              <a:t>Symbolic Execution</a:t>
            </a:r>
          </a:p>
          <a:p>
            <a:pPr lvl="1"/>
            <a:endParaRPr lang="en-US" sz="2400" dirty="0" smtClean="0">
              <a:solidFill>
                <a:srgbClr val="FFFFFF"/>
              </a:solidFill>
            </a:endParaRPr>
          </a:p>
          <a:p>
            <a:pPr lvl="2"/>
            <a:endParaRPr lang="en-US" sz="2400" dirty="0" smtClean="0">
              <a:solidFill>
                <a:srgbClr val="FFFFFF"/>
              </a:solidFill>
            </a:endParaRPr>
          </a:p>
          <a:p>
            <a:pPr lvl="2">
              <a:buNone/>
            </a:pPr>
            <a:endParaRPr lang="en-US" sz="2400" dirty="0" smtClean="0">
              <a:solidFill>
                <a:srgbClr val="FFFFFF"/>
              </a:solidFill>
            </a:endParaRPr>
          </a:p>
          <a:p>
            <a:pPr lvl="2"/>
            <a:endParaRPr lang="en-US" sz="2400" dirty="0" smtClean="0">
              <a:solidFill>
                <a:srgbClr val="FFFFFF"/>
              </a:solidFill>
            </a:endParaRPr>
          </a:p>
          <a:p>
            <a:pPr lvl="2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C96C-67F9-5E4F-80E9-8B0C58CDCC7E}" type="datetime1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2DD2-C8B4-344F-AE85-14397DA5FB80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868124" y="2792441"/>
            <a:ext cx="466514" cy="5053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487038" y="3978094"/>
            <a:ext cx="466514" cy="5053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319943" y="3978094"/>
            <a:ext cx="466514" cy="5053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020524" y="5196142"/>
            <a:ext cx="466514" cy="5053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220286" y="5196142"/>
            <a:ext cx="466514" cy="5053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6" idx="4"/>
            <a:endCxn id="8" idx="7"/>
          </p:cNvCxnSpPr>
          <p:nvPr/>
        </p:nvCxnSpPr>
        <p:spPr>
          <a:xfrm rot="5400000">
            <a:off x="6532610" y="3483330"/>
            <a:ext cx="754301" cy="3832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1"/>
          </p:cNvCxnSpPr>
          <p:nvPr/>
        </p:nvCxnSpPr>
        <p:spPr>
          <a:xfrm rot="16200000" flipH="1">
            <a:off x="6951220" y="3447965"/>
            <a:ext cx="754300" cy="4539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4"/>
            <a:endCxn id="9" idx="7"/>
          </p:cNvCxnSpPr>
          <p:nvPr/>
        </p:nvCxnSpPr>
        <p:spPr>
          <a:xfrm rot="5400000">
            <a:off x="7176159" y="4726014"/>
            <a:ext cx="786696" cy="3015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4"/>
            <a:endCxn id="10" idx="1"/>
          </p:cNvCxnSpPr>
          <p:nvPr/>
        </p:nvCxnSpPr>
        <p:spPr>
          <a:xfrm rot="16200000" flipH="1">
            <a:off x="7611102" y="4592647"/>
            <a:ext cx="786696" cy="568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91057" y="2734129"/>
            <a:ext cx="1438420" cy="1477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Testcase</a:t>
            </a:r>
            <a:r>
              <a:rPr lang="en-US" dirty="0" smtClean="0"/>
              <a:t> A</a:t>
            </a:r>
          </a:p>
          <a:p>
            <a:r>
              <a:rPr lang="en-US" dirty="0" err="1" smtClean="0"/>
              <a:t>x</a:t>
            </a:r>
            <a:r>
              <a:rPr lang="en-US" dirty="0" smtClean="0"/>
              <a:t> = 4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1" name="Freeform 20"/>
          <p:cNvSpPr/>
          <p:nvPr/>
        </p:nvSpPr>
        <p:spPr>
          <a:xfrm>
            <a:off x="7060345" y="3332355"/>
            <a:ext cx="561545" cy="2006324"/>
          </a:xfrm>
          <a:custGeom>
            <a:avLst/>
            <a:gdLst>
              <a:gd name="connsiteX0" fmla="*/ 41036 w 561545"/>
              <a:gd name="connsiteY0" fmla="*/ 36714 h 2006324"/>
              <a:gd name="connsiteX1" fmla="*/ 79912 w 561545"/>
              <a:gd name="connsiteY1" fmla="*/ 153336 h 2006324"/>
              <a:gd name="connsiteX2" fmla="*/ 520509 w 561545"/>
              <a:gd name="connsiteY2" fmla="*/ 956730 h 2006324"/>
              <a:gd name="connsiteX3" fmla="*/ 326128 w 561545"/>
              <a:gd name="connsiteY3" fmla="*/ 1850829 h 2006324"/>
              <a:gd name="connsiteX4" fmla="*/ 287252 w 561545"/>
              <a:gd name="connsiteY4" fmla="*/ 1889703 h 2006324"/>
              <a:gd name="connsiteX5" fmla="*/ 300211 w 561545"/>
              <a:gd name="connsiteY5" fmla="*/ 1876745 h 2006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545" h="2006324">
                <a:moveTo>
                  <a:pt x="41036" y="36714"/>
                </a:moveTo>
                <a:cubicBezTo>
                  <a:pt x="20518" y="18357"/>
                  <a:pt x="0" y="0"/>
                  <a:pt x="79912" y="153336"/>
                </a:cubicBezTo>
                <a:cubicBezTo>
                  <a:pt x="159824" y="306672"/>
                  <a:pt x="479473" y="673815"/>
                  <a:pt x="520509" y="956730"/>
                </a:cubicBezTo>
                <a:cubicBezTo>
                  <a:pt x="561545" y="1239646"/>
                  <a:pt x="365004" y="1695334"/>
                  <a:pt x="326128" y="1850829"/>
                </a:cubicBezTo>
                <a:cubicBezTo>
                  <a:pt x="287252" y="2006324"/>
                  <a:pt x="287252" y="1889703"/>
                  <a:pt x="287252" y="1889703"/>
                </a:cubicBezTo>
                <a:lnTo>
                  <a:pt x="300211" y="1876745"/>
                </a:lnTo>
              </a:path>
            </a:pathLst>
          </a:custGeom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96409" y="2739481"/>
            <a:ext cx="1438420" cy="1477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Testcase</a:t>
            </a:r>
            <a:r>
              <a:rPr lang="en-US" dirty="0" smtClean="0"/>
              <a:t> A</a:t>
            </a:r>
          </a:p>
          <a:p>
            <a:r>
              <a:rPr lang="en-US" dirty="0" err="1" smtClean="0"/>
              <a:t>x</a:t>
            </a:r>
            <a:r>
              <a:rPr lang="en-US" dirty="0" smtClean="0"/>
              <a:t> = 4</a:t>
            </a:r>
          </a:p>
          <a:p>
            <a:endParaRPr lang="en-US" dirty="0" smtClean="0"/>
          </a:p>
          <a:p>
            <a:r>
              <a:rPr lang="en-US" dirty="0" err="1" smtClean="0"/>
              <a:t>Testcase</a:t>
            </a:r>
            <a:r>
              <a:rPr lang="en-US" dirty="0" smtClean="0"/>
              <a:t> B</a:t>
            </a:r>
          </a:p>
          <a:p>
            <a:r>
              <a:rPr lang="en-US" dirty="0" err="1" smtClean="0"/>
              <a:t>x</a:t>
            </a:r>
            <a:r>
              <a:rPr lang="en-US" dirty="0" smtClean="0"/>
              <a:t> = 2</a:t>
            </a:r>
            <a:endParaRPr lang="en-US" dirty="0"/>
          </a:p>
        </p:txBody>
      </p:sp>
      <p:grpSp>
        <p:nvGrpSpPr>
          <p:cNvPr id="13" name="Group 33"/>
          <p:cNvGrpSpPr/>
          <p:nvPr/>
        </p:nvGrpSpPr>
        <p:grpSpPr>
          <a:xfrm>
            <a:off x="6474564" y="3329786"/>
            <a:ext cx="549883" cy="647897"/>
            <a:chOff x="6447828" y="3343154"/>
            <a:chExt cx="549883" cy="647897"/>
          </a:xfrm>
        </p:grpSpPr>
        <p:sp>
          <p:nvSpPr>
            <p:cNvPr id="35" name="Freeform 34"/>
            <p:cNvSpPr/>
            <p:nvPr/>
          </p:nvSpPr>
          <p:spPr>
            <a:xfrm>
              <a:off x="6673743" y="3343154"/>
              <a:ext cx="323968" cy="647897"/>
            </a:xfrm>
            <a:custGeom>
              <a:avLst/>
              <a:gdLst>
                <a:gd name="connsiteX0" fmla="*/ 323968 w 323968"/>
                <a:gd name="connsiteY0" fmla="*/ 0 h 647897"/>
                <a:gd name="connsiteX1" fmla="*/ 103670 w 323968"/>
                <a:gd name="connsiteY1" fmla="*/ 310991 h 647897"/>
                <a:gd name="connsiteX2" fmla="*/ 0 w 323968"/>
                <a:gd name="connsiteY2" fmla="*/ 647897 h 647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968" h="647897">
                  <a:moveTo>
                    <a:pt x="323968" y="0"/>
                  </a:moveTo>
                  <a:cubicBezTo>
                    <a:pt x="240816" y="101504"/>
                    <a:pt x="157665" y="203008"/>
                    <a:pt x="103670" y="310991"/>
                  </a:cubicBezTo>
                  <a:cubicBezTo>
                    <a:pt x="49675" y="418974"/>
                    <a:pt x="0" y="647897"/>
                    <a:pt x="0" y="647897"/>
                  </a:cubicBezTo>
                </a:path>
              </a:pathLst>
            </a:custGeom>
            <a:ln w="508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47828" y="3343154"/>
              <a:ext cx="33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B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251520" y="4149080"/>
            <a:ext cx="3677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 smtClean="0"/>
              <a:t>Testing with random input</a:t>
            </a:r>
          </a:p>
        </p:txBody>
      </p:sp>
    </p:spTree>
    <p:custDataLst>
      <p:tags r:id="rId1"/>
    </p:custDataLst>
  </p:cSld>
  <p:clrMapOvr>
    <a:masterClrMapping/>
  </p:clrMapOvr>
  <p:transition advTm="167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Wishlist</a:t>
            </a:r>
            <a:r>
              <a:rPr lang="en-US" dirty="0" smtClean="0"/>
              <a:t> for security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Techniques that are typically used on a PC</a:t>
            </a:r>
          </a:p>
          <a:p>
            <a:pPr lvl="1"/>
            <a:r>
              <a:rPr lang="en-US" sz="2400" dirty="0" smtClean="0"/>
              <a:t>Advanced debugging techniques</a:t>
            </a:r>
          </a:p>
          <a:p>
            <a:pPr lvl="2"/>
            <a:r>
              <a:rPr lang="en-US" sz="2400" dirty="0" smtClean="0"/>
              <a:t>Tracing</a:t>
            </a:r>
          </a:p>
          <a:p>
            <a:pPr lvl="2"/>
            <a:r>
              <a:rPr lang="en-US" sz="2400" dirty="0" err="1" smtClean="0"/>
              <a:t>Fuzzing</a:t>
            </a:r>
            <a:endParaRPr lang="en-US" sz="2400" dirty="0" smtClean="0"/>
          </a:p>
          <a:p>
            <a:pPr lvl="2"/>
            <a:r>
              <a:rPr lang="en-US" sz="2400" dirty="0" smtClean="0">
                <a:solidFill>
                  <a:srgbClr val="0070C0"/>
                </a:solidFill>
              </a:rPr>
              <a:t>Tainting</a:t>
            </a:r>
          </a:p>
          <a:p>
            <a:pPr lvl="2"/>
            <a:r>
              <a:rPr lang="en-US" sz="2400" dirty="0" smtClean="0"/>
              <a:t>Symbolic Execution</a:t>
            </a:r>
          </a:p>
          <a:p>
            <a:pPr lvl="1"/>
            <a:endParaRPr lang="en-US" sz="2400" dirty="0" smtClean="0">
              <a:solidFill>
                <a:srgbClr val="FFFFFF"/>
              </a:solidFill>
            </a:endParaRPr>
          </a:p>
          <a:p>
            <a:pPr lvl="2"/>
            <a:endParaRPr lang="en-US" sz="2400" dirty="0" smtClean="0">
              <a:solidFill>
                <a:srgbClr val="FFFFFF"/>
              </a:solidFill>
            </a:endParaRPr>
          </a:p>
          <a:p>
            <a:pPr lvl="2"/>
            <a:endParaRPr lang="en-US" sz="2400" dirty="0" smtClean="0">
              <a:solidFill>
                <a:srgbClr val="FFFFFF"/>
              </a:solidFill>
            </a:endParaRPr>
          </a:p>
          <a:p>
            <a:pPr lvl="2"/>
            <a:endParaRPr lang="en-US" sz="2400" dirty="0" smtClean="0">
              <a:solidFill>
                <a:srgbClr val="FFFFFF"/>
              </a:solidFill>
            </a:endParaRPr>
          </a:p>
          <a:p>
            <a:pPr lvl="2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C96C-67F9-5E4F-80E9-8B0C58CDCC7E}" type="datetime1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2DD2-C8B4-344F-AE85-14397DA5FB80}" type="slidenum">
              <a:rPr lang="en-US" smtClean="0"/>
              <a:pPr/>
              <a:t>51</a:t>
            </a:fld>
            <a:endParaRPr lang="en-US"/>
          </a:p>
        </p:txBody>
      </p:sp>
      <p:grpSp>
        <p:nvGrpSpPr>
          <p:cNvPr id="11" name="Group 21"/>
          <p:cNvGrpSpPr/>
          <p:nvPr/>
        </p:nvGrpSpPr>
        <p:grpSpPr>
          <a:xfrm>
            <a:off x="6319943" y="2792441"/>
            <a:ext cx="2366857" cy="2909061"/>
            <a:chOff x="6319943" y="2792441"/>
            <a:chExt cx="2366857" cy="2909061"/>
          </a:xfrm>
        </p:grpSpPr>
        <p:sp>
          <p:nvSpPr>
            <p:cNvPr id="6" name="Oval 5"/>
            <p:cNvSpPr/>
            <p:nvPr/>
          </p:nvSpPr>
          <p:spPr>
            <a:xfrm>
              <a:off x="6868124" y="2792441"/>
              <a:ext cx="466514" cy="5053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7487038" y="3978094"/>
              <a:ext cx="466514" cy="5053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319943" y="3978094"/>
              <a:ext cx="466514" cy="5053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7020524" y="5196142"/>
              <a:ext cx="466514" cy="5053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8220286" y="5196142"/>
              <a:ext cx="466514" cy="5053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cxnSp>
          <p:nvCxnSpPr>
            <p:cNvPr id="12" name="Straight Arrow Connector 11"/>
            <p:cNvCxnSpPr>
              <a:stCxn id="6" idx="4"/>
              <a:endCxn id="8" idx="7"/>
            </p:cNvCxnSpPr>
            <p:nvPr/>
          </p:nvCxnSpPr>
          <p:spPr>
            <a:xfrm rot="5400000">
              <a:off x="6532610" y="3483330"/>
              <a:ext cx="754301" cy="3832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7" idx="1"/>
            </p:cNvCxnSpPr>
            <p:nvPr/>
          </p:nvCxnSpPr>
          <p:spPr>
            <a:xfrm rot="16200000" flipH="1">
              <a:off x="6951220" y="3447965"/>
              <a:ext cx="754300" cy="4539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4"/>
              <a:endCxn id="9" idx="7"/>
            </p:cNvCxnSpPr>
            <p:nvPr/>
          </p:nvCxnSpPr>
          <p:spPr>
            <a:xfrm rot="5400000">
              <a:off x="7176159" y="4726014"/>
              <a:ext cx="786696" cy="3015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7" idx="4"/>
              <a:endCxn id="10" idx="1"/>
            </p:cNvCxnSpPr>
            <p:nvPr/>
          </p:nvCxnSpPr>
          <p:spPr>
            <a:xfrm rot="16200000" flipH="1">
              <a:off x="7611102" y="4592647"/>
              <a:ext cx="786696" cy="5683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Callout 19"/>
          <p:cNvSpPr/>
          <p:nvPr/>
        </p:nvSpPr>
        <p:spPr>
          <a:xfrm>
            <a:off x="4382548" y="2792440"/>
            <a:ext cx="1937396" cy="1185653"/>
          </a:xfrm>
          <a:prstGeom prst="wedgeEllipseCallout">
            <a:avLst>
              <a:gd name="adj1" fmla="val 82787"/>
              <a:gd name="adj2" fmla="val -1380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X=&lt;input&gt;</a:t>
            </a:r>
          </a:p>
          <a:p>
            <a:pPr algn="ctr"/>
            <a:r>
              <a:rPr lang="en-US" dirty="0" smtClean="0"/>
              <a:t>Y=0</a:t>
            </a:r>
          </a:p>
          <a:p>
            <a:pPr algn="ctr"/>
            <a:r>
              <a:rPr lang="en-US" dirty="0" smtClean="0"/>
              <a:t>Z=0 </a:t>
            </a:r>
            <a:endParaRPr lang="en-US" dirty="0"/>
          </a:p>
        </p:txBody>
      </p:sp>
      <p:grpSp>
        <p:nvGrpSpPr>
          <p:cNvPr id="13" name="Group 38"/>
          <p:cNvGrpSpPr/>
          <p:nvPr/>
        </p:nvGrpSpPr>
        <p:grpSpPr>
          <a:xfrm>
            <a:off x="3504820" y="4666486"/>
            <a:ext cx="2522428" cy="1219682"/>
            <a:chOff x="3504820" y="4666486"/>
            <a:chExt cx="2522428" cy="1219682"/>
          </a:xfrm>
        </p:grpSpPr>
        <p:sp>
          <p:nvSpPr>
            <p:cNvPr id="26" name="Oval Callout 25"/>
            <p:cNvSpPr/>
            <p:nvPr/>
          </p:nvSpPr>
          <p:spPr>
            <a:xfrm>
              <a:off x="4441317" y="4666486"/>
              <a:ext cx="1585931" cy="1059312"/>
            </a:xfrm>
            <a:prstGeom prst="wedgeEllipseCallout">
              <a:avLst>
                <a:gd name="adj1" fmla="val 111234"/>
                <a:gd name="adj2" fmla="val 11922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C0504D"/>
                  </a:solidFill>
                </a:rPr>
                <a:t>X</a:t>
              </a:r>
            </a:p>
            <a:p>
              <a:pPr algn="ctr"/>
              <a:r>
                <a:rPr lang="en-US" b="1" dirty="0" smtClean="0">
                  <a:solidFill>
                    <a:srgbClr val="C0504D"/>
                  </a:solidFill>
                </a:rPr>
                <a:t>Y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Z</a:t>
              </a:r>
            </a:p>
          </p:txBody>
        </p:sp>
        <p:cxnSp>
          <p:nvCxnSpPr>
            <p:cNvPr id="30" name="Straight Arrow Connector 29"/>
            <p:cNvCxnSpPr>
              <a:stCxn id="33" idx="0"/>
            </p:cNvCxnSpPr>
            <p:nvPr/>
          </p:nvCxnSpPr>
          <p:spPr>
            <a:xfrm rot="5400000" flipH="1" flipV="1">
              <a:off x="4233266" y="4656734"/>
              <a:ext cx="570520" cy="11496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33" idx="0"/>
            </p:cNvCxnSpPr>
            <p:nvPr/>
          </p:nvCxnSpPr>
          <p:spPr>
            <a:xfrm rot="5400000" flipH="1" flipV="1">
              <a:off x="4358179" y="4781647"/>
              <a:ext cx="320694" cy="11496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504820" y="5516836"/>
              <a:ext cx="877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tainted</a:t>
              </a:r>
              <a:endParaRPr lang="en-US" dirty="0"/>
            </a:p>
          </p:txBody>
        </p:sp>
      </p:grpSp>
      <p:sp>
        <p:nvSpPr>
          <p:cNvPr id="23" name="Oval Callout 22"/>
          <p:cNvSpPr/>
          <p:nvPr/>
        </p:nvSpPr>
        <p:spPr>
          <a:xfrm>
            <a:off x="7418719" y="2426379"/>
            <a:ext cx="1585931" cy="1059312"/>
          </a:xfrm>
          <a:prstGeom prst="wedgeEllipseCallout">
            <a:avLst>
              <a:gd name="adj1" fmla="val -25223"/>
              <a:gd name="adj2" fmla="val 9877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504D"/>
                </a:solidFill>
              </a:rPr>
              <a:t>Y</a:t>
            </a:r>
            <a:r>
              <a:rPr lang="en-US" dirty="0" smtClean="0">
                <a:solidFill>
                  <a:srgbClr val="000000"/>
                </a:solidFill>
              </a:rPr>
              <a:t>=</a:t>
            </a:r>
            <a:r>
              <a:rPr lang="en-US" b="1" dirty="0" smtClean="0">
                <a:solidFill>
                  <a:srgbClr val="C0504D"/>
                </a:solidFill>
              </a:rPr>
              <a:t>X</a:t>
            </a:r>
            <a:r>
              <a:rPr lang="en-US" dirty="0" smtClean="0">
                <a:solidFill>
                  <a:srgbClr val="000000"/>
                </a:solidFill>
              </a:rPr>
              <a:t>+Y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Z=23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51520" y="4149080"/>
            <a:ext cx="2717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 smtClean="0"/>
              <a:t>Data flow tracking </a:t>
            </a:r>
          </a:p>
        </p:txBody>
      </p:sp>
    </p:spTree>
    <p:custDataLst>
      <p:tags r:id="rId1"/>
    </p:custDataLst>
  </p:cSld>
  <p:clrMapOvr>
    <a:masterClrMapping/>
  </p:clrMapOvr>
  <p:transition advTm="623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Wishlist</a:t>
            </a:r>
            <a:r>
              <a:rPr lang="en-US" dirty="0" smtClean="0"/>
              <a:t> for security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Techniques that are typically used on a PC</a:t>
            </a:r>
          </a:p>
          <a:p>
            <a:pPr lvl="1"/>
            <a:r>
              <a:rPr lang="en-US" sz="2400" dirty="0" smtClean="0"/>
              <a:t>Advanced debugging techniques</a:t>
            </a:r>
          </a:p>
          <a:p>
            <a:pPr lvl="2"/>
            <a:r>
              <a:rPr lang="en-US" sz="2400" dirty="0" smtClean="0"/>
              <a:t>Tracing</a:t>
            </a:r>
          </a:p>
          <a:p>
            <a:pPr lvl="2"/>
            <a:r>
              <a:rPr lang="en-US" sz="2400" dirty="0" err="1" smtClean="0"/>
              <a:t>Fuzzing</a:t>
            </a:r>
            <a:endParaRPr lang="en-US" sz="2400" dirty="0" smtClean="0"/>
          </a:p>
          <a:p>
            <a:pPr lvl="2"/>
            <a:r>
              <a:rPr lang="en-US" sz="2400" dirty="0" smtClean="0"/>
              <a:t>Tainting</a:t>
            </a:r>
          </a:p>
          <a:p>
            <a:pPr lvl="2"/>
            <a:r>
              <a:rPr lang="en-US" sz="2400" dirty="0" smtClean="0">
                <a:solidFill>
                  <a:srgbClr val="0070C0"/>
                </a:solidFill>
              </a:rPr>
              <a:t>Symbolic Execution</a:t>
            </a:r>
          </a:p>
          <a:p>
            <a:pPr lvl="1"/>
            <a:endParaRPr lang="en-US" sz="2400" dirty="0" smtClean="0">
              <a:solidFill>
                <a:schemeClr val="accent1"/>
              </a:solidFill>
            </a:endParaRPr>
          </a:p>
          <a:p>
            <a:pPr lvl="2"/>
            <a:endParaRPr lang="en-US" sz="2400" dirty="0" smtClean="0">
              <a:solidFill>
                <a:schemeClr val="accent1"/>
              </a:solidFill>
            </a:endParaRPr>
          </a:p>
          <a:p>
            <a:pPr lvl="2"/>
            <a:endParaRPr lang="en-US" sz="2400" dirty="0" smtClean="0">
              <a:solidFill>
                <a:schemeClr val="accent1"/>
              </a:solidFill>
            </a:endParaRPr>
          </a:p>
          <a:p>
            <a:pPr lvl="2"/>
            <a:endParaRPr lang="en-US" sz="2400" dirty="0" smtClean="0">
              <a:solidFill>
                <a:schemeClr val="accent1"/>
              </a:solidFill>
            </a:endParaRPr>
          </a:p>
          <a:p>
            <a:pPr lvl="2"/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C96C-67F9-5E4F-80E9-8B0C58CDCC7E}" type="datetime1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2DD2-C8B4-344F-AE85-14397DA5FB80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868124" y="2792441"/>
            <a:ext cx="466514" cy="5053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487038" y="3978094"/>
            <a:ext cx="466514" cy="5053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319943" y="3978094"/>
            <a:ext cx="466514" cy="5053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020524" y="5196142"/>
            <a:ext cx="466514" cy="5053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220286" y="5196142"/>
            <a:ext cx="466514" cy="5053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6" idx="4"/>
            <a:endCxn id="8" idx="7"/>
          </p:cNvCxnSpPr>
          <p:nvPr/>
        </p:nvCxnSpPr>
        <p:spPr>
          <a:xfrm rot="5400000">
            <a:off x="6532610" y="3483330"/>
            <a:ext cx="754301" cy="3832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1"/>
          </p:cNvCxnSpPr>
          <p:nvPr/>
        </p:nvCxnSpPr>
        <p:spPr>
          <a:xfrm rot="16200000" flipH="1">
            <a:off x="6951220" y="3447965"/>
            <a:ext cx="754300" cy="4539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4"/>
            <a:endCxn id="9" idx="7"/>
          </p:cNvCxnSpPr>
          <p:nvPr/>
        </p:nvCxnSpPr>
        <p:spPr>
          <a:xfrm rot="5400000">
            <a:off x="7176159" y="4726014"/>
            <a:ext cx="786696" cy="3015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4"/>
            <a:endCxn id="10" idx="1"/>
          </p:cNvCxnSpPr>
          <p:nvPr/>
        </p:nvCxnSpPr>
        <p:spPr>
          <a:xfrm rot="16200000" flipH="1">
            <a:off x="7611102" y="4592647"/>
            <a:ext cx="786696" cy="568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Callout 21"/>
          <p:cNvSpPr/>
          <p:nvPr/>
        </p:nvSpPr>
        <p:spPr>
          <a:xfrm>
            <a:off x="7418720" y="2426379"/>
            <a:ext cx="1268080" cy="661726"/>
          </a:xfrm>
          <a:prstGeom prst="wedgeEllipseCallout">
            <a:avLst>
              <a:gd name="adj1" fmla="val -57255"/>
              <a:gd name="adj2" fmla="val 230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 = </a:t>
            </a:r>
            <a:r>
              <a:rPr lang="en-US" dirty="0" err="1" smtClean="0">
                <a:solidFill>
                  <a:schemeClr val="tx1"/>
                </a:solidFill>
              </a:rPr>
              <a:t>σ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3" name="Oval Callout 22"/>
          <p:cNvSpPr/>
          <p:nvPr/>
        </p:nvSpPr>
        <p:spPr>
          <a:xfrm>
            <a:off x="4537780" y="3088105"/>
            <a:ext cx="1585931" cy="661726"/>
          </a:xfrm>
          <a:prstGeom prst="wedgeEllipseCallout">
            <a:avLst>
              <a:gd name="adj1" fmla="val 62442"/>
              <a:gd name="adj2" fmla="val 10588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 ≤ 3</a:t>
            </a:r>
          </a:p>
        </p:txBody>
      </p:sp>
      <p:sp>
        <p:nvSpPr>
          <p:cNvPr id="26" name="Oval Callout 25"/>
          <p:cNvSpPr/>
          <p:nvPr/>
        </p:nvSpPr>
        <p:spPr>
          <a:xfrm>
            <a:off x="7720295" y="3580720"/>
            <a:ext cx="1259480" cy="338221"/>
          </a:xfrm>
          <a:prstGeom prst="wedgeEllipseCallout">
            <a:avLst>
              <a:gd name="adj1" fmla="val -39553"/>
              <a:gd name="adj2" fmla="val 7320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 &gt; 3 </a:t>
            </a:r>
          </a:p>
        </p:txBody>
      </p:sp>
      <p:sp>
        <p:nvSpPr>
          <p:cNvPr id="27" name="Oval Callout 26"/>
          <p:cNvSpPr/>
          <p:nvPr/>
        </p:nvSpPr>
        <p:spPr>
          <a:xfrm>
            <a:off x="7953552" y="4318000"/>
            <a:ext cx="1026224" cy="486097"/>
          </a:xfrm>
          <a:prstGeom prst="wedgeEllipseCallout">
            <a:avLst>
              <a:gd name="adj1" fmla="val -15671"/>
              <a:gd name="adj2" fmla="val 12098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 &gt; 7  </a:t>
            </a:r>
          </a:p>
        </p:txBody>
      </p:sp>
      <p:sp>
        <p:nvSpPr>
          <p:cNvPr id="29" name="Oval Callout 28"/>
          <p:cNvSpPr/>
          <p:nvPr/>
        </p:nvSpPr>
        <p:spPr>
          <a:xfrm>
            <a:off x="4734012" y="5222878"/>
            <a:ext cx="1585931" cy="661726"/>
          </a:xfrm>
          <a:prstGeom prst="wedgeEllipseCallout">
            <a:avLst>
              <a:gd name="adj1" fmla="val 93631"/>
              <a:gd name="adj2" fmla="val -1129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 &lt; X ≤ 7</a:t>
            </a:r>
          </a:p>
        </p:txBody>
      </p:sp>
      <p:sp>
        <p:nvSpPr>
          <p:cNvPr id="31" name="Freeform 30"/>
          <p:cNvSpPr/>
          <p:nvPr/>
        </p:nvSpPr>
        <p:spPr>
          <a:xfrm>
            <a:off x="6719611" y="3309673"/>
            <a:ext cx="347579" cy="668421"/>
          </a:xfrm>
          <a:custGeom>
            <a:avLst/>
            <a:gdLst>
              <a:gd name="connsiteX0" fmla="*/ 347579 w 347579"/>
              <a:gd name="connsiteY0" fmla="*/ 0 h 668421"/>
              <a:gd name="connsiteX1" fmla="*/ 66842 w 347579"/>
              <a:gd name="connsiteY1" fmla="*/ 387684 h 668421"/>
              <a:gd name="connsiteX2" fmla="*/ 0 w 347579"/>
              <a:gd name="connsiteY2" fmla="*/ 668421 h 668421"/>
              <a:gd name="connsiteX3" fmla="*/ 0 w 347579"/>
              <a:gd name="connsiteY3" fmla="*/ 668421 h 668421"/>
              <a:gd name="connsiteX4" fmla="*/ 0 w 347579"/>
              <a:gd name="connsiteY4" fmla="*/ 668421 h 668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579" h="668421">
                <a:moveTo>
                  <a:pt x="347579" y="0"/>
                </a:moveTo>
                <a:cubicBezTo>
                  <a:pt x="236175" y="138140"/>
                  <a:pt x="124772" y="276280"/>
                  <a:pt x="66842" y="387684"/>
                </a:cubicBezTo>
                <a:cubicBezTo>
                  <a:pt x="8912" y="499088"/>
                  <a:pt x="0" y="668421"/>
                  <a:pt x="0" y="668421"/>
                </a:cubicBezTo>
                <a:lnTo>
                  <a:pt x="0" y="668421"/>
                </a:lnTo>
                <a:lnTo>
                  <a:pt x="0" y="668421"/>
                </a:lnTo>
              </a:path>
            </a:pathLst>
          </a:custGeom>
          <a:noFill/>
          <a:ln w="50800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7740316" y="4545263"/>
            <a:ext cx="508000" cy="748632"/>
          </a:xfrm>
          <a:custGeom>
            <a:avLst/>
            <a:gdLst>
              <a:gd name="connsiteX0" fmla="*/ 0 w 508000"/>
              <a:gd name="connsiteY0" fmla="*/ 0 h 748632"/>
              <a:gd name="connsiteX1" fmla="*/ 267368 w 508000"/>
              <a:gd name="connsiteY1" fmla="*/ 534737 h 748632"/>
              <a:gd name="connsiteX2" fmla="*/ 508000 w 508000"/>
              <a:gd name="connsiteY2" fmla="*/ 748632 h 74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000" h="748632">
                <a:moveTo>
                  <a:pt x="0" y="0"/>
                </a:moveTo>
                <a:cubicBezTo>
                  <a:pt x="91350" y="204982"/>
                  <a:pt x="182701" y="409965"/>
                  <a:pt x="267368" y="534737"/>
                </a:cubicBezTo>
                <a:cubicBezTo>
                  <a:pt x="352035" y="659509"/>
                  <a:pt x="508000" y="748632"/>
                  <a:pt x="508000" y="748632"/>
                </a:cubicBezTo>
              </a:path>
            </a:pathLst>
          </a:custGeom>
          <a:ln w="508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7138737" y="3342105"/>
            <a:ext cx="427789" cy="681790"/>
          </a:xfrm>
          <a:custGeom>
            <a:avLst/>
            <a:gdLst>
              <a:gd name="connsiteX0" fmla="*/ 0 w 427789"/>
              <a:gd name="connsiteY0" fmla="*/ 0 h 681790"/>
              <a:gd name="connsiteX1" fmla="*/ 334210 w 427789"/>
              <a:gd name="connsiteY1" fmla="*/ 401053 h 681790"/>
              <a:gd name="connsiteX2" fmla="*/ 427789 w 427789"/>
              <a:gd name="connsiteY2" fmla="*/ 681790 h 68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7789" h="681790">
                <a:moveTo>
                  <a:pt x="0" y="0"/>
                </a:moveTo>
                <a:cubicBezTo>
                  <a:pt x="131456" y="143710"/>
                  <a:pt x="262912" y="287421"/>
                  <a:pt x="334210" y="401053"/>
                </a:cubicBezTo>
                <a:cubicBezTo>
                  <a:pt x="405508" y="514685"/>
                  <a:pt x="416648" y="598237"/>
                  <a:pt x="427789" y="681790"/>
                </a:cubicBezTo>
              </a:path>
            </a:pathLst>
          </a:custGeom>
          <a:ln w="508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7392736" y="4478422"/>
            <a:ext cx="267369" cy="735263"/>
          </a:xfrm>
          <a:custGeom>
            <a:avLst/>
            <a:gdLst>
              <a:gd name="connsiteX0" fmla="*/ 267369 w 267369"/>
              <a:gd name="connsiteY0" fmla="*/ 0 h 735263"/>
              <a:gd name="connsiteX1" fmla="*/ 53474 w 267369"/>
              <a:gd name="connsiteY1" fmla="*/ 347579 h 735263"/>
              <a:gd name="connsiteX2" fmla="*/ 0 w 267369"/>
              <a:gd name="connsiteY2" fmla="*/ 735263 h 73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369" h="735263">
                <a:moveTo>
                  <a:pt x="267369" y="0"/>
                </a:moveTo>
                <a:cubicBezTo>
                  <a:pt x="182702" y="112517"/>
                  <a:pt x="98036" y="225035"/>
                  <a:pt x="53474" y="347579"/>
                </a:cubicBezTo>
                <a:cubicBezTo>
                  <a:pt x="8913" y="470123"/>
                  <a:pt x="4456" y="602693"/>
                  <a:pt x="0" y="735263"/>
                </a:cubicBezTo>
              </a:path>
            </a:pathLst>
          </a:custGeom>
          <a:ln w="508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156319" y="4619431"/>
            <a:ext cx="79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= 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950080" y="5701502"/>
            <a:ext cx="79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= 4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8288605" y="5701502"/>
            <a:ext cx="75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= 9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51520" y="4149080"/>
            <a:ext cx="3028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 smtClean="0"/>
              <a:t>Multipath exploration</a:t>
            </a:r>
          </a:p>
        </p:txBody>
      </p:sp>
    </p:spTree>
    <p:custDataLst>
      <p:tags r:id="rId1"/>
    </p:custDataLst>
  </p:cSld>
  <p:clrMapOvr>
    <a:masterClrMapping/>
  </p:clrMapOvr>
  <p:transition advTm="86216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Wishlist</a:t>
            </a:r>
            <a:r>
              <a:rPr lang="en-US" dirty="0" smtClean="0"/>
              <a:t> for security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Techniques that are typically used on a PC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Advanced</a:t>
            </a:r>
            <a:r>
              <a:rPr lang="en-US" sz="2400" b="1" dirty="0" smtClean="0"/>
              <a:t> </a:t>
            </a:r>
            <a:r>
              <a:rPr lang="en-US" sz="2400" dirty="0" smtClean="0"/>
              <a:t>debugging techniques</a:t>
            </a:r>
          </a:p>
          <a:p>
            <a:pPr lvl="2"/>
            <a:r>
              <a:rPr lang="en-US" sz="2400" dirty="0" smtClean="0"/>
              <a:t>Tracing</a:t>
            </a:r>
          </a:p>
          <a:p>
            <a:pPr lvl="2"/>
            <a:r>
              <a:rPr lang="en-US" sz="2400" dirty="0" err="1" smtClean="0"/>
              <a:t>Fuzzing</a:t>
            </a:r>
            <a:endParaRPr lang="en-US" sz="2400" dirty="0" smtClean="0"/>
          </a:p>
          <a:p>
            <a:pPr lvl="2"/>
            <a:r>
              <a:rPr lang="en-US" sz="2400" dirty="0" smtClean="0"/>
              <a:t>Tainting</a:t>
            </a:r>
          </a:p>
          <a:p>
            <a:pPr lvl="2"/>
            <a:r>
              <a:rPr lang="en-US" sz="2400" dirty="0" smtClean="0"/>
              <a:t>Symbolic Execution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Integrated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/>
              <a:t>tools</a:t>
            </a:r>
          </a:p>
          <a:p>
            <a:pPr lvl="2"/>
            <a:r>
              <a:rPr lang="en-US" sz="2400" dirty="0" smtClean="0"/>
              <a:t>IDA Pro</a:t>
            </a:r>
          </a:p>
          <a:p>
            <a:pPr lvl="2"/>
            <a:r>
              <a:rPr lang="en-US" sz="2400" dirty="0" smtClean="0"/>
              <a:t>GDB</a:t>
            </a:r>
          </a:p>
          <a:p>
            <a:pPr lvl="2"/>
            <a:r>
              <a:rPr lang="en-US" sz="2400" dirty="0" smtClean="0"/>
              <a:t>Eclipse</a:t>
            </a:r>
          </a:p>
          <a:p>
            <a:pPr lvl="2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C96C-67F9-5E4F-80E9-8B0C58CDCC7E}" type="datetime1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2DD2-C8B4-344F-AE85-14397DA5FB80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83956" y="2822938"/>
            <a:ext cx="2114169" cy="12833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74674" y="3501856"/>
            <a:ext cx="2315040" cy="14071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410200" y="3962400"/>
            <a:ext cx="586345" cy="5863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083956" y="4520947"/>
            <a:ext cx="1895104" cy="13745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705600" y="4800600"/>
            <a:ext cx="770192" cy="7701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086600" y="3200400"/>
            <a:ext cx="649994" cy="655072"/>
          </a:xfrm>
          <a:prstGeom prst="rect">
            <a:avLst/>
          </a:prstGeom>
        </p:spPr>
      </p:pic>
    </p:spTree>
  </p:cSld>
  <p:clrMapOvr>
    <a:masterClrMapping/>
  </p:clrMapOvr>
  <p:transition advTm="23366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Lack of dynamic analysis techniques on embedded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Those techniques are </a:t>
            </a:r>
            <a:r>
              <a:rPr lang="en-US" dirty="0" smtClean="0"/>
              <a:t>mostly not </a:t>
            </a:r>
            <a:r>
              <a:rPr lang="en-US" dirty="0" smtClean="0"/>
              <a:t>available on embedded systems because</a:t>
            </a:r>
          </a:p>
          <a:p>
            <a:r>
              <a:rPr lang="en-US" dirty="0" smtClean="0"/>
              <a:t>Platforms are composed of unknown/undocumented peripherals</a:t>
            </a:r>
          </a:p>
          <a:p>
            <a:r>
              <a:rPr lang="en-US" dirty="0" smtClean="0"/>
              <a:t>Emulating CPU without peripherals not enough to execute firmware properly</a:t>
            </a:r>
          </a:p>
          <a:p>
            <a:r>
              <a:rPr lang="en-US" dirty="0" smtClean="0"/>
              <a:t>Monitoring </a:t>
            </a:r>
            <a:r>
              <a:rPr lang="en-US" dirty="0" smtClean="0"/>
              <a:t>execution or simple debugger on </a:t>
            </a:r>
            <a:r>
              <a:rPr lang="en-US" dirty="0" smtClean="0"/>
              <a:t>real hardware often impossible/not enough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15FE-F29B-9E49-9D94-D5AB59DCDB90}" type="datetime1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2DD2-C8B4-344F-AE85-14397DA5FB80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Avatar </a:t>
            </a:r>
            <a:r>
              <a:rPr lang="en-US" dirty="0" smtClean="0"/>
              <a:t>simplified principle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E82F4-CB25-4009-970F-F0819B724817}" type="datetime1">
              <a:rPr lang="fr-FR" smtClean="0"/>
              <a:pPr>
                <a:defRPr/>
              </a:pPr>
              <a:t>14/05/2014</a:t>
            </a:fld>
            <a:r>
              <a:rPr lang="fr-FR" smtClean="0"/>
              <a:t> -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p </a:t>
            </a:r>
            <a:fld id="{01A3D035-96B1-42ED-B348-A1FDA1AC8B11}" type="slidenum">
              <a:rPr lang="fr-FR" smtClean="0"/>
              <a:pPr>
                <a:defRPr/>
              </a:pPr>
              <a:t>55</a:t>
            </a:fld>
            <a:r>
              <a:rPr lang="fr-FR" smtClean="0"/>
              <a:t> </a:t>
            </a:r>
            <a:endParaRPr lang="fr-FR"/>
          </a:p>
        </p:txBody>
      </p:sp>
      <p:pic>
        <p:nvPicPr>
          <p:cNvPr id="11" name="Content Placeholder 10" descr="avatar_ar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12576" y="1304764"/>
            <a:ext cx="10175630" cy="4788532"/>
          </a:xfrm>
        </p:spPr>
      </p:pic>
      <p:sp>
        <p:nvSpPr>
          <p:cNvPr id="6" name="Right Arrow 5"/>
          <p:cNvSpPr/>
          <p:nvPr/>
        </p:nvSpPr>
        <p:spPr bwMode="auto">
          <a:xfrm rot="237830">
            <a:off x="1483226" y="2741180"/>
            <a:ext cx="6156684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 rot="10608803">
            <a:off x="1554913" y="3311754"/>
            <a:ext cx="6156684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10800000">
            <a:off x="1374893" y="4067838"/>
            <a:ext cx="6156684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Avatar </a:t>
            </a:r>
            <a:r>
              <a:rPr lang="en-US" dirty="0" smtClean="0"/>
              <a:t>simplified principle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E82F4-CB25-4009-970F-F0819B724817}" type="datetime1">
              <a:rPr lang="fr-FR" smtClean="0"/>
              <a:pPr>
                <a:defRPr/>
              </a:pPr>
              <a:t>14/05/2014</a:t>
            </a:fld>
            <a:r>
              <a:rPr lang="fr-FR" smtClean="0"/>
              <a:t> -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p </a:t>
            </a:r>
            <a:fld id="{01A3D035-96B1-42ED-B348-A1FDA1AC8B11}" type="slidenum">
              <a:rPr lang="fr-FR" smtClean="0"/>
              <a:pPr>
                <a:defRPr/>
              </a:pPr>
              <a:t>56</a:t>
            </a:fld>
            <a:r>
              <a:rPr lang="fr-FR" smtClean="0"/>
              <a:t> </a:t>
            </a:r>
            <a:endParaRPr lang="fr-FR"/>
          </a:p>
        </p:txBody>
      </p:sp>
      <p:pic>
        <p:nvPicPr>
          <p:cNvPr id="7" name="Content Placeholder 6" descr="avatar1-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708920"/>
            <a:ext cx="7021860" cy="32191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Avatar </a:t>
            </a:r>
            <a:r>
              <a:rPr lang="en-US" dirty="0" smtClean="0"/>
              <a:t>simplified principle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E82F4-CB25-4009-970F-F0819B724817}" type="datetime1">
              <a:rPr lang="fr-FR" smtClean="0"/>
              <a:pPr>
                <a:defRPr/>
              </a:pPr>
              <a:t>14/05/2014</a:t>
            </a:fld>
            <a:r>
              <a:rPr lang="fr-FR" smtClean="0"/>
              <a:t> -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p </a:t>
            </a:r>
            <a:fld id="{01A3D035-96B1-42ED-B348-A1FDA1AC8B11}" type="slidenum">
              <a:rPr lang="fr-FR" smtClean="0"/>
              <a:pPr>
                <a:defRPr/>
              </a:pPr>
              <a:t>57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Content Placeholder 6" descr="avatar1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1510214"/>
            <a:ext cx="8325598" cy="442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Avatar </a:t>
            </a:r>
            <a:r>
              <a:rPr lang="en-US" dirty="0" smtClean="0"/>
              <a:t>simplified principle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E82F4-CB25-4009-970F-F0819B724817}" type="datetime1">
              <a:rPr lang="fr-FR" smtClean="0"/>
              <a:pPr>
                <a:defRPr/>
              </a:pPr>
              <a:t>14/05/2014</a:t>
            </a:fld>
            <a:r>
              <a:rPr lang="fr-FR" smtClean="0"/>
              <a:t> -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p </a:t>
            </a:r>
            <a:fld id="{01A3D035-96B1-42ED-B348-A1FDA1AC8B11}" type="slidenum">
              <a:rPr lang="fr-FR" smtClean="0"/>
              <a:pPr>
                <a:defRPr/>
              </a:pPr>
              <a:t>58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Content Placeholder 6" descr="avatar1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83768" y="2550298"/>
            <a:ext cx="6804756" cy="361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approach is very slow</a:t>
            </a:r>
          </a:p>
          <a:p>
            <a:pPr lvl="1"/>
            <a:r>
              <a:rPr lang="en-US" dirty="0" smtClean="0"/>
              <a:t>Seconds of normal execution can become days</a:t>
            </a:r>
          </a:p>
          <a:p>
            <a:r>
              <a:rPr lang="en-US" dirty="0" smtClean="0"/>
              <a:t>Forwarding only IO</a:t>
            </a:r>
          </a:p>
          <a:p>
            <a:pPr lvl="1"/>
            <a:r>
              <a:rPr lang="en-US" dirty="0" smtClean="0"/>
              <a:t>We need to know/detect IO memory vs. normal memory</a:t>
            </a:r>
          </a:p>
          <a:p>
            <a:r>
              <a:rPr lang="en-US" dirty="0" smtClean="0"/>
              <a:t>Timing critical sections</a:t>
            </a:r>
          </a:p>
          <a:p>
            <a:pPr lvl="1"/>
            <a:r>
              <a:rPr lang="en-US" dirty="0" smtClean="0"/>
              <a:t>Execute some code on the device</a:t>
            </a:r>
          </a:p>
          <a:p>
            <a:r>
              <a:rPr lang="en-US" dirty="0" smtClean="0"/>
              <a:t>Transfer state from/to the device </a:t>
            </a:r>
          </a:p>
          <a:p>
            <a:pPr lvl="1"/>
            <a:r>
              <a:rPr lang="en-US" dirty="0" smtClean="0"/>
              <a:t>Whole memory </a:t>
            </a:r>
          </a:p>
          <a:p>
            <a:r>
              <a:rPr lang="en-US" dirty="0" smtClean="0"/>
              <a:t>Handling interrupts</a:t>
            </a:r>
          </a:p>
          <a:p>
            <a:pPr lvl="1"/>
            <a:r>
              <a:rPr lang="en-US" dirty="0" smtClean="0"/>
              <a:t>Several cases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15FE-F29B-9E49-9D94-D5AB59DCDB90}" type="datetime1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2DD2-C8B4-344F-AE85-14397DA5FB80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ransition advTm="12975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An attack example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  Hard Disk backdoor</a:t>
            </a:r>
          </a:p>
          <a:p>
            <a:r>
              <a:rPr lang="en-US" dirty="0" smtClean="0"/>
              <a:t>A view of the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state of embedded devices</a:t>
            </a:r>
          </a:p>
          <a:p>
            <a:r>
              <a:rPr lang="en-US" dirty="0" smtClean="0"/>
              <a:t>Avatar</a:t>
            </a:r>
          </a:p>
          <a:p>
            <a:r>
              <a:rPr lang="en-US" dirty="0" smtClean="0"/>
              <a:t>SMART</a:t>
            </a:r>
          </a:p>
          <a:p>
            <a:r>
              <a:rPr lang="en-US" dirty="0" smtClean="0"/>
              <a:t>Concluding remarks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C6900B97-7DD4-4597-AFE9-25AD4C8B535E}" type="datetime1">
              <a:rPr lang="fr-FR" smtClean="0"/>
              <a:pPr/>
              <a:t>14/05/2014</a:t>
            </a:fld>
            <a:r>
              <a:rPr lang="fr-FR" smtClean="0"/>
              <a:t> -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- p </a:t>
            </a:r>
            <a:fld id="{130F0598-44DC-4666-BD40-705206D126D8}" type="slidenum">
              <a:rPr lang="fr-FR" smtClean="0"/>
              <a:pPr/>
              <a:t>6</a:t>
            </a:fld>
            <a:r>
              <a:rPr lang="fr-FR" smtClean="0"/>
              <a:t> </a:t>
            </a:r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consistency</a:t>
            </a:r>
          </a:p>
          <a:p>
            <a:pPr lvl="1"/>
            <a:r>
              <a:rPr lang="en-US" dirty="0" smtClean="0"/>
              <a:t>DMA memory changes not tracked</a:t>
            </a:r>
          </a:p>
          <a:p>
            <a:pPr lvl="1"/>
            <a:r>
              <a:rPr lang="en-US" dirty="0" smtClean="0"/>
              <a:t>Memory interactions of code migrated to the device not tracked</a:t>
            </a:r>
          </a:p>
          <a:p>
            <a:r>
              <a:rPr lang="en-US" dirty="0" smtClean="0"/>
              <a:t>Timing consistency</a:t>
            </a:r>
          </a:p>
          <a:p>
            <a:pPr lvl="1"/>
            <a:r>
              <a:rPr lang="en-US" dirty="0" smtClean="0"/>
              <a:t>Emulated execution time much slower than real execution time</a:t>
            </a:r>
          </a:p>
          <a:p>
            <a:pPr lvl="1"/>
            <a:r>
              <a:rPr lang="en-US" dirty="0" smtClean="0"/>
              <a:t>Timing of external events (e.g., incoming network packets) cannot be controlled</a:t>
            </a:r>
          </a:p>
          <a:p>
            <a:r>
              <a:rPr lang="en-US" dirty="0" smtClean="0"/>
              <a:t>Symbolic execution</a:t>
            </a:r>
          </a:p>
          <a:p>
            <a:pPr lvl="1"/>
            <a:r>
              <a:rPr lang="en-US" dirty="0" smtClean="0"/>
              <a:t>Symbolic values need to be concretized when leaving the emulator domain</a:t>
            </a:r>
          </a:p>
          <a:p>
            <a:pPr lvl="1"/>
            <a:r>
              <a:rPr lang="en-US" dirty="0" smtClean="0"/>
              <a:t>Optimizations of hardware access with concretized values needed</a:t>
            </a:r>
          </a:p>
          <a:p>
            <a:pPr lvl="1"/>
            <a:r>
              <a:rPr lang="en-US" dirty="0" smtClean="0"/>
              <a:t>Coherency between HW and SW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15FE-F29B-9E49-9D94-D5AB59DCDB90}" type="datetime1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2DD2-C8B4-344F-AE85-14397DA5FB80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ransition advTm="12975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68413"/>
            <a:ext cx="4790335" cy="4968875"/>
          </a:xfrm>
        </p:spPr>
        <p:txBody>
          <a:bodyPr anchor="t"/>
          <a:lstStyle/>
          <a:p>
            <a:r>
              <a:rPr lang="en-US" dirty="0" smtClean="0"/>
              <a:t>Analyzing the ROM bootloader of an </a:t>
            </a:r>
            <a:r>
              <a:rPr lang="en-US" dirty="0" err="1" smtClean="0"/>
              <a:t>HDD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Finding bugs in a Zigbee wireless sensor device </a:t>
            </a:r>
          </a:p>
          <a:p>
            <a:endParaRPr lang="en-US" dirty="0" smtClean="0"/>
          </a:p>
          <a:p>
            <a:r>
              <a:rPr lang="en-US" dirty="0" smtClean="0"/>
              <a:t>Analyzing the baseband code of a </a:t>
            </a:r>
            <a:r>
              <a:rPr lang="en-US" dirty="0" err="1" smtClean="0"/>
              <a:t>GSM</a:t>
            </a:r>
            <a:r>
              <a:rPr lang="en-US" dirty="0" smtClean="0"/>
              <a:t> feature phone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15FE-F29B-9E49-9D94-D5AB59DCDB90}" type="datetime1">
              <a:rPr lang="en-US" smtClean="0"/>
              <a:pPr/>
              <a:t>5/14/2014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2DD2-C8B4-344F-AE85-14397DA5FB80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6" name="Picture 5" descr="disk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400092" y="476672"/>
            <a:ext cx="3227639" cy="2333049"/>
          </a:xfrm>
          <a:prstGeom prst="rect">
            <a:avLst/>
          </a:prstGeom>
        </p:spPr>
      </p:pic>
      <p:pic>
        <p:nvPicPr>
          <p:cNvPr id="7" name="Picture 6" descr="econotag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72100" y="2971891"/>
            <a:ext cx="3227651" cy="1645241"/>
          </a:xfrm>
          <a:prstGeom prst="rect">
            <a:avLst/>
          </a:prstGeom>
        </p:spPr>
      </p:pic>
      <p:pic>
        <p:nvPicPr>
          <p:cNvPr id="8" name="Content Placeholder 5" descr="phone.jpg"/>
          <p:cNvPicPr>
            <a:picLocks noChangeAspect="1"/>
          </p:cNvPicPr>
          <p:nvPr/>
        </p:nvPicPr>
        <p:blipFill>
          <a:blip r:embed="rId4" cstate="screen"/>
          <a:srcRect l="-61366" r="-61366"/>
          <a:stretch>
            <a:fillRect/>
          </a:stretch>
        </p:blipFill>
        <p:spPr>
          <a:xfrm>
            <a:off x="5292080" y="4725144"/>
            <a:ext cx="4020313" cy="2121832"/>
          </a:xfrm>
          <a:prstGeom prst="rect">
            <a:avLst/>
          </a:prstGeom>
        </p:spPr>
      </p:pic>
    </p:spTree>
  </p:cSld>
  <p:clrMapOvr>
    <a:masterClrMapping/>
  </p:clrMapOvr>
  <p:transition advTm="65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GSM</a:t>
            </a:r>
            <a:r>
              <a:rPr lang="en-US" dirty="0" smtClean="0"/>
              <a:t> Phone example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GSM</a:t>
            </a:r>
            <a:r>
              <a:rPr lang="en-US" dirty="0" smtClean="0"/>
              <a:t> Phone used with </a:t>
            </a:r>
          </a:p>
          <a:p>
            <a:pPr lvl="1"/>
            <a:r>
              <a:rPr lang="en-US" dirty="0" smtClean="0"/>
              <a:t>an open source BTS (</a:t>
            </a:r>
            <a:r>
              <a:rPr lang="en-US" dirty="0" err="1" smtClean="0"/>
              <a:t>OpenBTS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Install Avatar with original firmware </a:t>
            </a:r>
          </a:p>
          <a:p>
            <a:pPr lvl="2"/>
            <a:r>
              <a:rPr lang="en-US" dirty="0" smtClean="0"/>
              <a:t>with </a:t>
            </a:r>
            <a:r>
              <a:rPr lang="en-US" dirty="0" err="1" smtClean="0"/>
              <a:t>JTAG</a:t>
            </a:r>
            <a:r>
              <a:rPr lang="en-US" dirty="0" smtClean="0"/>
              <a:t> debugging</a:t>
            </a:r>
          </a:p>
          <a:p>
            <a:r>
              <a:rPr lang="en-US" dirty="0" smtClean="0"/>
              <a:t>Goal: Find flaws in the SMS decoding routine</a:t>
            </a:r>
          </a:p>
          <a:p>
            <a:r>
              <a:rPr lang="en-US" dirty="0" smtClean="0"/>
              <a:t>Procedure</a:t>
            </a:r>
          </a:p>
          <a:p>
            <a:pPr lvl="1"/>
            <a:r>
              <a:rPr lang="en-US" dirty="0" smtClean="0"/>
              <a:t>Break after receiving </a:t>
            </a:r>
            <a:r>
              <a:rPr lang="en-US" dirty="0" err="1" smtClean="0"/>
              <a:t>SMS</a:t>
            </a:r>
            <a:r>
              <a:rPr lang="en-US" dirty="0" smtClean="0"/>
              <a:t> </a:t>
            </a:r>
            <a:r>
              <a:rPr lang="en-US" dirty="0" smtClean="0"/>
              <a:t>payload</a:t>
            </a:r>
          </a:p>
          <a:p>
            <a:pPr lvl="1"/>
            <a:r>
              <a:rPr lang="en-US" dirty="0" smtClean="0"/>
              <a:t>Clone state to emulator</a:t>
            </a:r>
            <a:endParaRPr lang="en-US" dirty="0" smtClean="0"/>
          </a:p>
          <a:p>
            <a:pPr lvl="1"/>
            <a:r>
              <a:rPr lang="en-US" dirty="0" smtClean="0"/>
              <a:t>Replace </a:t>
            </a:r>
            <a:r>
              <a:rPr lang="en-US" dirty="0" err="1" smtClean="0"/>
              <a:t>SMS</a:t>
            </a:r>
            <a:r>
              <a:rPr lang="en-US" dirty="0" smtClean="0"/>
              <a:t> with symbolic values, </a:t>
            </a:r>
          </a:p>
          <a:p>
            <a:pPr lvl="2"/>
            <a:r>
              <a:rPr lang="en-US" dirty="0" smtClean="0"/>
              <a:t>execute </a:t>
            </a:r>
            <a:r>
              <a:rPr lang="en-US" dirty="0" smtClean="0"/>
              <a:t>symbolically in the emulator</a:t>
            </a:r>
          </a:p>
          <a:p>
            <a:pPr lvl="1"/>
            <a:r>
              <a:rPr lang="en-US" dirty="0" smtClean="0"/>
              <a:t>Check for symbolic values in </a:t>
            </a:r>
          </a:p>
          <a:p>
            <a:pPr lvl="2"/>
            <a:r>
              <a:rPr lang="en-US" dirty="0" smtClean="0"/>
              <a:t>program counter</a:t>
            </a:r>
          </a:p>
          <a:p>
            <a:pPr lvl="2"/>
            <a:r>
              <a:rPr lang="en-US" dirty="0" smtClean="0"/>
              <a:t>load/store address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15FE-F29B-9E49-9D94-D5AB59DCDB90}" type="datetime1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2DD2-C8B4-344F-AE85-14397DA5FB80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ransition advTm="1066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Avatar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Enables </a:t>
            </a:r>
            <a:r>
              <a:rPr lang="en-US" dirty="0" smtClean="0"/>
              <a:t>to perform some analysis that were impossible before</a:t>
            </a:r>
          </a:p>
          <a:p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 smtClean="0"/>
              <a:t>a versatile, Open Source platform</a:t>
            </a:r>
          </a:p>
          <a:p>
            <a:pPr lvl="1"/>
            <a:r>
              <a:rPr lang="en-US" dirty="0" err="1" smtClean="0">
                <a:hlinkClick r:id="rId2"/>
              </a:rPr>
              <a:t>http://www.s3.eurecom.fr/tools/avatar/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 are currently using it to analyze </a:t>
            </a:r>
            <a:endParaRPr lang="en-US" dirty="0" smtClean="0"/>
          </a:p>
          <a:p>
            <a:pPr lvl="1"/>
            <a:r>
              <a:rPr lang="en-US" dirty="0" smtClean="0"/>
              <a:t>smartphones basebands</a:t>
            </a:r>
          </a:p>
          <a:p>
            <a:pPr lvl="1"/>
            <a:r>
              <a:rPr lang="en-US" dirty="0" err="1" smtClean="0"/>
              <a:t>PLCs</a:t>
            </a:r>
            <a:endParaRPr lang="en-US" dirty="0" smtClean="0"/>
          </a:p>
          <a:p>
            <a:pPr lvl="1"/>
            <a:r>
              <a:rPr lang="en-US" dirty="0" smtClean="0"/>
              <a:t>…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E82F4-CB25-4009-970F-F0819B724817}" type="datetime1">
              <a:rPr lang="fr-FR" smtClean="0"/>
              <a:pPr>
                <a:defRPr/>
              </a:pPr>
              <a:t>14/05/2014</a:t>
            </a:fld>
            <a:r>
              <a:rPr lang="fr-FR" smtClean="0"/>
              <a:t> -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p </a:t>
            </a:r>
            <a:fld id="{01A3D035-96B1-42ED-B348-A1FDA1AC8B11}" type="slidenum">
              <a:rPr lang="fr-FR" smtClean="0"/>
              <a:pPr>
                <a:defRPr/>
              </a:pPr>
              <a:t>63</a:t>
            </a:fld>
            <a:r>
              <a:rPr lang="fr-FR" smtClean="0"/>
              <a:t>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An attack example</a:t>
            </a:r>
          </a:p>
          <a:p>
            <a:r>
              <a:rPr lang="en-US" dirty="0" smtClean="0"/>
              <a:t>A view of the state of embedded devices </a:t>
            </a:r>
          </a:p>
          <a:p>
            <a:r>
              <a:rPr lang="en-US" dirty="0" smtClean="0"/>
              <a:t>Avatar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SMART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Status of a proactive solution</a:t>
            </a:r>
          </a:p>
          <a:p>
            <a:r>
              <a:rPr lang="en-US" dirty="0" smtClean="0"/>
              <a:t>Concluding remarks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C6900B97-7DD4-4597-AFE9-25AD4C8B535E}" type="datetime1">
              <a:rPr lang="fr-FR" smtClean="0"/>
              <a:pPr/>
              <a:t>14/05/2014</a:t>
            </a:fld>
            <a:r>
              <a:rPr lang="fr-FR" smtClean="0"/>
              <a:t> -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- p </a:t>
            </a:r>
            <a:fld id="{130F0598-44DC-4666-BD40-705206D126D8}" type="slidenum">
              <a:rPr lang="fr-FR" smtClean="0"/>
              <a:pPr/>
              <a:t>64</a:t>
            </a:fld>
            <a:r>
              <a:rPr lang="fr-FR" smtClean="0"/>
              <a:t> </a:t>
            </a:r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2313" y="4101095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sz="2400" u="sng" dirty="0" smtClean="0"/>
              <a:t>Minimalistic Dynamic Root of trust and remote attestation in embedded devices</a:t>
            </a:r>
            <a:endParaRPr lang="en-US" sz="2400" dirty="0" smtClean="0"/>
          </a:p>
        </p:txBody>
      </p:sp>
      <p:sp>
        <p:nvSpPr>
          <p:cNvPr id="37891" name="Text Placeholder 6"/>
          <p:cNvSpPr>
            <a:spLocks noGrp="1"/>
          </p:cNvSpPr>
          <p:nvPr>
            <p:ph type="body" idx="1"/>
          </p:nvPr>
        </p:nvSpPr>
        <p:spPr>
          <a:xfrm>
            <a:off x="722313" y="2600908"/>
            <a:ext cx="7772400" cy="1500187"/>
          </a:xfrm>
        </p:spPr>
        <p:txBody>
          <a:bodyPr/>
          <a:lstStyle/>
          <a:p>
            <a:r>
              <a:rPr lang="en-US" sz="3200" dirty="0" smtClean="0"/>
              <a:t>“SMART”</a:t>
            </a:r>
            <a:endParaRPr lang="en-US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997E33D-03C9-4ACE-8BB2-6D2989EAB5FA}" type="datetime1">
              <a:rPr lang="fr-FR" smtClean="0"/>
              <a:pPr>
                <a:defRPr/>
              </a:pPr>
              <a:t>14/05/2014</a:t>
            </a:fld>
            <a:r>
              <a:rPr lang="fr-FR" smtClean="0"/>
              <a:t> -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p </a:t>
            </a:r>
            <a:fld id="{64076A87-4959-4602-94E9-8699A86A5186}" type="slidenum">
              <a:rPr lang="fr-FR" smtClean="0"/>
              <a:pPr>
                <a:defRPr/>
              </a:pPr>
              <a:t>65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714375" y="5052008"/>
            <a:ext cx="7670800" cy="925511"/>
          </a:xfrm>
          <a:prstGeom prst="rect">
            <a:avLst/>
          </a:prstGeom>
          <a:noFill/>
          <a:ln w="18360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dirty="0"/>
              <a:t>Joint </a:t>
            </a:r>
            <a:r>
              <a:rPr lang="fr-FR" dirty="0" err="1"/>
              <a:t>work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: </a:t>
            </a:r>
            <a:endParaRPr lang="fr-FR" dirty="0" smtClean="0"/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dirty="0" smtClean="0"/>
              <a:t>Karim </a:t>
            </a:r>
            <a:r>
              <a:rPr lang="fr-FR" dirty="0"/>
              <a:t>El </a:t>
            </a:r>
            <a:r>
              <a:rPr lang="fr-FR" dirty="0" err="1"/>
              <a:t>Defrawy</a:t>
            </a:r>
            <a:r>
              <a:rPr lang="fr-FR" dirty="0"/>
              <a:t>, </a:t>
            </a:r>
            <a:r>
              <a:rPr lang="fr-FR" dirty="0" err="1"/>
              <a:t>Daniele</a:t>
            </a:r>
            <a:r>
              <a:rPr lang="fr-FR" dirty="0"/>
              <a:t> Perito, Gene </a:t>
            </a:r>
            <a:r>
              <a:rPr lang="fr-FR" dirty="0" err="1" smtClean="0"/>
              <a:t>Tsudik</a:t>
            </a:r>
            <a:r>
              <a:rPr lang="fr-FR" dirty="0" smtClean="0"/>
              <a:t> (</a:t>
            </a:r>
            <a:r>
              <a:rPr lang="fr-FR" dirty="0" err="1" smtClean="0"/>
              <a:t>NDSS</a:t>
            </a:r>
            <a:r>
              <a:rPr lang="fr-FR" dirty="0" smtClean="0"/>
              <a:t> 2012)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dirty="0" err="1" smtClean="0"/>
              <a:t>Quan</a:t>
            </a:r>
            <a:r>
              <a:rPr lang="fr-FR" dirty="0" smtClean="0"/>
              <a:t> </a:t>
            </a:r>
            <a:r>
              <a:rPr lang="fr-FR" dirty="0" smtClean="0"/>
              <a:t>Nguyen, </a:t>
            </a:r>
            <a:r>
              <a:rPr lang="fr-FR" u="sng" dirty="0" err="1" smtClean="0"/>
              <a:t>Kasper</a:t>
            </a:r>
            <a:r>
              <a:rPr lang="fr-FR" u="sng" dirty="0" smtClean="0"/>
              <a:t> </a:t>
            </a:r>
            <a:r>
              <a:rPr lang="fr-FR" u="sng" dirty="0" smtClean="0"/>
              <a:t>B. </a:t>
            </a:r>
            <a:r>
              <a:rPr lang="fr-FR" u="sng" dirty="0" smtClean="0"/>
              <a:t>Rasmussen</a:t>
            </a:r>
            <a:r>
              <a:rPr lang="fr-FR" dirty="0" smtClean="0"/>
              <a:t>, Gene </a:t>
            </a:r>
            <a:r>
              <a:rPr lang="fr-FR" dirty="0" err="1" smtClean="0"/>
              <a:t>Tsudik</a:t>
            </a:r>
            <a:r>
              <a:rPr lang="fr-FR" dirty="0" smtClean="0"/>
              <a:t> </a:t>
            </a:r>
            <a:r>
              <a:rPr lang="fr-FR" dirty="0" smtClean="0"/>
              <a:t>(DATE 2014)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Remote Attestation</a:t>
            </a:r>
          </a:p>
        </p:txBody>
      </p:sp>
      <p:sp>
        <p:nvSpPr>
          <p:cNvPr id="717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27-Mar-2014</a:t>
            </a:r>
            <a:endParaRPr lang="de-DE" smtClean="0"/>
          </a:p>
        </p:txBody>
      </p:sp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smtClean="0"/>
              <a:t>Aurélien Francillon / EURECOM</a:t>
            </a:r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64A7F9-44CC-46D7-9569-88D59BDBE08D}" type="slidenum">
              <a:rPr lang="de-DE" smtClean="0"/>
              <a:pPr/>
              <a:t>66</a:t>
            </a:fld>
            <a:endParaRPr lang="de-DE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813" y="2349500"/>
            <a:ext cx="89931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4724400"/>
            <a:ext cx="1476375" cy="86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92275" y="3716338"/>
            <a:ext cx="4824413" cy="1800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75463" y="3068638"/>
            <a:ext cx="2268537" cy="173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92275" y="2636838"/>
            <a:ext cx="4895850" cy="1800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436688" y="2852738"/>
            <a:ext cx="2873376" cy="928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395288" y="1566863"/>
            <a:ext cx="8229600" cy="495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de-DE" sz="28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de-DE" sz="28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de-DE" sz="28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de-DE" sz="28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de-DE" sz="28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de-DE" sz="28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de-DE" sz="28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de-DE" sz="28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de-DE" sz="28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smtClean="0"/>
              <a:t>Needs guarantees </a:t>
            </a:r>
            <a:r>
              <a:rPr lang="en-US" sz="2800" b="1" dirty="0"/>
              <a:t>that Prover is not </a:t>
            </a:r>
            <a:r>
              <a:rPr lang="en-US" sz="2800" b="1" dirty="0" smtClean="0"/>
              <a:t>lying!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ensure an attacker cannot fake the result ? </a:t>
            </a:r>
          </a:p>
          <a:p>
            <a:pPr lvl="1"/>
            <a:r>
              <a:rPr lang="en-US" dirty="0" smtClean="0"/>
              <a:t>Very difficult only by software (software based attestation)</a:t>
            </a:r>
          </a:p>
          <a:p>
            <a:r>
              <a:rPr lang="en-US" dirty="0" smtClean="0"/>
              <a:t>How to make this cost efficient?</a:t>
            </a:r>
          </a:p>
          <a:p>
            <a:pPr lvl="1"/>
            <a:r>
              <a:rPr lang="en-US" dirty="0" smtClean="0"/>
              <a:t>Not too intrusive 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Difficulty in remote attestation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27-Mar-2014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358E3-8009-42BE-A3CA-82BE122B7A30}" type="slidenum">
              <a:rPr lang="de-DE" smtClean="0"/>
              <a:pPr>
                <a:defRPr/>
              </a:pPr>
              <a:t>67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251521" y="1268413"/>
            <a:ext cx="4460180" cy="4968875"/>
          </a:xfrm>
        </p:spPr>
        <p:txBody>
          <a:bodyPr anchor="b"/>
          <a:lstStyle/>
          <a:p>
            <a:r>
              <a:rPr lang="en-US" sz="1800" dirty="0" smtClean="0"/>
              <a:t>SMART Goal: providing external verification</a:t>
            </a:r>
          </a:p>
          <a:p>
            <a:pPr lvl="1"/>
            <a:r>
              <a:rPr lang="en-US" sz="1400" dirty="0" smtClean="0"/>
              <a:t>Device authentication</a:t>
            </a:r>
          </a:p>
          <a:p>
            <a:pPr lvl="1"/>
            <a:r>
              <a:rPr lang="en-US" sz="1400" dirty="0" smtClean="0"/>
              <a:t>Attestation</a:t>
            </a:r>
          </a:p>
          <a:p>
            <a:pPr lvl="1"/>
            <a:r>
              <a:rPr lang="en-US" sz="1400" dirty="0" smtClean="0"/>
              <a:t>Trusted Execution</a:t>
            </a:r>
          </a:p>
          <a:p>
            <a:r>
              <a:rPr lang="en-US" sz="1800" dirty="0" smtClean="0"/>
              <a:t>With minimal modifications to a CPU Architecture</a:t>
            </a:r>
          </a:p>
          <a:p>
            <a:pPr lvl="1"/>
            <a:r>
              <a:rPr lang="en-US" sz="1400" dirty="0" smtClean="0"/>
              <a:t>Simple modification to the HW</a:t>
            </a:r>
          </a:p>
          <a:p>
            <a:pPr lvl="1"/>
            <a:r>
              <a:rPr lang="en-US" sz="1400" dirty="0" smtClean="0"/>
              <a:t>Most of the logic in software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008116" y="1268413"/>
            <a:ext cx="4172396" cy="4968875"/>
          </a:xfrm>
        </p:spPr>
        <p:txBody>
          <a:bodyPr anchor="b"/>
          <a:lstStyle/>
          <a:p>
            <a:r>
              <a:rPr lang="en-US" sz="1800" dirty="0" smtClean="0"/>
              <a:t>SMART prototype </a:t>
            </a:r>
          </a:p>
          <a:p>
            <a:r>
              <a:rPr lang="en-US" sz="1800" dirty="0" smtClean="0"/>
              <a:t>Small series chips (</a:t>
            </a:r>
            <a:r>
              <a:rPr lang="en-US" sz="1800" dirty="0" err="1" smtClean="0"/>
              <a:t>MPW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Working prototype</a:t>
            </a:r>
          </a:p>
          <a:p>
            <a:pPr lvl="1"/>
            <a:r>
              <a:rPr lang="en-US" sz="1400" dirty="0" smtClean="0"/>
              <a:t>Interest from industry</a:t>
            </a:r>
          </a:p>
          <a:p>
            <a:r>
              <a:rPr lang="en-US" sz="1800" dirty="0" smtClean="0"/>
              <a:t>Successful project review</a:t>
            </a:r>
          </a:p>
          <a:p>
            <a:r>
              <a:rPr lang="en-US" sz="1800" dirty="0" smtClean="0"/>
              <a:t>Now aiming at:</a:t>
            </a:r>
          </a:p>
          <a:p>
            <a:pPr lvl="1"/>
            <a:r>
              <a:rPr lang="en-US" sz="1400" dirty="0" smtClean="0"/>
              <a:t>Proving properties</a:t>
            </a:r>
          </a:p>
          <a:p>
            <a:pPr lvl="1"/>
            <a:r>
              <a:rPr lang="en-US" sz="1400" dirty="0" smtClean="0"/>
              <a:t>Verification Techniques</a:t>
            </a:r>
          </a:p>
          <a:p>
            <a:r>
              <a:rPr lang="en-US" sz="1800" dirty="0" smtClean="0"/>
              <a:t>Industry interests</a:t>
            </a: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E82F4-CB25-4009-970F-F0819B724817}" type="datetime1">
              <a:rPr lang="fr-FR" smtClean="0"/>
              <a:pPr>
                <a:defRPr/>
              </a:pPr>
              <a:t>14/05/2014</a:t>
            </a:fld>
            <a:r>
              <a:rPr lang="fr-FR" smtClean="0"/>
              <a:t> -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p </a:t>
            </a:r>
            <a:fld id="{01A3D035-96B1-42ED-B348-A1FDA1AC8B11}" type="slidenum">
              <a:rPr lang="fr-FR" smtClean="0"/>
              <a:pPr>
                <a:defRPr/>
              </a:pPr>
              <a:t>68</a:t>
            </a:fld>
            <a:r>
              <a:rPr lang="fr-FR" smtClean="0"/>
              <a:t> </a:t>
            </a:r>
            <a:endParaRPr lang="fr-FR"/>
          </a:p>
        </p:txBody>
      </p:sp>
      <p:pic>
        <p:nvPicPr>
          <p:cNvPr id="14" name="Picture 13" descr="openmsp4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9808" y="0"/>
            <a:ext cx="4584192" cy="3048000"/>
          </a:xfrm>
          <a:prstGeom prst="rect">
            <a:avLst/>
          </a:prstGeom>
        </p:spPr>
      </p:pic>
      <p:pic>
        <p:nvPicPr>
          <p:cNvPr id="15" name="Picture 14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08346" cy="1956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conclude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topics in embedded systems </a:t>
            </a:r>
            <a:r>
              <a:rPr lang="en-US" dirty="0" smtClean="0"/>
              <a:t>security</a:t>
            </a:r>
            <a:endParaRPr lang="en-US" dirty="0" smtClean="0"/>
          </a:p>
          <a:p>
            <a:pPr lvl="1"/>
            <a:r>
              <a:rPr lang="en-US" dirty="0" smtClean="0"/>
              <a:t>Static </a:t>
            </a:r>
            <a:r>
              <a:rPr lang="en-US" dirty="0" smtClean="0"/>
              <a:t>analysis</a:t>
            </a:r>
            <a:endParaRPr lang="en-US" dirty="0" smtClean="0"/>
          </a:p>
          <a:p>
            <a:pPr lvl="1"/>
            <a:r>
              <a:rPr lang="en-US" dirty="0" smtClean="0"/>
              <a:t>Dynamic analysis</a:t>
            </a:r>
          </a:p>
          <a:p>
            <a:pPr lvl="1"/>
            <a:r>
              <a:rPr lang="en-US" dirty="0" smtClean="0"/>
              <a:t>Root of trust, lightweight security mechanisms</a:t>
            </a:r>
          </a:p>
          <a:p>
            <a:r>
              <a:rPr lang="en-US" dirty="0" smtClean="0"/>
              <a:t>The  community has focused a lot on </a:t>
            </a:r>
          </a:p>
          <a:p>
            <a:pPr lvl="1"/>
            <a:r>
              <a:rPr lang="en-US" dirty="0" smtClean="0"/>
              <a:t>Important cryptographic problems (side channels…)</a:t>
            </a:r>
          </a:p>
          <a:p>
            <a:pPr lvl="1"/>
            <a:r>
              <a:rPr lang="en-US" dirty="0" smtClean="0"/>
              <a:t>Design methods, formal verification</a:t>
            </a:r>
          </a:p>
          <a:p>
            <a:pPr lvl="1"/>
            <a:r>
              <a:rPr lang="en-US" dirty="0" smtClean="0"/>
              <a:t>But systems aspects less explored</a:t>
            </a:r>
          </a:p>
          <a:p>
            <a:r>
              <a:rPr lang="en-US" dirty="0" smtClean="0"/>
              <a:t>Security of such devices should now be a priority </a:t>
            </a:r>
          </a:p>
          <a:p>
            <a:pPr lvl="1"/>
            <a:r>
              <a:rPr lang="en-US" dirty="0" smtClean="0"/>
              <a:t>Not only of « security devices » </a:t>
            </a:r>
          </a:p>
          <a:p>
            <a:pPr lvl="1"/>
            <a:r>
              <a:rPr lang="en-US" dirty="0" smtClean="0"/>
              <a:t>but  also of most Common Off The Shelf (COTS) devices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E82F4-CB25-4009-970F-F0819B724817}" type="datetime1">
              <a:rPr lang="fr-FR" smtClean="0"/>
              <a:pPr>
                <a:defRPr/>
              </a:pPr>
              <a:t>14/05/2014</a:t>
            </a:fld>
            <a:r>
              <a:rPr lang="fr-FR" smtClean="0"/>
              <a:t> -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p </a:t>
            </a:r>
            <a:fld id="{01A3D035-96B1-42ED-B348-A1FDA1AC8B11}" type="slidenum">
              <a:rPr lang="fr-FR" smtClean="0"/>
              <a:pPr>
                <a:defRPr/>
              </a:pPr>
              <a:t>69</a:t>
            </a:fld>
            <a:r>
              <a:rPr lang="fr-FR" smtClean="0"/>
              <a:t>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80960" y="-447875"/>
            <a:ext cx="8228160" cy="585709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4687" rIns="0" bIns="0" anchor="ctr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sz="33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Implementation and Implications of</a:t>
            </a:r>
          </a:p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sz="33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a Stealth Hard-Drive Backdoor</a:t>
            </a:r>
          </a:p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 sz="29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 sz="29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 sz="25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 sz="29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123728" y="2240868"/>
            <a:ext cx="4914644" cy="4579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53162" rIns="81639" bIns="40820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</a:tabLst>
            </a:pPr>
            <a:r>
              <a:rPr lang="en-US" dirty="0" err="1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ACSAC</a:t>
            </a:r>
            <a:r>
              <a:rPr lang="en-US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2013 (Best </a:t>
            </a: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Student Paper </a:t>
            </a:r>
            <a:r>
              <a:rPr lang="en-US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Award)</a:t>
            </a:r>
            <a:endParaRPr lang="en-US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59532" y="4473116"/>
            <a:ext cx="7464960" cy="181891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54535" rIns="81639" bIns="40820"/>
          <a:lstStyle/>
          <a:p>
            <a:pPr algn="l"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</a:tabLst>
            </a:pPr>
            <a:r>
              <a:rPr lang="en-US" dirty="0">
                <a:ea typeface="DejaVu Sans" charset="0"/>
                <a:cs typeface="DejaVu Sans" charset="0"/>
              </a:rPr>
              <a:t>Jonas </a:t>
            </a:r>
            <a:r>
              <a:rPr lang="en-US" dirty="0" err="1">
                <a:ea typeface="DejaVu Sans" charset="0"/>
                <a:cs typeface="DejaVu Sans" charset="0"/>
              </a:rPr>
              <a:t>Zaddach</a:t>
            </a:r>
            <a:endParaRPr lang="en-US" dirty="0">
              <a:ea typeface="DejaVu Sans" charset="0"/>
              <a:cs typeface="DejaVu Sans" charset="0"/>
            </a:endParaRPr>
          </a:p>
          <a:p>
            <a:pPr algn="l"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</a:tabLst>
            </a:pPr>
            <a:r>
              <a:rPr lang="en-US" dirty="0" err="1">
                <a:ea typeface="DejaVu Sans" charset="0"/>
                <a:cs typeface="DejaVu Sans" charset="0"/>
              </a:rPr>
              <a:t>Davide</a:t>
            </a:r>
            <a:r>
              <a:rPr lang="en-US" dirty="0">
                <a:ea typeface="DejaVu Sans" charset="0"/>
                <a:cs typeface="DejaVu Sans" charset="0"/>
              </a:rPr>
              <a:t> </a:t>
            </a:r>
            <a:r>
              <a:rPr lang="en-US" dirty="0" err="1">
                <a:ea typeface="DejaVu Sans" charset="0"/>
                <a:cs typeface="DejaVu Sans" charset="0"/>
              </a:rPr>
              <a:t>Balzarotti</a:t>
            </a:r>
            <a:endParaRPr lang="en-US" dirty="0">
              <a:ea typeface="DejaVu Sans" charset="0"/>
              <a:cs typeface="DejaVu Sans" charset="0"/>
            </a:endParaRPr>
          </a:p>
          <a:p>
            <a:pPr algn="l"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</a:tabLst>
            </a:pPr>
            <a:r>
              <a:rPr lang="en-US" dirty="0" err="1">
                <a:ea typeface="DejaVu Sans" charset="0"/>
                <a:cs typeface="DejaVu Sans" charset="0"/>
              </a:rPr>
              <a:t>Aurélien</a:t>
            </a:r>
            <a:r>
              <a:rPr lang="en-US" dirty="0">
                <a:ea typeface="DejaVu Sans" charset="0"/>
                <a:cs typeface="DejaVu Sans" charset="0"/>
              </a:rPr>
              <a:t> </a:t>
            </a:r>
            <a:r>
              <a:rPr lang="en-US" dirty="0" smtClean="0">
                <a:ea typeface="DejaVu Sans" charset="0"/>
                <a:cs typeface="DejaVu Sans" charset="0"/>
              </a:rPr>
              <a:t>Francillon </a:t>
            </a:r>
          </a:p>
          <a:p>
            <a:pPr algn="l"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</a:tabLst>
            </a:pPr>
            <a:endParaRPr lang="en-US" i="1" dirty="0" smtClean="0">
              <a:ea typeface="DejaVu Sans" charset="0"/>
              <a:cs typeface="DejaVu Sans" charset="0"/>
            </a:endParaRPr>
          </a:p>
          <a:p>
            <a:pPr algn="l"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</a:tabLst>
            </a:pPr>
            <a:r>
              <a:rPr lang="en-US" dirty="0" smtClean="0">
                <a:ea typeface="DejaVu Sans" charset="0"/>
                <a:cs typeface="DejaVu Sans" charset="0"/>
              </a:rPr>
              <a:t>Travis Goodspeed</a:t>
            </a:r>
          </a:p>
          <a:p>
            <a:pPr algn="l"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</a:tabLst>
            </a:pPr>
            <a:r>
              <a:rPr lang="en-US" dirty="0" smtClean="0">
                <a:ea typeface="DejaVu Sans" charset="0"/>
                <a:cs typeface="DejaVu Sans" charset="0"/>
              </a:rPr>
              <a:t>Erik-Oliver Blass</a:t>
            </a:r>
          </a:p>
          <a:p>
            <a:pPr algn="l"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</a:tabLst>
            </a:pPr>
            <a:endParaRPr lang="en-US" dirty="0">
              <a:solidFill>
                <a:srgbClr val="FF0000"/>
              </a:solidFill>
              <a:ea typeface="DejaVu Sans" charset="0"/>
              <a:cs typeface="DejaVu Sans" charset="0"/>
            </a:endParaRPr>
          </a:p>
          <a:p>
            <a:pPr algn="l"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</a:tabLst>
            </a:pPr>
            <a:endParaRPr lang="en-US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algn="l"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</a:tabLst>
            </a:pPr>
            <a:endParaRPr lang="en-US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algn="l"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</a:tabLst>
            </a:pPr>
            <a:endParaRPr lang="en-US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algn="l"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</a:tabLst>
            </a:pPr>
            <a:endParaRPr lang="en-US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942237"/>
            <a:ext cx="1971360" cy="174690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309851"/>
            <a:ext cx="1248480" cy="35139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969060"/>
            <a:ext cx="1156320" cy="54581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1740" y="5949280"/>
            <a:ext cx="653760" cy="63654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72300" y="5387628"/>
            <a:ext cx="622080" cy="6221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935596" y="4883572"/>
            <a:ext cx="7464960" cy="164177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54535" rIns="81639" bIns="40820"/>
          <a:lstStyle/>
          <a:p>
            <a:pPr algn="r"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</a:tabLst>
            </a:pPr>
            <a:endParaRPr lang="en-US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algn="r"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</a:tabLst>
            </a:pPr>
            <a:endParaRPr lang="en-US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algn="r"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</a:tabLst>
            </a:pPr>
            <a:endParaRPr lang="en-US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algn="r"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</a:tabLst>
            </a:pPr>
            <a:endParaRPr lang="en-US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algn="r"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</a:tabLst>
            </a:pPr>
            <a:r>
              <a:rPr lang="en-US" dirty="0" err="1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Moitrayee</a:t>
            </a:r>
            <a:r>
              <a:rPr lang="en-US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Gupta </a:t>
            </a:r>
          </a:p>
          <a:p>
            <a:pPr algn="r"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</a:tabLst>
            </a:pPr>
            <a:endParaRPr lang="en-US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</a:tabLst>
            </a:pPr>
            <a:endParaRPr lang="en-US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719572" y="4883572"/>
            <a:ext cx="7464960" cy="164177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54535" rIns="81639" bIns="40820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</a:tabLst>
            </a:pPr>
            <a:endParaRPr lang="en-US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</a:tabLst>
            </a:pPr>
            <a:endParaRPr lang="en-US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</a:tabLst>
            </a:pPr>
            <a:endParaRPr lang="en-US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</a:tabLst>
            </a:pPr>
            <a:r>
              <a:rPr lang="en-US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Anil </a:t>
            </a:r>
            <a:r>
              <a:rPr lang="en-US" dirty="0" err="1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Kurmus</a:t>
            </a:r>
            <a:endParaRPr lang="en-US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</a:tabLst>
            </a:pPr>
            <a:r>
              <a:rPr lang="en-US" dirty="0" err="1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Ioannis</a:t>
            </a:r>
            <a:r>
              <a:rPr lang="en-US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Koltsidas</a:t>
            </a:r>
            <a:endParaRPr lang="en-US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</a:tabLst>
            </a:pPr>
            <a:endParaRPr lang="en-US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algn="r"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</a:tabLst>
            </a:pPr>
            <a:endParaRPr lang="en-US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</a:tabLst>
            </a:pPr>
            <a:endParaRPr lang="en-US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739844" y="6381328"/>
            <a:ext cx="1404156" cy="5486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                     Avatar page: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Kind thanks are due to those devices who valiantly gave their lives toward scientific investigation and research.</a:t>
            </a:r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E82F4-CB25-4009-970F-F0819B724817}" type="datetime1">
              <a:rPr lang="fr-FR" smtClean="0"/>
              <a:pPr>
                <a:defRPr/>
              </a:pPr>
              <a:t>14/05/2014</a:t>
            </a:fld>
            <a:r>
              <a:rPr lang="fr-FR" smtClean="0"/>
              <a:t> -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p </a:t>
            </a:r>
            <a:fld id="{01A3D035-96B1-42ED-B348-A1FDA1AC8B11}" type="slidenum">
              <a:rPr lang="fr-FR" smtClean="0"/>
              <a:pPr>
                <a:defRPr/>
              </a:pPr>
              <a:t>70</a:t>
            </a:fld>
            <a:r>
              <a:rPr lang="fr-FR" smtClean="0"/>
              <a:t> </a:t>
            </a:r>
            <a:endParaRPr lang="fr-F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151620" y="1978736"/>
            <a:ext cx="4009632" cy="2674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6" descr="QRcode_avat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6196" y="2636912"/>
            <a:ext cx="2160240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Goals</a:t>
            </a:r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It's about threat models !</a:t>
            </a:r>
          </a:p>
          <a:p>
            <a:pPr lvl="1"/>
            <a:r>
              <a:rPr lang="en-US" dirty="0" smtClean="0"/>
              <a:t>Do we care about hardware compromises ?</a:t>
            </a:r>
          </a:p>
          <a:p>
            <a:pPr lvl="1"/>
            <a:r>
              <a:rPr lang="en-US" dirty="0" smtClean="0"/>
              <a:t>Is it practical, feasible </a:t>
            </a:r>
            <a:r>
              <a:rPr lang="en-US" dirty="0" smtClean="0"/>
              <a:t>?</a:t>
            </a:r>
          </a:p>
          <a:p>
            <a:r>
              <a:rPr lang="en-US" dirty="0" smtClean="0"/>
              <a:t>An example attack would be to</a:t>
            </a:r>
          </a:p>
          <a:p>
            <a:pPr lvl="1"/>
            <a:r>
              <a:rPr lang="en-US" dirty="0" smtClean="0"/>
              <a:t>Understand, then backdoor the firmware </a:t>
            </a:r>
            <a:endParaRPr lang="en-US" dirty="0" smtClean="0"/>
          </a:p>
          <a:p>
            <a:pPr lvl="1"/>
            <a:r>
              <a:rPr lang="en-US" dirty="0" smtClean="0"/>
              <a:t>Malware </a:t>
            </a:r>
            <a:r>
              <a:rPr lang="en-US" dirty="0" smtClean="0"/>
              <a:t>compromises </a:t>
            </a:r>
            <a:r>
              <a:rPr lang="en-US" dirty="0" smtClean="0"/>
              <a:t>OS</a:t>
            </a:r>
            <a:endParaRPr lang="en-US" dirty="0" smtClean="0"/>
          </a:p>
          <a:p>
            <a:pPr lvl="1"/>
            <a:r>
              <a:rPr lang="en-US" dirty="0" smtClean="0"/>
              <a:t>Updates </a:t>
            </a:r>
            <a:r>
              <a:rPr lang="en-US" dirty="0" err="1" smtClean="0"/>
              <a:t>HDD</a:t>
            </a:r>
            <a:r>
              <a:rPr lang="en-US" dirty="0" smtClean="0"/>
              <a:t> with malicious firmware update</a:t>
            </a:r>
          </a:p>
          <a:p>
            <a:pPr lvl="1"/>
            <a:r>
              <a:rPr lang="en-US" dirty="0" smtClean="0"/>
              <a:t>Disk is formatted, OS “re-installed”</a:t>
            </a:r>
          </a:p>
          <a:p>
            <a:pPr lvl="1"/>
            <a:r>
              <a:rPr lang="en-US" dirty="0" smtClean="0"/>
              <a:t>But malicious </a:t>
            </a:r>
            <a:r>
              <a:rPr lang="en-US" dirty="0" err="1" smtClean="0"/>
              <a:t>HDD</a:t>
            </a:r>
            <a:r>
              <a:rPr lang="en-US" dirty="0" smtClean="0"/>
              <a:t> firmware remains!</a:t>
            </a:r>
          </a:p>
          <a:p>
            <a:pPr lvl="1"/>
            <a:r>
              <a:rPr lang="en-US" dirty="0" smtClean="0"/>
              <a:t>OS  compromised again from on the next boot 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done</a:t>
            </a:r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Reverse </a:t>
            </a:r>
            <a:r>
              <a:rPr lang="en-US" dirty="0" smtClean="0"/>
              <a:t>engineered the firmware of a disk </a:t>
            </a:r>
          </a:p>
          <a:p>
            <a:pPr lvl="1"/>
            <a:r>
              <a:rPr lang="en-US" dirty="0" smtClean="0"/>
              <a:t>a Common Off The Shelf (COTS)  </a:t>
            </a:r>
            <a:r>
              <a:rPr lang="en-US" dirty="0" err="1" smtClean="0"/>
              <a:t>SATA</a:t>
            </a:r>
            <a:r>
              <a:rPr lang="en-US" dirty="0" smtClean="0"/>
              <a:t> disk</a:t>
            </a:r>
          </a:p>
          <a:p>
            <a:r>
              <a:rPr lang="en-US" dirty="0" smtClean="0"/>
              <a:t>Designed a backdoor </a:t>
            </a:r>
          </a:p>
          <a:p>
            <a:pPr lvl="1"/>
            <a:r>
              <a:rPr lang="en-US" dirty="0" smtClean="0"/>
              <a:t>covertly extracts data from a host/network (i.e., </a:t>
            </a:r>
            <a:r>
              <a:rPr lang="en-US" dirty="0" err="1" smtClean="0"/>
              <a:t>exfiltrates</a:t>
            </a:r>
            <a:r>
              <a:rPr lang="en-US" dirty="0" smtClean="0"/>
              <a:t> data)</a:t>
            </a:r>
          </a:p>
          <a:p>
            <a:r>
              <a:rPr lang="en-US" dirty="0" smtClean="0"/>
              <a:t>Evaluated its impact and performance</a:t>
            </a:r>
          </a:p>
          <a:p>
            <a:r>
              <a:rPr lang="en-US" dirty="0" smtClean="0"/>
              <a:t>Discussed countermeasures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6|0.9|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8.9|1.:|4.3|5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7.4|28.6|2.7|4.8|1.4|19.3"/>
</p:tagLst>
</file>

<file path=ppt/theme/theme1.xml><?xml version="1.0" encoding="utf-8"?>
<a:theme xmlns:a="http://schemas.openxmlformats.org/drawingml/2006/main" name="1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Eurostile LT Std"/>
        <a:ea typeface=""/>
        <a:cs typeface=""/>
      </a:majorFont>
      <a:minorFont>
        <a:latin typeface="Eurostile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17952</TotalTime>
  <Words>2493</Words>
  <Application>Microsoft Office PowerPoint</Application>
  <PresentationFormat>On-screen Show (4:3)</PresentationFormat>
  <Paragraphs>742</Paragraphs>
  <Slides>70</Slides>
  <Notes>28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1_Modèle par défaut</vt:lpstr>
      <vt:lpstr>IoT: Internet of (Insecure) Things  Aurélien Francillon Séminaire sur la Confiance Numérique,  Mai 2014 </vt:lpstr>
      <vt:lpstr>Overview</vt:lpstr>
      <vt:lpstr>Embedded Systems Diversity</vt:lpstr>
      <vt:lpstr>Embedded Devices : Security Challenges</vt:lpstr>
      <vt:lpstr>Your computer  is made of many “computers”</vt:lpstr>
      <vt:lpstr>Overview</vt:lpstr>
      <vt:lpstr>Slide 7</vt:lpstr>
      <vt:lpstr>Goals</vt:lpstr>
      <vt:lpstr>Work done</vt:lpstr>
      <vt:lpstr>Slide 10</vt:lpstr>
      <vt:lpstr>Reverse engineering approach</vt:lpstr>
      <vt:lpstr>Instrumented drive</vt:lpstr>
      <vt:lpstr>Backdoor Implementation</vt:lpstr>
      <vt:lpstr>Exfiltration exemple: an online forum </vt:lpstr>
      <vt:lpstr>Initial idea</vt:lpstr>
      <vt:lpstr>Improvement</vt:lpstr>
      <vt:lpstr>Exfiltration block format</vt:lpstr>
      <vt:lpstr>Slide 18</vt:lpstr>
      <vt:lpstr>Example: Exfiltrating a sensitive file</vt:lpstr>
      <vt:lpstr>In summary</vt:lpstr>
      <vt:lpstr>IRATEMONK ?</vt:lpstr>
      <vt:lpstr>IRATEMONK ?</vt:lpstr>
      <vt:lpstr>IRATEMONK ?</vt:lpstr>
      <vt:lpstr>Snowden documents on “interdiction”</vt:lpstr>
      <vt:lpstr>Lesson learnt</vt:lpstr>
      <vt:lpstr>Overview</vt:lpstr>
      <vt:lpstr>To appear at USENIX Security 2014  With A. Costin, J. Zaddach, D. Balzarotti</vt:lpstr>
      <vt:lpstr>State of embedded system security</vt:lpstr>
      <vt:lpstr>State of embedded system security</vt:lpstr>
      <vt:lpstr>State of embedded system security</vt:lpstr>
      <vt:lpstr>State of embedded system security</vt:lpstr>
      <vt:lpstr>State of embedded system security</vt:lpstr>
      <vt:lpstr>State of embedded system security</vt:lpstr>
      <vt:lpstr>State of embedded system security</vt:lpstr>
      <vt:lpstr>How to get a better idea of this ? </vt:lpstr>
      <vt:lpstr>Approaches for such a large scale analysis</vt:lpstr>
      <vt:lpstr>Choices and challenges</vt:lpstr>
      <vt:lpstr>Overview</vt:lpstr>
      <vt:lpstr>Example result</vt:lpstr>
      <vt:lpstr>Firmware.re: unpacking as a service</vt:lpstr>
      <vt:lpstr>Firmware.re: unpacking as a service</vt:lpstr>
      <vt:lpstr>Firmware.re: unpacking as a service</vt:lpstr>
      <vt:lpstr>In conclusion</vt:lpstr>
      <vt:lpstr>Overview</vt:lpstr>
      <vt:lpstr>AVATAR: A Framework for Dynamic Security Analysis of Embedded Systems’ Firmwares  NDSS ‘14  </vt:lpstr>
      <vt:lpstr>Need for third party security evaluation</vt:lpstr>
      <vt:lpstr>Challenges in security evaluation</vt:lpstr>
      <vt:lpstr>Wishlist for security evaluation</vt:lpstr>
      <vt:lpstr>Wishlist for security evaluation</vt:lpstr>
      <vt:lpstr>Wishlist for security evaluation</vt:lpstr>
      <vt:lpstr>Wishlist for security evaluation</vt:lpstr>
      <vt:lpstr>Wishlist for security evaluation</vt:lpstr>
      <vt:lpstr>Wishlist for security evaluation</vt:lpstr>
      <vt:lpstr>Lack of dynamic analysis techniques on embedded systems</vt:lpstr>
      <vt:lpstr>Avatar simplified principle</vt:lpstr>
      <vt:lpstr>Avatar simplified principle</vt:lpstr>
      <vt:lpstr>Avatar simplified principle</vt:lpstr>
      <vt:lpstr>Avatar simplified principle</vt:lpstr>
      <vt:lpstr>Optimizations</vt:lpstr>
      <vt:lpstr>Limitations</vt:lpstr>
      <vt:lpstr>Use cases</vt:lpstr>
      <vt:lpstr>GSM Phone example</vt:lpstr>
      <vt:lpstr>Avatar Summary</vt:lpstr>
      <vt:lpstr>Overview</vt:lpstr>
      <vt:lpstr>Minimalistic Dynamic Root of trust and remote attestation in embedded devices</vt:lpstr>
      <vt:lpstr>Remote Attestation</vt:lpstr>
      <vt:lpstr>Difficulty in remote attestation</vt:lpstr>
      <vt:lpstr>Slide 68</vt:lpstr>
      <vt:lpstr>To conclude</vt:lpstr>
      <vt:lpstr>Questions?</vt:lpstr>
    </vt:vector>
  </TitlesOfParts>
  <Company>Institut Eurecom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Laurence Grammare</dc:creator>
  <cp:lastModifiedBy>Aurélien Francillon</cp:lastModifiedBy>
  <cp:revision>508</cp:revision>
  <dcterms:created xsi:type="dcterms:W3CDTF">2007-06-19T08:15:35Z</dcterms:created>
  <dcterms:modified xsi:type="dcterms:W3CDTF">2014-05-14T07:26:50Z</dcterms:modified>
</cp:coreProperties>
</file>