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72"/>
  </p:notesMasterIdLst>
  <p:handoutMasterIdLst>
    <p:handoutMasterId r:id="rId73"/>
  </p:handoutMasterIdLst>
  <p:sldIdLst>
    <p:sldId id="325" r:id="rId3"/>
    <p:sldId id="318" r:id="rId4"/>
    <p:sldId id="484" r:id="rId5"/>
    <p:sldId id="413" r:id="rId6"/>
    <p:sldId id="412" r:id="rId7"/>
    <p:sldId id="414" r:id="rId8"/>
    <p:sldId id="448" r:id="rId9"/>
    <p:sldId id="329" r:id="rId10"/>
    <p:sldId id="389" r:id="rId11"/>
    <p:sldId id="390" r:id="rId12"/>
    <p:sldId id="391" r:id="rId13"/>
    <p:sldId id="417" r:id="rId14"/>
    <p:sldId id="418" r:id="rId15"/>
    <p:sldId id="415" r:id="rId16"/>
    <p:sldId id="416" r:id="rId17"/>
    <p:sldId id="420" r:id="rId18"/>
    <p:sldId id="421" r:id="rId19"/>
    <p:sldId id="422" r:id="rId20"/>
    <p:sldId id="423" r:id="rId21"/>
    <p:sldId id="424" r:id="rId22"/>
    <p:sldId id="425" r:id="rId23"/>
    <p:sldId id="426" r:id="rId24"/>
    <p:sldId id="427" r:id="rId25"/>
    <p:sldId id="428" r:id="rId26"/>
    <p:sldId id="430" r:id="rId27"/>
    <p:sldId id="432" r:id="rId28"/>
    <p:sldId id="433" r:id="rId29"/>
    <p:sldId id="434" r:id="rId30"/>
    <p:sldId id="435" r:id="rId31"/>
    <p:sldId id="436" r:id="rId32"/>
    <p:sldId id="437" r:id="rId33"/>
    <p:sldId id="438" r:id="rId34"/>
    <p:sldId id="439" r:id="rId35"/>
    <p:sldId id="440" r:id="rId36"/>
    <p:sldId id="441" r:id="rId37"/>
    <p:sldId id="442" r:id="rId38"/>
    <p:sldId id="446" r:id="rId39"/>
    <p:sldId id="447" r:id="rId40"/>
    <p:sldId id="443" r:id="rId41"/>
    <p:sldId id="444" r:id="rId42"/>
    <p:sldId id="445" r:id="rId43"/>
    <p:sldId id="449" r:id="rId44"/>
    <p:sldId id="451" r:id="rId45"/>
    <p:sldId id="452" r:id="rId46"/>
    <p:sldId id="453" r:id="rId47"/>
    <p:sldId id="455" r:id="rId48"/>
    <p:sldId id="456" r:id="rId49"/>
    <p:sldId id="457" r:id="rId50"/>
    <p:sldId id="459" r:id="rId51"/>
    <p:sldId id="461" r:id="rId52"/>
    <p:sldId id="462" r:id="rId53"/>
    <p:sldId id="482" r:id="rId54"/>
    <p:sldId id="483" r:id="rId55"/>
    <p:sldId id="463" r:id="rId56"/>
    <p:sldId id="465" r:id="rId57"/>
    <p:sldId id="466" r:id="rId58"/>
    <p:sldId id="467" r:id="rId59"/>
    <p:sldId id="468" r:id="rId60"/>
    <p:sldId id="469" r:id="rId61"/>
    <p:sldId id="471" r:id="rId62"/>
    <p:sldId id="474" r:id="rId63"/>
    <p:sldId id="475" r:id="rId64"/>
    <p:sldId id="476" r:id="rId65"/>
    <p:sldId id="477" r:id="rId66"/>
    <p:sldId id="478" r:id="rId67"/>
    <p:sldId id="480" r:id="rId68"/>
    <p:sldId id="481" r:id="rId69"/>
    <p:sldId id="485" r:id="rId70"/>
    <p:sldId id="315" r:id="rId71"/>
  </p:sldIdLst>
  <p:sldSz cx="12192000" cy="6858000"/>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ject Overview" id="{4F486561-DEF9-4C2E-AB81-E215C6E3B642}">
          <p14:sldIdLst>
            <p14:sldId id="325"/>
            <p14:sldId id="318"/>
            <p14:sldId id="484"/>
            <p14:sldId id="413"/>
            <p14:sldId id="412"/>
            <p14:sldId id="414"/>
          </p14:sldIdLst>
        </p14:section>
        <p14:section name="Security of Composed Services" id="{4FD31795-CDA4-41D3-874C-D3495C8E3A73}">
          <p14:sldIdLst>
            <p14:sldId id="448"/>
            <p14:sldId id="329"/>
            <p14:sldId id="389"/>
            <p14:sldId id="390"/>
            <p14:sldId id="391"/>
            <p14:sldId id="417"/>
            <p14:sldId id="418"/>
            <p14:sldId id="415"/>
            <p14:sldId id="416"/>
            <p14:sldId id="420"/>
            <p14:sldId id="421"/>
            <p14:sldId id="422"/>
            <p14:sldId id="423"/>
            <p14:sldId id="424"/>
            <p14:sldId id="425"/>
            <p14:sldId id="426"/>
            <p14:sldId id="427"/>
            <p14:sldId id="428"/>
            <p14:sldId id="430"/>
            <p14:sldId id="432"/>
            <p14:sldId id="433"/>
            <p14:sldId id="434"/>
            <p14:sldId id="435"/>
            <p14:sldId id="436"/>
            <p14:sldId id="437"/>
            <p14:sldId id="438"/>
            <p14:sldId id="439"/>
            <p14:sldId id="440"/>
            <p14:sldId id="441"/>
            <p14:sldId id="442"/>
            <p14:sldId id="446"/>
            <p14:sldId id="447"/>
            <p14:sldId id="443"/>
            <p14:sldId id="444"/>
            <p14:sldId id="445"/>
          </p14:sldIdLst>
        </p14:section>
        <p14:section name="Cooperative Selfish Nodes Detection in VANET" id="{ED540AC2-92DB-4691-843F-EED06D2CAC2F}">
          <p14:sldIdLst>
            <p14:sldId id="449"/>
            <p14:sldId id="451"/>
            <p14:sldId id="452"/>
            <p14:sldId id="453"/>
            <p14:sldId id="455"/>
            <p14:sldId id="456"/>
            <p14:sldId id="457"/>
            <p14:sldId id="459"/>
            <p14:sldId id="461"/>
            <p14:sldId id="462"/>
            <p14:sldId id="482"/>
            <p14:sldId id="483"/>
            <p14:sldId id="463"/>
            <p14:sldId id="465"/>
            <p14:sldId id="466"/>
            <p14:sldId id="467"/>
            <p14:sldId id="468"/>
            <p14:sldId id="469"/>
            <p14:sldId id="471"/>
            <p14:sldId id="474"/>
            <p14:sldId id="475"/>
            <p14:sldId id="476"/>
            <p14:sldId id="477"/>
            <p14:sldId id="478"/>
            <p14:sldId id="480"/>
            <p14:sldId id="481"/>
            <p14:sldId id="485"/>
            <p14:sldId id="315"/>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CC99"/>
    <a:srgbClr val="00FF99"/>
    <a:srgbClr val="66FFCC"/>
    <a:srgbClr val="009999"/>
    <a:srgbClr val="CAC60A"/>
    <a:srgbClr val="FFFF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94667" autoAdjust="0"/>
  </p:normalViewPr>
  <p:slideViewPr>
    <p:cSldViewPr snapToGrid="0">
      <p:cViewPr varScale="1">
        <p:scale>
          <a:sx n="84" d="100"/>
          <a:sy n="84" d="100"/>
        </p:scale>
        <p:origin x="-544"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7" d="100"/>
          <a:sy n="57" d="100"/>
        </p:scale>
        <p:origin x="-247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tags" Target="tags/tag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1" Type="http://schemas.openxmlformats.org/officeDocument/2006/relationships/image" Target="../media/image89.jpeg"/><Relationship Id="rId2" Type="http://schemas.openxmlformats.org/officeDocument/2006/relationships/image" Target="../media/image9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1" Type="http://schemas.openxmlformats.org/officeDocument/2006/relationships/image" Target="../media/image89.jpeg"/><Relationship Id="rId2" Type="http://schemas.openxmlformats.org/officeDocument/2006/relationships/image" Target="../media/image90.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AC80B-409D-43BC-BFA6-A232574D3482}" type="doc">
      <dgm:prSet loTypeId="urn:microsoft.com/office/officeart/2005/8/layout/vList3#1" loCatId="list" qsTypeId="urn:microsoft.com/office/officeart/2005/8/quickstyle/simple1" qsCatId="simple" csTypeId="urn:microsoft.com/office/officeart/2005/8/colors/accent2_2" csCatId="accent2" phldr="1"/>
      <dgm:spPr/>
    </dgm:pt>
    <dgm:pt modelId="{4D60CFAC-18C7-4673-996B-2DEBA186CE99}">
      <dgm:prSet phldrT="[Text]"/>
      <dgm:spPr/>
      <dgm:t>
        <a:bodyPr/>
        <a:lstStyle/>
        <a:p>
          <a:r>
            <a:rPr lang="en-US" dirty="0" smtClean="0"/>
            <a:t>Watchdogs Monitoring</a:t>
          </a:r>
          <a:endParaRPr lang="en-US" dirty="0"/>
        </a:p>
      </dgm:t>
    </dgm:pt>
    <dgm:pt modelId="{A1F0E972-867D-4F39-8DBF-0BD3FD02EE94}" type="parTrans" cxnId="{9808FD0C-7F13-4EEB-8D3A-58139056033F}">
      <dgm:prSet/>
      <dgm:spPr/>
      <dgm:t>
        <a:bodyPr/>
        <a:lstStyle/>
        <a:p>
          <a:endParaRPr lang="en-US"/>
        </a:p>
      </dgm:t>
    </dgm:pt>
    <dgm:pt modelId="{90FFC291-972B-41BE-A7A3-F0098BF0BFF4}" type="sibTrans" cxnId="{9808FD0C-7F13-4EEB-8D3A-58139056033F}">
      <dgm:prSet/>
      <dgm:spPr/>
      <dgm:t>
        <a:bodyPr/>
        <a:lstStyle/>
        <a:p>
          <a:endParaRPr lang="en-US"/>
        </a:p>
      </dgm:t>
    </dgm:pt>
    <dgm:pt modelId="{51E1A7BF-9C12-47F0-B9BF-B54D90CFFBD9}">
      <dgm:prSet phldrT="[Text]"/>
      <dgm:spPr/>
      <dgm:t>
        <a:bodyPr/>
        <a:lstStyle/>
        <a:p>
          <a:r>
            <a:rPr lang="en-US" dirty="0" smtClean="0"/>
            <a:t>Sharing</a:t>
          </a:r>
          <a:endParaRPr lang="en-US" dirty="0"/>
        </a:p>
      </dgm:t>
    </dgm:pt>
    <dgm:pt modelId="{498629D2-E755-427B-933C-D3E8BD856380}" type="parTrans" cxnId="{000B2FF3-B6BC-4DF4-B461-C96A4BC2D897}">
      <dgm:prSet/>
      <dgm:spPr/>
      <dgm:t>
        <a:bodyPr/>
        <a:lstStyle/>
        <a:p>
          <a:endParaRPr lang="en-US"/>
        </a:p>
      </dgm:t>
    </dgm:pt>
    <dgm:pt modelId="{EC7CE21E-6C29-4F8F-9FD4-3A59550613C2}" type="sibTrans" cxnId="{000B2FF3-B6BC-4DF4-B461-C96A4BC2D897}">
      <dgm:prSet/>
      <dgm:spPr/>
      <dgm:t>
        <a:bodyPr/>
        <a:lstStyle/>
        <a:p>
          <a:endParaRPr lang="en-US"/>
        </a:p>
      </dgm:t>
    </dgm:pt>
    <dgm:pt modelId="{30738FF2-A74D-4427-BBEE-14F8803C7335}">
      <dgm:prSet phldrT="[Text]"/>
      <dgm:spPr/>
      <dgm:t>
        <a:bodyPr/>
        <a:lstStyle/>
        <a:p>
          <a:r>
            <a:rPr lang="en-US" dirty="0" smtClean="0"/>
            <a:t>Aggregation</a:t>
          </a:r>
          <a:endParaRPr lang="en-US" dirty="0"/>
        </a:p>
      </dgm:t>
    </dgm:pt>
    <dgm:pt modelId="{0D4CCBC4-A399-4BB7-B295-DC70969C5D29}" type="parTrans" cxnId="{FDBB16CA-EA1E-40ED-9397-E7256A7DFF3B}">
      <dgm:prSet/>
      <dgm:spPr/>
      <dgm:t>
        <a:bodyPr/>
        <a:lstStyle/>
        <a:p>
          <a:endParaRPr lang="en-US"/>
        </a:p>
      </dgm:t>
    </dgm:pt>
    <dgm:pt modelId="{639DD285-9F21-4528-B348-8134A08C8832}" type="sibTrans" cxnId="{FDBB16CA-EA1E-40ED-9397-E7256A7DFF3B}">
      <dgm:prSet/>
      <dgm:spPr/>
      <dgm:t>
        <a:bodyPr/>
        <a:lstStyle/>
        <a:p>
          <a:endParaRPr lang="en-US"/>
        </a:p>
      </dgm:t>
    </dgm:pt>
    <dgm:pt modelId="{4E049B17-24E1-4358-A0F3-C24573E3E01D}">
      <dgm:prSet/>
      <dgm:spPr/>
      <dgm:t>
        <a:bodyPr/>
        <a:lstStyle/>
        <a:p>
          <a:r>
            <a:rPr lang="en-US" dirty="0" smtClean="0"/>
            <a:t>Information Dissemination</a:t>
          </a:r>
          <a:endParaRPr lang="en-US" dirty="0"/>
        </a:p>
      </dgm:t>
    </dgm:pt>
    <dgm:pt modelId="{26CB820A-CEAC-4C65-93FC-B8B2875CE977}" type="parTrans" cxnId="{0F366CDE-C94C-4D84-BEC2-EB03DD7BBFB0}">
      <dgm:prSet/>
      <dgm:spPr/>
      <dgm:t>
        <a:bodyPr/>
        <a:lstStyle/>
        <a:p>
          <a:endParaRPr lang="en-US"/>
        </a:p>
      </dgm:t>
    </dgm:pt>
    <dgm:pt modelId="{0B17C0C0-D8C2-49C3-914C-EB0BC5403CB8}" type="sibTrans" cxnId="{0F366CDE-C94C-4D84-BEC2-EB03DD7BBFB0}">
      <dgm:prSet/>
      <dgm:spPr/>
      <dgm:t>
        <a:bodyPr/>
        <a:lstStyle/>
        <a:p>
          <a:endParaRPr lang="en-US"/>
        </a:p>
      </dgm:t>
    </dgm:pt>
    <dgm:pt modelId="{B0460BF9-8D71-463F-BE48-B49C151976EE}" type="pres">
      <dgm:prSet presAssocID="{5C1AC80B-409D-43BC-BFA6-A232574D3482}" presName="linearFlow" presStyleCnt="0">
        <dgm:presLayoutVars>
          <dgm:dir/>
          <dgm:resizeHandles val="exact"/>
        </dgm:presLayoutVars>
      </dgm:prSet>
      <dgm:spPr/>
    </dgm:pt>
    <dgm:pt modelId="{34135855-2B5C-42D7-8EF6-9E489479217E}" type="pres">
      <dgm:prSet presAssocID="{4D60CFAC-18C7-4673-996B-2DEBA186CE99}" presName="composite" presStyleCnt="0"/>
      <dgm:spPr/>
    </dgm:pt>
    <dgm:pt modelId="{510E826D-1EBB-479D-8E21-B495382723FB}" type="pres">
      <dgm:prSet presAssocID="{4D60CFAC-18C7-4673-996B-2DEBA186CE99}" presName="imgShp" presStyleLbl="fgImgPlace1" presStyleIdx="0" presStyleCnt="4"/>
      <dgm:spPr>
        <a:blipFill rotWithShape="0">
          <a:blip xmlns:r="http://schemas.openxmlformats.org/officeDocument/2006/relationships" r:embed="rId1"/>
          <a:stretch>
            <a:fillRect/>
          </a:stretch>
        </a:blipFill>
      </dgm:spPr>
    </dgm:pt>
    <dgm:pt modelId="{1917897D-F6AD-4CA1-9904-BB4B1107A8AA}" type="pres">
      <dgm:prSet presAssocID="{4D60CFAC-18C7-4673-996B-2DEBA186CE99}" presName="txShp" presStyleLbl="node1" presStyleIdx="0" presStyleCnt="4">
        <dgm:presLayoutVars>
          <dgm:bulletEnabled val="1"/>
        </dgm:presLayoutVars>
      </dgm:prSet>
      <dgm:spPr/>
      <dgm:t>
        <a:bodyPr/>
        <a:lstStyle/>
        <a:p>
          <a:endParaRPr lang="en-US"/>
        </a:p>
      </dgm:t>
    </dgm:pt>
    <dgm:pt modelId="{2474F229-8AFF-44E7-887D-FF7CE23F1FBB}" type="pres">
      <dgm:prSet presAssocID="{90FFC291-972B-41BE-A7A3-F0098BF0BFF4}" presName="spacing" presStyleCnt="0"/>
      <dgm:spPr/>
    </dgm:pt>
    <dgm:pt modelId="{1441A704-D7F3-4DBF-87B0-AD0F84FF8535}" type="pres">
      <dgm:prSet presAssocID="{51E1A7BF-9C12-47F0-B9BF-B54D90CFFBD9}" presName="composite" presStyleCnt="0"/>
      <dgm:spPr/>
    </dgm:pt>
    <dgm:pt modelId="{C14412E5-83F5-4610-AA4D-EFA8BEBFD389}" type="pres">
      <dgm:prSet presAssocID="{51E1A7BF-9C12-47F0-B9BF-B54D90CFFBD9}" presName="imgShp" presStyleLbl="fgImgPlace1" presStyleIdx="1" presStyleCnt="4"/>
      <dgm:spPr>
        <a:blipFill rotWithShape="0">
          <a:blip xmlns:r="http://schemas.openxmlformats.org/officeDocument/2006/relationships" r:embed="rId2"/>
          <a:stretch>
            <a:fillRect/>
          </a:stretch>
        </a:blipFill>
      </dgm:spPr>
    </dgm:pt>
    <dgm:pt modelId="{73D407C3-1C80-4A6F-A8AA-C73672C65BEA}" type="pres">
      <dgm:prSet presAssocID="{51E1A7BF-9C12-47F0-B9BF-B54D90CFFBD9}" presName="txShp" presStyleLbl="node1" presStyleIdx="1" presStyleCnt="4">
        <dgm:presLayoutVars>
          <dgm:bulletEnabled val="1"/>
        </dgm:presLayoutVars>
      </dgm:prSet>
      <dgm:spPr/>
      <dgm:t>
        <a:bodyPr/>
        <a:lstStyle/>
        <a:p>
          <a:endParaRPr lang="en-US"/>
        </a:p>
      </dgm:t>
    </dgm:pt>
    <dgm:pt modelId="{910C56DC-B222-4C97-900D-0C3BE323E796}" type="pres">
      <dgm:prSet presAssocID="{EC7CE21E-6C29-4F8F-9FD4-3A59550613C2}" presName="spacing" presStyleCnt="0"/>
      <dgm:spPr/>
    </dgm:pt>
    <dgm:pt modelId="{758981C0-8299-4BEA-9C47-EF244D331A1C}" type="pres">
      <dgm:prSet presAssocID="{30738FF2-A74D-4427-BBEE-14F8803C7335}" presName="composite" presStyleCnt="0"/>
      <dgm:spPr/>
    </dgm:pt>
    <dgm:pt modelId="{FBF7B06B-92E1-4251-AB57-A242F3A17801}" type="pres">
      <dgm:prSet presAssocID="{30738FF2-A74D-4427-BBEE-14F8803C7335}" presName="imgShp" presStyleLbl="fgImgPlace1" presStyleIdx="2" presStyleCnt="4"/>
      <dgm:spPr>
        <a:blipFill rotWithShape="0">
          <a:blip xmlns:r="http://schemas.openxmlformats.org/officeDocument/2006/relationships" r:embed="rId3"/>
          <a:stretch>
            <a:fillRect/>
          </a:stretch>
        </a:blipFill>
      </dgm:spPr>
    </dgm:pt>
    <dgm:pt modelId="{69E3606F-8BA5-4583-B9BF-5CC41029ED5B}" type="pres">
      <dgm:prSet presAssocID="{30738FF2-A74D-4427-BBEE-14F8803C7335}" presName="txShp" presStyleLbl="node1" presStyleIdx="2" presStyleCnt="4">
        <dgm:presLayoutVars>
          <dgm:bulletEnabled val="1"/>
        </dgm:presLayoutVars>
      </dgm:prSet>
      <dgm:spPr/>
      <dgm:t>
        <a:bodyPr/>
        <a:lstStyle/>
        <a:p>
          <a:endParaRPr lang="en-US"/>
        </a:p>
      </dgm:t>
    </dgm:pt>
    <dgm:pt modelId="{4C7124DA-B3EC-4E86-9869-6046B884B5E6}" type="pres">
      <dgm:prSet presAssocID="{639DD285-9F21-4528-B348-8134A08C8832}" presName="spacing" presStyleCnt="0"/>
      <dgm:spPr/>
    </dgm:pt>
    <dgm:pt modelId="{4197A442-D6BA-48EF-9978-873172A05A85}" type="pres">
      <dgm:prSet presAssocID="{4E049B17-24E1-4358-A0F3-C24573E3E01D}" presName="composite" presStyleCnt="0"/>
      <dgm:spPr/>
    </dgm:pt>
    <dgm:pt modelId="{A164682F-D5A6-4D49-AFD2-E4A34E9D855E}" type="pres">
      <dgm:prSet presAssocID="{4E049B17-24E1-4358-A0F3-C24573E3E01D}" presName="imgShp" presStyleLbl="fgImgPlace1" presStyleIdx="3" presStyleCnt="4"/>
      <dgm:spPr>
        <a:blipFill rotWithShape="0">
          <a:blip xmlns:r="http://schemas.openxmlformats.org/officeDocument/2006/relationships" r:embed="rId4"/>
          <a:stretch>
            <a:fillRect/>
          </a:stretch>
        </a:blipFill>
      </dgm:spPr>
    </dgm:pt>
    <dgm:pt modelId="{798E623E-2D9C-4A21-9AFF-054563A67FDE}" type="pres">
      <dgm:prSet presAssocID="{4E049B17-24E1-4358-A0F3-C24573E3E01D}" presName="txShp" presStyleLbl="node1" presStyleIdx="3" presStyleCnt="4">
        <dgm:presLayoutVars>
          <dgm:bulletEnabled val="1"/>
        </dgm:presLayoutVars>
      </dgm:prSet>
      <dgm:spPr/>
      <dgm:t>
        <a:bodyPr/>
        <a:lstStyle/>
        <a:p>
          <a:endParaRPr lang="en-US"/>
        </a:p>
      </dgm:t>
    </dgm:pt>
  </dgm:ptLst>
  <dgm:cxnLst>
    <dgm:cxn modelId="{0F366CDE-C94C-4D84-BEC2-EB03DD7BBFB0}" srcId="{5C1AC80B-409D-43BC-BFA6-A232574D3482}" destId="{4E049B17-24E1-4358-A0F3-C24573E3E01D}" srcOrd="3" destOrd="0" parTransId="{26CB820A-CEAC-4C65-93FC-B8B2875CE977}" sibTransId="{0B17C0C0-D8C2-49C3-914C-EB0BC5403CB8}"/>
    <dgm:cxn modelId="{3092D6BE-DA88-4141-A81D-3F12B20C1725}" type="presOf" srcId="{4E049B17-24E1-4358-A0F3-C24573E3E01D}" destId="{798E623E-2D9C-4A21-9AFF-054563A67FDE}" srcOrd="0" destOrd="0" presId="urn:microsoft.com/office/officeart/2005/8/layout/vList3#1"/>
    <dgm:cxn modelId="{1D3CDCFB-5F5F-8741-A65C-5AAB678262D8}" type="presOf" srcId="{5C1AC80B-409D-43BC-BFA6-A232574D3482}" destId="{B0460BF9-8D71-463F-BE48-B49C151976EE}" srcOrd="0" destOrd="0" presId="urn:microsoft.com/office/officeart/2005/8/layout/vList3#1"/>
    <dgm:cxn modelId="{B43E6660-4A6B-6F46-9A3A-0AAE729E1EE8}" type="presOf" srcId="{30738FF2-A74D-4427-BBEE-14F8803C7335}" destId="{69E3606F-8BA5-4583-B9BF-5CC41029ED5B}" srcOrd="0" destOrd="0" presId="urn:microsoft.com/office/officeart/2005/8/layout/vList3#1"/>
    <dgm:cxn modelId="{503C4068-E0D0-824F-8A46-776A538961B5}" type="presOf" srcId="{51E1A7BF-9C12-47F0-B9BF-B54D90CFFBD9}" destId="{73D407C3-1C80-4A6F-A8AA-C73672C65BEA}" srcOrd="0" destOrd="0" presId="urn:microsoft.com/office/officeart/2005/8/layout/vList3#1"/>
    <dgm:cxn modelId="{000B2FF3-B6BC-4DF4-B461-C96A4BC2D897}" srcId="{5C1AC80B-409D-43BC-BFA6-A232574D3482}" destId="{51E1A7BF-9C12-47F0-B9BF-B54D90CFFBD9}" srcOrd="1" destOrd="0" parTransId="{498629D2-E755-427B-933C-D3E8BD856380}" sibTransId="{EC7CE21E-6C29-4F8F-9FD4-3A59550613C2}"/>
    <dgm:cxn modelId="{9808FD0C-7F13-4EEB-8D3A-58139056033F}" srcId="{5C1AC80B-409D-43BC-BFA6-A232574D3482}" destId="{4D60CFAC-18C7-4673-996B-2DEBA186CE99}" srcOrd="0" destOrd="0" parTransId="{A1F0E972-867D-4F39-8DBF-0BD3FD02EE94}" sibTransId="{90FFC291-972B-41BE-A7A3-F0098BF0BFF4}"/>
    <dgm:cxn modelId="{A30C4CB7-869C-D448-B7B5-FCDF25568708}" type="presOf" srcId="{4D60CFAC-18C7-4673-996B-2DEBA186CE99}" destId="{1917897D-F6AD-4CA1-9904-BB4B1107A8AA}" srcOrd="0" destOrd="0" presId="urn:microsoft.com/office/officeart/2005/8/layout/vList3#1"/>
    <dgm:cxn modelId="{FDBB16CA-EA1E-40ED-9397-E7256A7DFF3B}" srcId="{5C1AC80B-409D-43BC-BFA6-A232574D3482}" destId="{30738FF2-A74D-4427-BBEE-14F8803C7335}" srcOrd="2" destOrd="0" parTransId="{0D4CCBC4-A399-4BB7-B295-DC70969C5D29}" sibTransId="{639DD285-9F21-4528-B348-8134A08C8832}"/>
    <dgm:cxn modelId="{D3FCF316-FACB-E148-84FC-C28BBDDC09D4}" type="presParOf" srcId="{B0460BF9-8D71-463F-BE48-B49C151976EE}" destId="{34135855-2B5C-42D7-8EF6-9E489479217E}" srcOrd="0" destOrd="0" presId="urn:microsoft.com/office/officeart/2005/8/layout/vList3#1"/>
    <dgm:cxn modelId="{45B54B72-A164-4142-82B7-5B9A73CDE91E}" type="presParOf" srcId="{34135855-2B5C-42D7-8EF6-9E489479217E}" destId="{510E826D-1EBB-479D-8E21-B495382723FB}" srcOrd="0" destOrd="0" presId="urn:microsoft.com/office/officeart/2005/8/layout/vList3#1"/>
    <dgm:cxn modelId="{3F6012AC-CE8D-D844-AE57-0C0EE2D9BDF4}" type="presParOf" srcId="{34135855-2B5C-42D7-8EF6-9E489479217E}" destId="{1917897D-F6AD-4CA1-9904-BB4B1107A8AA}" srcOrd="1" destOrd="0" presId="urn:microsoft.com/office/officeart/2005/8/layout/vList3#1"/>
    <dgm:cxn modelId="{9806921F-B08A-2644-BAC8-550F57A93621}" type="presParOf" srcId="{B0460BF9-8D71-463F-BE48-B49C151976EE}" destId="{2474F229-8AFF-44E7-887D-FF7CE23F1FBB}" srcOrd="1" destOrd="0" presId="urn:microsoft.com/office/officeart/2005/8/layout/vList3#1"/>
    <dgm:cxn modelId="{BE63D5B8-726D-E141-8D23-B9F2DF004531}" type="presParOf" srcId="{B0460BF9-8D71-463F-BE48-B49C151976EE}" destId="{1441A704-D7F3-4DBF-87B0-AD0F84FF8535}" srcOrd="2" destOrd="0" presId="urn:microsoft.com/office/officeart/2005/8/layout/vList3#1"/>
    <dgm:cxn modelId="{A228E657-4536-BF44-B561-6F77B8C04500}" type="presParOf" srcId="{1441A704-D7F3-4DBF-87B0-AD0F84FF8535}" destId="{C14412E5-83F5-4610-AA4D-EFA8BEBFD389}" srcOrd="0" destOrd="0" presId="urn:microsoft.com/office/officeart/2005/8/layout/vList3#1"/>
    <dgm:cxn modelId="{E75DACDD-6255-3749-8517-48D36296FDFE}" type="presParOf" srcId="{1441A704-D7F3-4DBF-87B0-AD0F84FF8535}" destId="{73D407C3-1C80-4A6F-A8AA-C73672C65BEA}" srcOrd="1" destOrd="0" presId="urn:microsoft.com/office/officeart/2005/8/layout/vList3#1"/>
    <dgm:cxn modelId="{9FDC3851-12FF-F547-A0DD-B272313E2C98}" type="presParOf" srcId="{B0460BF9-8D71-463F-BE48-B49C151976EE}" destId="{910C56DC-B222-4C97-900D-0C3BE323E796}" srcOrd="3" destOrd="0" presId="urn:microsoft.com/office/officeart/2005/8/layout/vList3#1"/>
    <dgm:cxn modelId="{79B4AD65-3B74-CC46-846D-062453718376}" type="presParOf" srcId="{B0460BF9-8D71-463F-BE48-B49C151976EE}" destId="{758981C0-8299-4BEA-9C47-EF244D331A1C}" srcOrd="4" destOrd="0" presId="urn:microsoft.com/office/officeart/2005/8/layout/vList3#1"/>
    <dgm:cxn modelId="{AA865BCE-3CC2-174A-8C74-EC75B04E18D3}" type="presParOf" srcId="{758981C0-8299-4BEA-9C47-EF244D331A1C}" destId="{FBF7B06B-92E1-4251-AB57-A242F3A17801}" srcOrd="0" destOrd="0" presId="urn:microsoft.com/office/officeart/2005/8/layout/vList3#1"/>
    <dgm:cxn modelId="{916D3198-F8CA-334B-B450-4062ECE02F48}" type="presParOf" srcId="{758981C0-8299-4BEA-9C47-EF244D331A1C}" destId="{69E3606F-8BA5-4583-B9BF-5CC41029ED5B}" srcOrd="1" destOrd="0" presId="urn:microsoft.com/office/officeart/2005/8/layout/vList3#1"/>
    <dgm:cxn modelId="{F698F0B2-1AF2-5D44-B03E-3FDA731F693A}" type="presParOf" srcId="{B0460BF9-8D71-463F-BE48-B49C151976EE}" destId="{4C7124DA-B3EC-4E86-9869-6046B884B5E6}" srcOrd="5" destOrd="0" presId="urn:microsoft.com/office/officeart/2005/8/layout/vList3#1"/>
    <dgm:cxn modelId="{85EF39B5-2E6F-3448-A128-B78CA2B13B01}" type="presParOf" srcId="{B0460BF9-8D71-463F-BE48-B49C151976EE}" destId="{4197A442-D6BA-48EF-9978-873172A05A85}" srcOrd="6" destOrd="0" presId="urn:microsoft.com/office/officeart/2005/8/layout/vList3#1"/>
    <dgm:cxn modelId="{1AF23853-D139-BA48-9A2F-0B78F5BD1DD8}" type="presParOf" srcId="{4197A442-D6BA-48EF-9978-873172A05A85}" destId="{A164682F-D5A6-4D49-AFD2-E4A34E9D855E}" srcOrd="0" destOrd="0" presId="urn:microsoft.com/office/officeart/2005/8/layout/vList3#1"/>
    <dgm:cxn modelId="{D39339E6-BF9B-194B-82C7-785B80304D75}" type="presParOf" srcId="{4197A442-D6BA-48EF-9978-873172A05A85}" destId="{798E623E-2D9C-4A21-9AFF-054563A67FDE}"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7897D-F6AD-4CA1-9904-BB4B1107A8AA}">
      <dsp:nvSpPr>
        <dsp:cNvPr id="0" name=""/>
        <dsp:cNvSpPr/>
      </dsp:nvSpPr>
      <dsp:spPr>
        <a:xfrm rot="10800000">
          <a:off x="1568846" y="1269"/>
          <a:ext cx="5405120" cy="829627"/>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Watchdogs Monitoring</a:t>
          </a:r>
          <a:endParaRPr lang="en-US" sz="3200" kern="1200" dirty="0"/>
        </a:p>
      </dsp:txBody>
      <dsp:txXfrm rot="10800000">
        <a:off x="1776253" y="1269"/>
        <a:ext cx="5197713" cy="829627"/>
      </dsp:txXfrm>
    </dsp:sp>
    <dsp:sp modelId="{510E826D-1EBB-479D-8E21-B495382723FB}">
      <dsp:nvSpPr>
        <dsp:cNvPr id="0" name=""/>
        <dsp:cNvSpPr/>
      </dsp:nvSpPr>
      <dsp:spPr>
        <a:xfrm>
          <a:off x="1154033" y="1269"/>
          <a:ext cx="829627" cy="829627"/>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407C3-1C80-4A6F-A8AA-C73672C65BEA}">
      <dsp:nvSpPr>
        <dsp:cNvPr id="0" name=""/>
        <dsp:cNvSpPr/>
      </dsp:nvSpPr>
      <dsp:spPr>
        <a:xfrm rot="10800000">
          <a:off x="1568846" y="1078547"/>
          <a:ext cx="5405120" cy="829627"/>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Sharing</a:t>
          </a:r>
          <a:endParaRPr lang="en-US" sz="3200" kern="1200" dirty="0"/>
        </a:p>
      </dsp:txBody>
      <dsp:txXfrm rot="10800000">
        <a:off x="1776253" y="1078547"/>
        <a:ext cx="5197713" cy="829627"/>
      </dsp:txXfrm>
    </dsp:sp>
    <dsp:sp modelId="{C14412E5-83F5-4610-AA4D-EFA8BEBFD389}">
      <dsp:nvSpPr>
        <dsp:cNvPr id="0" name=""/>
        <dsp:cNvSpPr/>
      </dsp:nvSpPr>
      <dsp:spPr>
        <a:xfrm>
          <a:off x="1154033" y="1078547"/>
          <a:ext cx="829627" cy="829627"/>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3606F-8BA5-4583-B9BF-5CC41029ED5B}">
      <dsp:nvSpPr>
        <dsp:cNvPr id="0" name=""/>
        <dsp:cNvSpPr/>
      </dsp:nvSpPr>
      <dsp:spPr>
        <a:xfrm rot="10800000">
          <a:off x="1568846" y="2155825"/>
          <a:ext cx="5405120" cy="829627"/>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Aggregation</a:t>
          </a:r>
          <a:endParaRPr lang="en-US" sz="3200" kern="1200" dirty="0"/>
        </a:p>
      </dsp:txBody>
      <dsp:txXfrm rot="10800000">
        <a:off x="1776253" y="2155825"/>
        <a:ext cx="5197713" cy="829627"/>
      </dsp:txXfrm>
    </dsp:sp>
    <dsp:sp modelId="{FBF7B06B-92E1-4251-AB57-A242F3A17801}">
      <dsp:nvSpPr>
        <dsp:cNvPr id="0" name=""/>
        <dsp:cNvSpPr/>
      </dsp:nvSpPr>
      <dsp:spPr>
        <a:xfrm>
          <a:off x="1154033" y="2155825"/>
          <a:ext cx="829627" cy="829627"/>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8E623E-2D9C-4A21-9AFF-054563A67FDE}">
      <dsp:nvSpPr>
        <dsp:cNvPr id="0" name=""/>
        <dsp:cNvSpPr/>
      </dsp:nvSpPr>
      <dsp:spPr>
        <a:xfrm rot="10800000">
          <a:off x="1568846" y="3233102"/>
          <a:ext cx="5405120" cy="829627"/>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Information Dissemination</a:t>
          </a:r>
          <a:endParaRPr lang="en-US" sz="3200" kern="1200" dirty="0"/>
        </a:p>
      </dsp:txBody>
      <dsp:txXfrm rot="10800000">
        <a:off x="1776253" y="3233102"/>
        <a:ext cx="5197713" cy="829627"/>
      </dsp:txXfrm>
    </dsp:sp>
    <dsp:sp modelId="{A164682F-D5A6-4D49-AFD2-E4A34E9D855E}">
      <dsp:nvSpPr>
        <dsp:cNvPr id="0" name=""/>
        <dsp:cNvSpPr/>
      </dsp:nvSpPr>
      <dsp:spPr>
        <a:xfrm>
          <a:off x="1154033" y="3233102"/>
          <a:ext cx="829627" cy="829627"/>
        </a:xfrm>
        <a:prstGeom prst="ellipse">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image" Target="../media/image19.emf"/><Relationship Id="rId2"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FBFCC-0E31-48A0-A880-072F6899D1D6}" type="datetimeFigureOut">
              <a:rPr lang="en-US"/>
              <a:pPr/>
              <a:t>6/12/14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9B13EE-9412-42AB-AD24-C3CFF95C4A24}" type="slidenum">
              <a:rPr/>
              <a:pPr/>
              <a:t>‹#›</a:t>
            </a:fld>
            <a:endParaRPr/>
          </a:p>
        </p:txBody>
      </p:sp>
    </p:spTree>
    <p:extLst>
      <p:ext uri="{BB962C8B-B14F-4D97-AF65-F5344CB8AC3E}">
        <p14:creationId xmlns:p14="http://schemas.microsoft.com/office/powerpoint/2010/main" val="712571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F6D1E-3C8D-4917-BE0E-512A8CBFBE38}" type="datetimeFigureOut">
              <a:rPr lang="en-US"/>
              <a:pPr/>
              <a:t>6/12/14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5C6B-3CDA-41FA-BD55-5A736EEBCFD4}" type="slidenum">
              <a:rPr/>
              <a:pPr/>
              <a:t>‹#›</a:t>
            </a:fld>
            <a:endParaRPr/>
          </a:p>
        </p:txBody>
      </p:sp>
    </p:spTree>
    <p:extLst>
      <p:ext uri="{BB962C8B-B14F-4D97-AF65-F5344CB8AC3E}">
        <p14:creationId xmlns:p14="http://schemas.microsoft.com/office/powerpoint/2010/main" val="13542346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2C5C6B-3CDA-41FA-BD55-5A736EEBCF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75360C-11FC-43A9-9959-D38643061467}" type="slidenum">
              <a:rPr lang="en-US" smtClean="0"/>
              <a:pPr/>
              <a:t>13</a:t>
            </a:fld>
            <a:endParaRPr lang="en-US"/>
          </a:p>
        </p:txBody>
      </p:sp>
    </p:spTree>
    <p:extLst>
      <p:ext uri="{BB962C8B-B14F-4D97-AF65-F5344CB8AC3E}">
        <p14:creationId xmlns:p14="http://schemas.microsoft.com/office/powerpoint/2010/main" val="119313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B57468DF-1047-4B4F-B3BC-0AF84EC85EBD}" type="slidenum">
              <a:rPr lang="fr-FR" smtClean="0"/>
              <a:pPr/>
              <a:t>43</a:t>
            </a:fld>
            <a:endParaRPr lang="fr-FR"/>
          </a:p>
        </p:txBody>
      </p:sp>
    </p:spTree>
    <p:extLst>
      <p:ext uri="{BB962C8B-B14F-4D97-AF65-F5344CB8AC3E}">
        <p14:creationId xmlns:p14="http://schemas.microsoft.com/office/powerpoint/2010/main" val="1557682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44</a:t>
            </a:fld>
            <a:endParaRPr lang="en-US"/>
          </a:p>
        </p:txBody>
      </p:sp>
    </p:spTree>
    <p:extLst>
      <p:ext uri="{BB962C8B-B14F-4D97-AF65-F5344CB8AC3E}">
        <p14:creationId xmlns:p14="http://schemas.microsoft.com/office/powerpoint/2010/main" val="1880870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45</a:t>
            </a:fld>
            <a:endParaRPr lang="en-US"/>
          </a:p>
        </p:txBody>
      </p:sp>
    </p:spTree>
    <p:extLst>
      <p:ext uri="{BB962C8B-B14F-4D97-AF65-F5344CB8AC3E}">
        <p14:creationId xmlns:p14="http://schemas.microsoft.com/office/powerpoint/2010/main" val="2187158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3AEE23-FE77-46D6-AC79-25A7BC5B96B3}" type="slidenum">
              <a:rPr lang="en-US" smtClean="0"/>
              <a:pPr/>
              <a:t>46</a:t>
            </a:fld>
            <a:endParaRPr lang="en-US"/>
          </a:p>
        </p:txBody>
      </p:sp>
    </p:spTree>
    <p:extLst>
      <p:ext uri="{BB962C8B-B14F-4D97-AF65-F5344CB8AC3E}">
        <p14:creationId xmlns:p14="http://schemas.microsoft.com/office/powerpoint/2010/main" val="3399506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47</a:t>
            </a:fld>
            <a:endParaRPr lang="en-US"/>
          </a:p>
        </p:txBody>
      </p:sp>
    </p:spTree>
    <p:extLst>
      <p:ext uri="{BB962C8B-B14F-4D97-AF65-F5344CB8AC3E}">
        <p14:creationId xmlns:p14="http://schemas.microsoft.com/office/powerpoint/2010/main" val="2249653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B57468DF-1047-4B4F-B3BC-0AF84EC85EBD}" type="slidenum">
              <a:rPr lang="fr-FR" smtClean="0"/>
              <a:pPr/>
              <a:t>48</a:t>
            </a:fld>
            <a:endParaRPr lang="fr-FR"/>
          </a:p>
        </p:txBody>
      </p:sp>
    </p:spTree>
    <p:extLst>
      <p:ext uri="{BB962C8B-B14F-4D97-AF65-F5344CB8AC3E}">
        <p14:creationId xmlns:p14="http://schemas.microsoft.com/office/powerpoint/2010/main" val="2789730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6A9DB9-5F28-4CEC-98A0-4E23CE190C25}" type="slidenum">
              <a:rPr lang="en-US" smtClean="0"/>
              <a:pPr/>
              <a:t>49</a:t>
            </a:fld>
            <a:endParaRPr lang="en-US"/>
          </a:p>
        </p:txBody>
      </p:sp>
    </p:spTree>
    <p:extLst>
      <p:ext uri="{BB962C8B-B14F-4D97-AF65-F5344CB8AC3E}">
        <p14:creationId xmlns:p14="http://schemas.microsoft.com/office/powerpoint/2010/main" val="3074362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LB" dirty="0"/>
          </a:p>
        </p:txBody>
      </p:sp>
      <p:sp>
        <p:nvSpPr>
          <p:cNvPr id="4" name="Slide Number Placeholder 3"/>
          <p:cNvSpPr>
            <a:spLocks noGrp="1"/>
          </p:cNvSpPr>
          <p:nvPr>
            <p:ph type="sldNum" sz="quarter" idx="10"/>
          </p:nvPr>
        </p:nvSpPr>
        <p:spPr/>
        <p:txBody>
          <a:bodyPr/>
          <a:lstStyle/>
          <a:p>
            <a:fld id="{6734B192-A30D-41EB-91C2-08517E38E411}" type="slidenum">
              <a:rPr lang="en-US" smtClean="0"/>
              <a:pPr/>
              <a:t>50</a:t>
            </a:fld>
            <a:endParaRPr lang="en-US"/>
          </a:p>
        </p:txBody>
      </p:sp>
    </p:spTree>
    <p:extLst>
      <p:ext uri="{BB962C8B-B14F-4D97-AF65-F5344CB8AC3E}">
        <p14:creationId xmlns:p14="http://schemas.microsoft.com/office/powerpoint/2010/main" val="303817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51</a:t>
            </a:fld>
            <a:endParaRPr lang="en-US"/>
          </a:p>
        </p:txBody>
      </p:sp>
    </p:spTree>
    <p:extLst>
      <p:ext uri="{BB962C8B-B14F-4D97-AF65-F5344CB8AC3E}">
        <p14:creationId xmlns:p14="http://schemas.microsoft.com/office/powerpoint/2010/main" val="38847642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7468DF-1047-4B4F-B3BC-0AF84EC85EBD}" type="slidenum">
              <a:rPr lang="fr-FR" smtClean="0"/>
              <a:pPr/>
              <a:t>52</a:t>
            </a:fld>
            <a:endParaRPr lang="fr-FR"/>
          </a:p>
        </p:txBody>
      </p:sp>
    </p:spTree>
    <p:extLst>
      <p:ext uri="{BB962C8B-B14F-4D97-AF65-F5344CB8AC3E}">
        <p14:creationId xmlns:p14="http://schemas.microsoft.com/office/powerpoint/2010/main" val="2056196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53</a:t>
            </a:fld>
            <a:endParaRPr lang="en-US"/>
          </a:p>
        </p:txBody>
      </p:sp>
    </p:spTree>
    <p:extLst>
      <p:ext uri="{BB962C8B-B14F-4D97-AF65-F5344CB8AC3E}">
        <p14:creationId xmlns:p14="http://schemas.microsoft.com/office/powerpoint/2010/main" val="5676910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7468DF-1047-4B4F-B3BC-0AF84EC85EBD}" type="slidenum">
              <a:rPr lang="fr-FR" smtClean="0"/>
              <a:pPr/>
              <a:t>54</a:t>
            </a:fld>
            <a:endParaRPr lang="fr-FR"/>
          </a:p>
        </p:txBody>
      </p:sp>
    </p:spTree>
    <p:extLst>
      <p:ext uri="{BB962C8B-B14F-4D97-AF65-F5344CB8AC3E}">
        <p14:creationId xmlns:p14="http://schemas.microsoft.com/office/powerpoint/2010/main" val="1063552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55</a:t>
            </a:fld>
            <a:endParaRPr lang="en-US"/>
          </a:p>
        </p:txBody>
      </p:sp>
    </p:spTree>
    <p:extLst>
      <p:ext uri="{BB962C8B-B14F-4D97-AF65-F5344CB8AC3E}">
        <p14:creationId xmlns:p14="http://schemas.microsoft.com/office/powerpoint/2010/main" val="1723672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56</a:t>
            </a:fld>
            <a:endParaRPr lang="en-US"/>
          </a:p>
        </p:txBody>
      </p:sp>
    </p:spTree>
    <p:extLst>
      <p:ext uri="{BB962C8B-B14F-4D97-AF65-F5344CB8AC3E}">
        <p14:creationId xmlns:p14="http://schemas.microsoft.com/office/powerpoint/2010/main" val="1220416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7468DF-1047-4B4F-B3BC-0AF84EC85EBD}" type="slidenum">
              <a:rPr lang="fr-FR" smtClean="0"/>
              <a:pPr/>
              <a:t>57</a:t>
            </a:fld>
            <a:endParaRPr lang="fr-FR"/>
          </a:p>
        </p:txBody>
      </p:sp>
    </p:spTree>
    <p:extLst>
      <p:ext uri="{BB962C8B-B14F-4D97-AF65-F5344CB8AC3E}">
        <p14:creationId xmlns:p14="http://schemas.microsoft.com/office/powerpoint/2010/main" val="7620380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3AEE23-FE77-46D6-AC79-25A7BC5B96B3}" type="slidenum">
              <a:rPr lang="en-US" smtClean="0"/>
              <a:pPr/>
              <a:t>58</a:t>
            </a:fld>
            <a:endParaRPr lang="en-US"/>
          </a:p>
        </p:txBody>
      </p:sp>
    </p:spTree>
    <p:extLst>
      <p:ext uri="{BB962C8B-B14F-4D97-AF65-F5344CB8AC3E}">
        <p14:creationId xmlns:p14="http://schemas.microsoft.com/office/powerpoint/2010/main" val="2214140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59</a:t>
            </a:fld>
            <a:endParaRPr lang="en-US"/>
          </a:p>
        </p:txBody>
      </p:sp>
    </p:spTree>
    <p:extLst>
      <p:ext uri="{BB962C8B-B14F-4D97-AF65-F5344CB8AC3E}">
        <p14:creationId xmlns:p14="http://schemas.microsoft.com/office/powerpoint/2010/main" val="1025970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60</a:t>
            </a:fld>
            <a:endParaRPr lang="en-US"/>
          </a:p>
        </p:txBody>
      </p:sp>
    </p:spTree>
    <p:extLst>
      <p:ext uri="{BB962C8B-B14F-4D97-AF65-F5344CB8AC3E}">
        <p14:creationId xmlns:p14="http://schemas.microsoft.com/office/powerpoint/2010/main" val="218202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61</a:t>
            </a:fld>
            <a:endParaRPr lang="en-US"/>
          </a:p>
        </p:txBody>
      </p:sp>
    </p:spTree>
    <p:extLst>
      <p:ext uri="{BB962C8B-B14F-4D97-AF65-F5344CB8AC3E}">
        <p14:creationId xmlns:p14="http://schemas.microsoft.com/office/powerpoint/2010/main" val="3860160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LB" dirty="0"/>
          </a:p>
        </p:txBody>
      </p:sp>
      <p:sp>
        <p:nvSpPr>
          <p:cNvPr id="4" name="Slide Number Placeholder 3"/>
          <p:cNvSpPr>
            <a:spLocks noGrp="1"/>
          </p:cNvSpPr>
          <p:nvPr>
            <p:ph type="sldNum" sz="quarter" idx="10"/>
          </p:nvPr>
        </p:nvSpPr>
        <p:spPr/>
        <p:txBody>
          <a:bodyPr/>
          <a:lstStyle/>
          <a:p>
            <a:fld id="{6734B192-A30D-41EB-91C2-08517E38E411}" type="slidenum">
              <a:rPr lang="en-US" smtClean="0"/>
              <a:pPr/>
              <a:t>62</a:t>
            </a:fld>
            <a:endParaRPr lang="en-US"/>
          </a:p>
        </p:txBody>
      </p:sp>
    </p:spTree>
    <p:extLst>
      <p:ext uri="{BB962C8B-B14F-4D97-AF65-F5344CB8AC3E}">
        <p14:creationId xmlns:p14="http://schemas.microsoft.com/office/powerpoint/2010/main" val="1863302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LB" dirty="0"/>
          </a:p>
        </p:txBody>
      </p:sp>
      <p:sp>
        <p:nvSpPr>
          <p:cNvPr id="4" name="Slide Number Placeholder 3"/>
          <p:cNvSpPr>
            <a:spLocks noGrp="1"/>
          </p:cNvSpPr>
          <p:nvPr>
            <p:ph type="sldNum" sz="quarter" idx="10"/>
          </p:nvPr>
        </p:nvSpPr>
        <p:spPr/>
        <p:txBody>
          <a:bodyPr/>
          <a:lstStyle/>
          <a:p>
            <a:fld id="{6734B192-A30D-41EB-91C2-08517E38E411}" type="slidenum">
              <a:rPr lang="en-US" smtClean="0"/>
              <a:pPr/>
              <a:t>63</a:t>
            </a:fld>
            <a:endParaRPr lang="en-US"/>
          </a:p>
        </p:txBody>
      </p:sp>
    </p:spTree>
    <p:extLst>
      <p:ext uri="{BB962C8B-B14F-4D97-AF65-F5344CB8AC3E}">
        <p14:creationId xmlns:p14="http://schemas.microsoft.com/office/powerpoint/2010/main" val="12780586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64</a:t>
            </a:fld>
            <a:endParaRPr lang="en-US"/>
          </a:p>
        </p:txBody>
      </p:sp>
    </p:spTree>
    <p:extLst>
      <p:ext uri="{BB962C8B-B14F-4D97-AF65-F5344CB8AC3E}">
        <p14:creationId xmlns:p14="http://schemas.microsoft.com/office/powerpoint/2010/main" val="35046516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65</a:t>
            </a:fld>
            <a:endParaRPr lang="en-US"/>
          </a:p>
        </p:txBody>
      </p:sp>
    </p:spTree>
    <p:extLst>
      <p:ext uri="{BB962C8B-B14F-4D97-AF65-F5344CB8AC3E}">
        <p14:creationId xmlns:p14="http://schemas.microsoft.com/office/powerpoint/2010/main" val="23854057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LB" dirty="0"/>
          </a:p>
        </p:txBody>
      </p:sp>
      <p:sp>
        <p:nvSpPr>
          <p:cNvPr id="4" name="Slide Number Placeholder 3"/>
          <p:cNvSpPr>
            <a:spLocks noGrp="1"/>
          </p:cNvSpPr>
          <p:nvPr>
            <p:ph type="sldNum" sz="quarter" idx="10"/>
          </p:nvPr>
        </p:nvSpPr>
        <p:spPr/>
        <p:txBody>
          <a:bodyPr/>
          <a:lstStyle/>
          <a:p>
            <a:fld id="{6734B192-A30D-41EB-91C2-08517E38E411}" type="slidenum">
              <a:rPr lang="en-US" smtClean="0"/>
              <a:pPr/>
              <a:t>66</a:t>
            </a:fld>
            <a:endParaRPr lang="en-US"/>
          </a:p>
        </p:txBody>
      </p:sp>
    </p:spTree>
    <p:extLst>
      <p:ext uri="{BB962C8B-B14F-4D97-AF65-F5344CB8AC3E}">
        <p14:creationId xmlns:p14="http://schemas.microsoft.com/office/powerpoint/2010/main" val="27263735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3AEE23-FE77-46D6-AC79-25A7BC5B96B3}" type="slidenum">
              <a:rPr lang="en-US" smtClean="0"/>
              <a:pPr/>
              <a:t>67</a:t>
            </a:fld>
            <a:endParaRPr lang="en-US"/>
          </a:p>
        </p:txBody>
      </p:sp>
    </p:spTree>
    <p:extLst>
      <p:ext uri="{BB962C8B-B14F-4D97-AF65-F5344CB8AC3E}">
        <p14:creationId xmlns:p14="http://schemas.microsoft.com/office/powerpoint/2010/main" val="15885431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4533"/>
            <a:ext cx="9144000" cy="2387600"/>
          </a:xfrm>
        </p:spPr>
        <p:txBody>
          <a:bodyPr anchor="b">
            <a:norm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524001"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7E953DF-2A5D-C047-A52A-2B5EAA5294B6}" type="datetime1">
              <a:rPr lang="en-US" smtClean="0"/>
              <a:t>6/12/14</a:t>
            </a:fld>
            <a:endParaRPr/>
          </a:p>
        </p:txBody>
      </p:sp>
      <p:sp>
        <p:nvSpPr>
          <p:cNvPr id="5" name="Footer Placeholder 4"/>
          <p:cNvSpPr>
            <a:spLocks noGrp="1"/>
          </p:cNvSpPr>
          <p:nvPr>
            <p:ph type="ftr" sz="quarter" idx="11"/>
          </p:nvPr>
        </p:nvSpPr>
        <p:spPr/>
        <p:txBody>
          <a:bodyPr/>
          <a:lstStyle/>
          <a:p>
            <a:r>
              <a:rPr lang="fr-FR" smtClean="0"/>
              <a:t>A. Mourad</a:t>
            </a:r>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C7CB0C2-48D1-AF45-AF10-B43F325D27EB}" type="datetime1">
              <a:rPr lang="en-US" smtClean="0"/>
              <a:t>6/12/14</a:t>
            </a:fld>
            <a:endParaRPr/>
          </a:p>
        </p:txBody>
      </p:sp>
      <p:sp>
        <p:nvSpPr>
          <p:cNvPr id="5" name="Footer Placeholder 4"/>
          <p:cNvSpPr>
            <a:spLocks noGrp="1"/>
          </p:cNvSpPr>
          <p:nvPr>
            <p:ph type="ftr" sz="quarter" idx="11"/>
          </p:nvPr>
        </p:nvSpPr>
        <p:spPr/>
        <p:txBody>
          <a:bodyPr/>
          <a:lstStyle/>
          <a:p>
            <a:r>
              <a:rPr lang="fr-FR" smtClean="0"/>
              <a:t>A. Mourad</a:t>
            </a:r>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22845F-D623-1543-BC0D-41582C2C790E}" type="datetime1">
              <a:rPr lang="en-US" smtClean="0"/>
              <a:t>6/12/14</a:t>
            </a:fld>
            <a:endParaRPr/>
          </a:p>
        </p:txBody>
      </p:sp>
      <p:sp>
        <p:nvSpPr>
          <p:cNvPr id="5" name="Footer Placeholder 4"/>
          <p:cNvSpPr>
            <a:spLocks noGrp="1"/>
          </p:cNvSpPr>
          <p:nvPr>
            <p:ph type="ftr" sz="quarter" idx="11"/>
          </p:nvPr>
        </p:nvSpPr>
        <p:spPr/>
        <p:txBody>
          <a:bodyPr/>
          <a:lstStyle/>
          <a:p>
            <a:r>
              <a:rPr lang="fr-FR" smtClean="0"/>
              <a:t>A. Mourad</a:t>
            </a:r>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E89D94D-A985-3142-AA7C-DBC00460FCD6}" type="datetime1">
              <a:rPr lang="en-US" smtClean="0"/>
              <a:t>6/12/14</a:t>
            </a:fld>
            <a:endParaRPr/>
          </a:p>
        </p:txBody>
      </p:sp>
      <p:sp>
        <p:nvSpPr>
          <p:cNvPr id="5" name="Footer Placeholder 4"/>
          <p:cNvSpPr>
            <a:spLocks noGrp="1"/>
          </p:cNvSpPr>
          <p:nvPr>
            <p:ph type="ftr" sz="quarter" idx="11"/>
          </p:nvPr>
        </p:nvSpPr>
        <p:spPr/>
        <p:txBody>
          <a:bodyPr/>
          <a:lstStyle/>
          <a:p>
            <a:r>
              <a:rPr lang="fr-FR" smtClean="0"/>
              <a:t>A. Mourad</a:t>
            </a:r>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4" y="1712423"/>
            <a:ext cx="10515600" cy="2851208"/>
          </a:xfrm>
        </p:spPr>
        <p:txBody>
          <a:bodyPr anchor="b">
            <a:normAutofit/>
          </a:bodyPr>
          <a:lstStyle>
            <a:lvl1pPr>
              <a:defRPr sz="6000" b="0"/>
            </a:lvl1pPr>
          </a:lstStyle>
          <a:p>
            <a:r>
              <a:rPr lang="en-US" smtClean="0"/>
              <a:t>Click to edit Master title style</a:t>
            </a:r>
            <a:endParaRPr/>
          </a:p>
        </p:txBody>
      </p:sp>
      <p:sp>
        <p:nvSpPr>
          <p:cNvPr id="3" name="Text Placeholder 2"/>
          <p:cNvSpPr>
            <a:spLocks noGrp="1"/>
          </p:cNvSpPr>
          <p:nvPr>
            <p:ph type="body" idx="1"/>
          </p:nvPr>
        </p:nvSpPr>
        <p:spPr>
          <a:xfrm>
            <a:off x="831854" y="4552637"/>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00BA1-5133-0548-8B46-D33302D8621C}" type="datetime1">
              <a:rPr lang="en-US" smtClean="0"/>
              <a:t>6/12/14</a:t>
            </a:fld>
            <a:endParaRPr/>
          </a:p>
        </p:txBody>
      </p:sp>
      <p:sp>
        <p:nvSpPr>
          <p:cNvPr id="5" name="Footer Placeholder 4"/>
          <p:cNvSpPr>
            <a:spLocks noGrp="1"/>
          </p:cNvSpPr>
          <p:nvPr>
            <p:ph type="ftr" sz="quarter" idx="11"/>
          </p:nvPr>
        </p:nvSpPr>
        <p:spPr/>
        <p:txBody>
          <a:bodyPr/>
          <a:lstStyle/>
          <a:p>
            <a:r>
              <a:rPr lang="fr-FR" smtClean="0"/>
              <a:t>A. Mourad</a:t>
            </a:r>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828804"/>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8804"/>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1DD9258-EE3D-D64C-B7FA-40AD4E50F230}" type="datetime1">
              <a:rPr lang="en-US" smtClean="0"/>
              <a:t>6/12/14</a:t>
            </a:fld>
            <a:endParaRPr/>
          </a:p>
        </p:txBody>
      </p:sp>
      <p:sp>
        <p:nvSpPr>
          <p:cNvPr id="6" name="Footer Placeholder 5"/>
          <p:cNvSpPr>
            <a:spLocks noGrp="1"/>
          </p:cNvSpPr>
          <p:nvPr>
            <p:ph type="ftr" sz="quarter" idx="11"/>
          </p:nvPr>
        </p:nvSpPr>
        <p:spPr/>
        <p:txBody>
          <a:bodyPr/>
          <a:lstStyle/>
          <a:p>
            <a:r>
              <a:rPr lang="fr-FR" smtClean="0"/>
              <a:t>A. Mourad</a:t>
            </a:r>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1248" y="2507554"/>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15068"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5068" y="2507554"/>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63C9FB-175A-F94F-898B-B00E52F1D2F2}" type="datetime1">
              <a:rPr lang="en-US" smtClean="0"/>
              <a:t>6/12/14</a:t>
            </a:fld>
            <a:endParaRPr/>
          </a:p>
        </p:txBody>
      </p:sp>
      <p:sp>
        <p:nvSpPr>
          <p:cNvPr id="8" name="Footer Placeholder 7"/>
          <p:cNvSpPr>
            <a:spLocks noGrp="1"/>
          </p:cNvSpPr>
          <p:nvPr>
            <p:ph type="ftr" sz="quarter" idx="11"/>
          </p:nvPr>
        </p:nvSpPr>
        <p:spPr/>
        <p:txBody>
          <a:bodyPr/>
          <a:lstStyle/>
          <a:p>
            <a:r>
              <a:rPr lang="fr-FR" smtClean="0"/>
              <a:t>A. Mourad</a:t>
            </a:r>
            <a:endParaRPr/>
          </a:p>
        </p:txBody>
      </p:sp>
      <p:sp>
        <p:nvSpPr>
          <p:cNvPr id="9" name="Slide Number Placeholder 8"/>
          <p:cNvSpPr>
            <a:spLocks noGrp="1"/>
          </p:cNvSpPr>
          <p:nvPr>
            <p:ph type="sldNum" sz="quarter" idx="12"/>
          </p:nvPr>
        </p:nvSpPr>
        <p:spPr/>
        <p:txBody>
          <a:bodyPr/>
          <a:lstStyle/>
          <a:p>
            <a:fld id="{4FAB73BC-B049-4115-A692-8D63A059BFB8}" type="slidenum">
              <a:rPr/>
              <a:p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1EB46F-A886-3F45-9E5C-B2B074ED4CBD}" type="datetime1">
              <a:rPr lang="en-US" smtClean="0"/>
              <a:t>6/12/14</a:t>
            </a:fld>
            <a:endParaRPr/>
          </a:p>
        </p:txBody>
      </p:sp>
      <p:sp>
        <p:nvSpPr>
          <p:cNvPr id="4" name="Footer Placeholder 3"/>
          <p:cNvSpPr>
            <a:spLocks noGrp="1"/>
          </p:cNvSpPr>
          <p:nvPr>
            <p:ph type="ftr" sz="quarter" idx="11"/>
          </p:nvPr>
        </p:nvSpPr>
        <p:spPr/>
        <p:txBody>
          <a:bodyPr/>
          <a:lstStyle/>
          <a:p>
            <a:r>
              <a:rPr lang="fr-FR" smtClean="0"/>
              <a:t>A. Mourad</a:t>
            </a:r>
            <a:endParaRPr/>
          </a:p>
        </p:txBody>
      </p:sp>
      <p:sp>
        <p:nvSpPr>
          <p:cNvPr id="5" name="Slide Number Placeholder 4"/>
          <p:cNvSpPr>
            <a:spLocks noGrp="1"/>
          </p:cNvSpPr>
          <p:nvPr>
            <p:ph type="sldNum" sz="quarter" idx="12"/>
          </p:nvPr>
        </p:nvSpPr>
        <p:spPr/>
        <p:txBody>
          <a:bodyPr/>
          <a:lstStyle/>
          <a:p>
            <a:fld id="{4FAB73BC-B049-4115-A692-8D63A059BFB8}" type="slidenum">
              <a:rPr/>
              <a:pPr/>
              <a:t>‹#›</a:t>
            </a:fld>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0CAC9-C10C-E94F-B747-1E33F4EDD6B6}" type="datetime1">
              <a:rPr lang="en-US" smtClean="0"/>
              <a:t>6/12/14</a:t>
            </a:fld>
            <a:endParaRPr/>
          </a:p>
        </p:txBody>
      </p:sp>
      <p:sp>
        <p:nvSpPr>
          <p:cNvPr id="3" name="Footer Placeholder 2"/>
          <p:cNvSpPr>
            <a:spLocks noGrp="1"/>
          </p:cNvSpPr>
          <p:nvPr>
            <p:ph type="ftr" sz="quarter" idx="11"/>
          </p:nvPr>
        </p:nvSpPr>
        <p:spPr/>
        <p:txBody>
          <a:bodyPr/>
          <a:lstStyle/>
          <a:p>
            <a:r>
              <a:rPr lang="fr-FR" smtClean="0"/>
              <a:t>A. Mourad</a:t>
            </a:r>
            <a:endParaRPr/>
          </a:p>
        </p:txBody>
      </p:sp>
      <p:sp>
        <p:nvSpPr>
          <p:cNvPr id="4" name="Slide Number Placeholder 3"/>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457204"/>
            <a:ext cx="3931920" cy="1600197"/>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41247" y="2057403"/>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41F36-69EF-FE4E-9073-6E5DEA5B85B2}" type="datetime1">
              <a:rPr lang="en-US" smtClean="0"/>
              <a:t>6/12/14</a:t>
            </a:fld>
            <a:endParaRPr/>
          </a:p>
        </p:txBody>
      </p:sp>
      <p:sp>
        <p:nvSpPr>
          <p:cNvPr id="6" name="Footer Placeholder 5"/>
          <p:cNvSpPr>
            <a:spLocks noGrp="1"/>
          </p:cNvSpPr>
          <p:nvPr>
            <p:ph type="ftr" sz="quarter" idx="11"/>
          </p:nvPr>
        </p:nvSpPr>
        <p:spPr/>
        <p:txBody>
          <a:bodyPr/>
          <a:lstStyle/>
          <a:p>
            <a:r>
              <a:rPr lang="fr-FR" smtClean="0"/>
              <a:t>A. Mourad</a:t>
            </a:r>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457200"/>
            <a:ext cx="3931920" cy="1600200"/>
          </a:xfrm>
        </p:spPr>
        <p:txBody>
          <a:bodyPr anchor="b">
            <a:normAutofit/>
          </a:bodyPr>
          <a:lstStyle>
            <a:lvl1pPr>
              <a:defRPr sz="3200" b="0"/>
            </a:lvl1pPr>
          </a:lstStyle>
          <a:p>
            <a:r>
              <a:rPr lang="en-US" smtClean="0"/>
              <a:t>Click to edit Master title style</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41247"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E11B4-AA97-CE49-B051-DD819A8D1BAE}" type="datetime1">
              <a:rPr lang="en-US" smtClean="0"/>
              <a:t>6/12/14</a:t>
            </a:fld>
            <a:endParaRPr/>
          </a:p>
        </p:txBody>
      </p:sp>
      <p:sp>
        <p:nvSpPr>
          <p:cNvPr id="6" name="Footer Placeholder 5"/>
          <p:cNvSpPr>
            <a:spLocks noGrp="1"/>
          </p:cNvSpPr>
          <p:nvPr>
            <p:ph type="ftr" sz="quarter" idx="11"/>
          </p:nvPr>
        </p:nvSpPr>
        <p:spPr/>
        <p:txBody>
          <a:bodyPr/>
          <a:lstStyle/>
          <a:p>
            <a:r>
              <a:rPr lang="fr-FR" smtClean="0"/>
              <a:t>A. Mourad</a:t>
            </a:r>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9" y="365762"/>
            <a:ext cx="10515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845129" y="1828804"/>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5540EB7-49FC-FD49-9F8D-1064A0D9E61B}" type="datetime1">
              <a:rPr lang="en-US" smtClean="0"/>
              <a:t>6/12/14</a:t>
            </a:fld>
            <a:endParaRPr/>
          </a:p>
        </p:txBody>
      </p:sp>
      <p:sp>
        <p:nvSpPr>
          <p:cNvPr id="5" name="Footer Placeholder 4"/>
          <p:cNvSpPr>
            <a:spLocks noGrp="1"/>
          </p:cNvSpPr>
          <p:nvPr>
            <p:ph type="ftr" sz="quarter" idx="3"/>
          </p:nvPr>
        </p:nvSpPr>
        <p:spPr>
          <a:xfrm>
            <a:off x="4038604" y="6356354"/>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fr-FR" smtClean="0"/>
              <a:t>A. Mourad</a:t>
            </a:r>
            <a:endParaRPr/>
          </a:p>
        </p:txBody>
      </p:sp>
      <p:sp>
        <p:nvSpPr>
          <p:cNvPr id="6" name="Slide Number Placeholder 5"/>
          <p:cNvSpPr>
            <a:spLocks noGrp="1"/>
          </p:cNvSpPr>
          <p:nvPr>
            <p:ph type="sldNum" sz="quarter" idx="4"/>
          </p:nvPr>
        </p:nvSpPr>
        <p:spPr>
          <a:xfrm>
            <a:off x="8617528" y="6356354"/>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pPr/>
              <a:t>‹#›</a:t>
            </a:fld>
            <a:endParaRP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oleObject" Target="../embeddings/oleObject5.bin"/><Relationship Id="rId13" Type="http://schemas.openxmlformats.org/officeDocument/2006/relationships/image" Target="../media/image23.emf"/><Relationship Id="rId14" Type="http://schemas.openxmlformats.org/officeDocument/2006/relationships/oleObject" Target="../embeddings/oleObject6.bin"/><Relationship Id="rId15"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19.emf"/><Relationship Id="rId6" Type="http://schemas.openxmlformats.org/officeDocument/2006/relationships/oleObject" Target="../embeddings/oleObject2.bin"/><Relationship Id="rId7" Type="http://schemas.openxmlformats.org/officeDocument/2006/relationships/image" Target="../media/image20.emf"/><Relationship Id="rId8" Type="http://schemas.openxmlformats.org/officeDocument/2006/relationships/oleObject" Target="../embeddings/oleObject3.bin"/><Relationship Id="rId9" Type="http://schemas.openxmlformats.org/officeDocument/2006/relationships/image" Target="../media/image21.emf"/><Relationship Id="rId10"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image" Target="../media/image66.png"/><Relationship Id="rId10"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6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69.gif"/><Relationship Id="rId4" Type="http://schemas.openxmlformats.org/officeDocument/2006/relationships/image" Target="../media/image70.gif"/><Relationship Id="rId5"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slide" Target="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png"/><Relationship Id="rId5"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69.gif"/><Relationship Id="rId4" Type="http://schemas.openxmlformats.org/officeDocument/2006/relationships/image" Target="../media/image75.jpeg"/><Relationship Id="rId5" Type="http://schemas.openxmlformats.org/officeDocument/2006/relationships/image" Target="../media/image70.gif"/><Relationship Id="rId6" Type="http://schemas.openxmlformats.org/officeDocument/2006/relationships/image" Target="../media/image76.jpeg"/><Relationship Id="rId7"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8.png"/></Relationships>
</file>

<file path=ppt/slides/_rels/slide54.x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emf"/><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85.jpeg"/></Relationships>
</file>

<file path=ppt/slides/_rels/slide57.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5" Type="http://schemas.openxmlformats.org/officeDocument/2006/relationships/image" Target="../media/image88.emf"/><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slide" Target="slide28.xml"/><Relationship Id="rId4" Type="http://schemas.openxmlformats.org/officeDocument/2006/relationships/slide" Target="slide20.xml"/><Relationship Id="rId5" Type="http://schemas.openxmlformats.org/officeDocument/2006/relationships/slide" Target="slide22.xml"/><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69.gif"/><Relationship Id="rId4" Type="http://schemas.openxmlformats.org/officeDocument/2006/relationships/image" Target="../media/image70.gif"/><Relationship Id="rId5"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9.gif"/></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0.gif"/><Relationship Id="rId5" Type="http://schemas.openxmlformats.org/officeDocument/2006/relationships/image" Target="../media/image69.gif"/><Relationship Id="rId6" Type="http://schemas.openxmlformats.org/officeDocument/2006/relationships/image" Target="../media/image93.jpe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0.gif"/><Relationship Id="rId5" Type="http://schemas.openxmlformats.org/officeDocument/2006/relationships/image" Target="../media/image69.gif"/><Relationship Id="rId6" Type="http://schemas.openxmlformats.org/officeDocument/2006/relationships/image" Target="../media/image94.jpe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70.gif"/><Relationship Id="rId4" Type="http://schemas.openxmlformats.org/officeDocument/2006/relationships/image" Target="../media/image95.jpeg"/><Relationship Id="rId5" Type="http://schemas.openxmlformats.org/officeDocument/2006/relationships/image" Target="../media/image69.gif"/><Relationship Id="rId6" Type="http://schemas.openxmlformats.org/officeDocument/2006/relationships/image" Target="../media/image96.jpeg"/><Relationship Id="rId7" Type="http://schemas.openxmlformats.org/officeDocument/2006/relationships/image" Target="../media/image97.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 y="4911634"/>
            <a:ext cx="12192000" cy="1946366"/>
          </a:xfrm>
          <a:prstGeom prst="rect">
            <a:avLst/>
          </a:prstGeom>
          <a:solidFill>
            <a:schemeClr val="tx2"/>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 y="3"/>
            <a:ext cx="12192000" cy="49276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p:cNvSpPr txBox="1">
            <a:spLocks/>
          </p:cNvSpPr>
          <p:nvPr/>
        </p:nvSpPr>
        <p:spPr>
          <a:xfrm>
            <a:off x="324390" y="5078308"/>
            <a:ext cx="6705599" cy="1779692"/>
          </a:xfrm>
          <a:prstGeom prst="rect">
            <a:avLst/>
          </a:prstGeom>
        </p:spPr>
        <p:txBody>
          <a:bodyPr>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Pct val="80000"/>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Dr. Azzam </a:t>
            </a:r>
            <a:r>
              <a:rPr kumimoji="0" lang="en-US" sz="2800" b="1" i="0" u="none" strike="noStrike" kern="1200" cap="none" spc="0" normalizeH="0" baseline="0" noProof="0" dirty="0" err="1" smtClean="0">
                <a:ln>
                  <a:noFill/>
                </a:ln>
                <a:solidFill>
                  <a:schemeClr val="bg1"/>
                </a:solidFill>
                <a:effectLst/>
                <a:uLnTx/>
                <a:uFillTx/>
                <a:latin typeface="+mn-lt"/>
                <a:ea typeface="+mn-ea"/>
                <a:cs typeface="+mn-cs"/>
              </a:rPr>
              <a:t>Mourad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lang="en-US" sz="2800" dirty="0" smtClean="0">
              <a:solidFill>
                <a:schemeClr val="bg1"/>
              </a:solidFill>
            </a:endParaRPr>
          </a:p>
          <a:p>
            <a:pPr marL="228600" marR="0" lvl="0" indent="-228600" algn="l" defTabSz="914400" rtl="0" eaLnBrk="1" fontAlgn="auto" latinLnBrk="0" hangingPunct="1">
              <a:lnSpc>
                <a:spcPct val="90000"/>
              </a:lnSpc>
              <a:spcBef>
                <a:spcPts val="1000"/>
              </a:spcBef>
              <a:spcAft>
                <a:spcPts val="0"/>
              </a:spcAft>
              <a:buClrTx/>
              <a:buSzPct val="80000"/>
              <a:tabLst/>
              <a:defRPr/>
            </a:pPr>
            <a:r>
              <a:rPr lang="en-US" sz="2800" dirty="0" smtClean="0">
                <a:solidFill>
                  <a:schemeClr val="bg1"/>
                </a:solidFill>
              </a:rPr>
              <a:t>Assistant Professor</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tabLst/>
              <a:defRPr/>
            </a:pPr>
            <a:r>
              <a:rPr lang="en-US" sz="2400" dirty="0" smtClean="0">
                <a:solidFill>
                  <a:schemeClr val="bg1"/>
                </a:solidFill>
              </a:rPr>
              <a:t>Department of Computer Science and Mathematics</a:t>
            </a:r>
          </a:p>
          <a:p>
            <a:pPr marL="228600" marR="0" lvl="0" indent="-228600" algn="l" defTabSz="914400" rtl="0" eaLnBrk="1" fontAlgn="auto" latinLnBrk="0" hangingPunct="1">
              <a:lnSpc>
                <a:spcPct val="90000"/>
              </a:lnSpc>
              <a:spcBef>
                <a:spcPts val="1000"/>
              </a:spcBef>
              <a:spcAft>
                <a:spcPts val="0"/>
              </a:spcAft>
              <a:buClrTx/>
              <a:buSzPct val="80000"/>
              <a:tabLst/>
              <a:defRPr/>
            </a:pPr>
            <a:r>
              <a:rPr lang="en-US" sz="2400" dirty="0" smtClean="0">
                <a:solidFill>
                  <a:schemeClr val="bg1"/>
                </a:solidFill>
              </a:rPr>
              <a:t>Lebanese American University (LAU)</a:t>
            </a:r>
          </a:p>
        </p:txBody>
      </p:sp>
      <p:sp>
        <p:nvSpPr>
          <p:cNvPr id="21" name="Title 1"/>
          <p:cNvSpPr txBox="1">
            <a:spLocks/>
          </p:cNvSpPr>
          <p:nvPr/>
        </p:nvSpPr>
        <p:spPr>
          <a:xfrm>
            <a:off x="316415" y="3414595"/>
            <a:ext cx="10376321" cy="1466503"/>
          </a:xfrm>
          <a:prstGeom prst="rect">
            <a:avLst/>
          </a:prstGeom>
        </p:spPr>
        <p:txBody>
          <a:bodyPr vert="horz" lIns="91440" tIns="45720" rIns="91440" bIns="45720" rtlCol="0" anchor="ctr">
            <a:normAutofit fontScale="92500" lnSpcReduction="20000"/>
          </a:bodyPr>
          <a:lstStyle/>
          <a:p>
            <a:r>
              <a:rPr lang="en-US" sz="4000" b="1" dirty="0" smtClean="0">
                <a:solidFill>
                  <a:schemeClr val="bg1"/>
                </a:solidFill>
              </a:rPr>
              <a:t>Security Issues and Directions of Intelligent Transport Systems within limited-resources constraints</a:t>
            </a:r>
          </a:p>
          <a:p>
            <a:pPr algn="just">
              <a:lnSpc>
                <a:spcPct val="90000"/>
              </a:lnSpc>
              <a:spcBef>
                <a:spcPct val="0"/>
              </a:spcBef>
              <a:defRPr/>
            </a:pPr>
            <a:endParaRPr lang="en-US" sz="4000" b="1" dirty="0" smtClean="0">
              <a:solidFill>
                <a:schemeClr val="bg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1</a:t>
            </a:fld>
            <a:endParaRPr lang="en-US"/>
          </a:p>
        </p:txBody>
      </p:sp>
      <p:pic>
        <p:nvPicPr>
          <p:cNvPr id="4" name="Picture 3"/>
          <p:cNvPicPr>
            <a:picLocks noChangeAspect="1"/>
          </p:cNvPicPr>
          <p:nvPr/>
        </p:nvPicPr>
        <p:blipFill>
          <a:blip r:embed="rId3"/>
          <a:stretch>
            <a:fillRect/>
          </a:stretch>
        </p:blipFill>
        <p:spPr>
          <a:xfrm>
            <a:off x="9761818" y="5078506"/>
            <a:ext cx="2260600" cy="914400"/>
          </a:xfrm>
          <a:prstGeom prst="rect">
            <a:avLst/>
          </a:prstGeom>
        </p:spPr>
      </p:pic>
      <p:sp>
        <p:nvSpPr>
          <p:cNvPr id="3" name="Footer Placeholder 2"/>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18763715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Introduction</a:t>
            </a:r>
            <a:endParaRPr lang="en-US" dirty="0">
              <a:solidFill>
                <a:schemeClr val="bg1"/>
              </a:solidFill>
            </a:endParaRPr>
          </a:p>
        </p:txBody>
      </p:sp>
      <p:pic>
        <p:nvPicPr>
          <p:cNvPr id="13" name="Picture 4"/>
          <p:cNvPicPr>
            <a:picLocks noChangeAspect="1" noChangeArrowheads="1"/>
          </p:cNvPicPr>
          <p:nvPr/>
        </p:nvPicPr>
        <p:blipFill>
          <a:blip r:embed="rId3" cstate="print"/>
          <a:stretch>
            <a:fillRect/>
          </a:stretch>
        </p:blipFill>
        <p:spPr bwMode="auto">
          <a:xfrm flipH="1">
            <a:off x="9663516" y="1760282"/>
            <a:ext cx="1623944" cy="1319454"/>
          </a:xfrm>
          <a:prstGeom prst="rect">
            <a:avLst/>
          </a:prstGeom>
          <a:noFill/>
          <a:ln w="9525">
            <a:noFill/>
            <a:miter lim="800000"/>
            <a:headEnd/>
            <a:tailEnd/>
          </a:ln>
          <a:effectLst/>
        </p:spPr>
      </p:pic>
      <p:cxnSp>
        <p:nvCxnSpPr>
          <p:cNvPr id="37" name="Shape 36"/>
          <p:cNvCxnSpPr/>
          <p:nvPr/>
        </p:nvCxnSpPr>
        <p:spPr>
          <a:xfrm>
            <a:off x="2023192" y="2086828"/>
            <a:ext cx="7425560" cy="268014"/>
          </a:xfrm>
          <a:prstGeom prst="curvedConnector3">
            <a:avLst>
              <a:gd name="adj1" fmla="val 5191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31" name="Picture 7" descr="C:\Users\toshiba\Desktop\1360018454_email.png"/>
          <p:cNvPicPr>
            <a:picLocks noChangeAspect="1" noChangeArrowheads="1"/>
          </p:cNvPicPr>
          <p:nvPr/>
        </p:nvPicPr>
        <p:blipFill>
          <a:blip r:embed="rId4" cstate="print"/>
          <a:srcRect/>
          <a:stretch>
            <a:fillRect/>
          </a:stretch>
        </p:blipFill>
        <p:spPr bwMode="auto">
          <a:xfrm>
            <a:off x="6205047" y="2048729"/>
            <a:ext cx="612228" cy="612228"/>
          </a:xfrm>
          <a:prstGeom prst="rect">
            <a:avLst/>
          </a:prstGeom>
          <a:noFill/>
        </p:spPr>
      </p:pic>
      <p:sp>
        <p:nvSpPr>
          <p:cNvPr id="44" name="&quot;No&quot; Symbol 43"/>
          <p:cNvSpPr/>
          <p:nvPr/>
        </p:nvSpPr>
        <p:spPr>
          <a:xfrm>
            <a:off x="5990903" y="1823795"/>
            <a:ext cx="1040525" cy="930165"/>
          </a:xfrm>
          <a:prstGeom prst="noSmoking">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0" name="Group 49"/>
          <p:cNvGrpSpPr/>
          <p:nvPr/>
        </p:nvGrpSpPr>
        <p:grpSpPr>
          <a:xfrm>
            <a:off x="930725" y="1757855"/>
            <a:ext cx="2286004" cy="1389994"/>
            <a:chOff x="1087821" y="1605455"/>
            <a:chExt cx="2286004" cy="1389994"/>
          </a:xfrm>
        </p:grpSpPr>
        <p:pic>
          <p:nvPicPr>
            <p:cNvPr id="51" name="Picture 6" descr="C:\Users\toshiba\Desktop\1360018309_My Computer.png"/>
            <p:cNvPicPr>
              <a:picLocks noChangeAspect="1" noChangeArrowheads="1"/>
            </p:cNvPicPr>
            <p:nvPr/>
          </p:nvPicPr>
          <p:blipFill>
            <a:blip r:embed="rId5" cstate="print"/>
            <a:srcRect/>
            <a:stretch>
              <a:fillRect/>
            </a:stretch>
          </p:blipFill>
          <p:spPr bwMode="auto">
            <a:xfrm>
              <a:off x="1087821" y="1605455"/>
              <a:ext cx="1219200" cy="1219200"/>
            </a:xfrm>
            <a:prstGeom prst="rect">
              <a:avLst/>
            </a:prstGeom>
            <a:noFill/>
          </p:spPr>
        </p:pic>
        <p:pic>
          <p:nvPicPr>
            <p:cNvPr id="52" name="Picture 5" descr="C:\Users\toshiba\Desktop\1360018087_network-connections.png"/>
            <p:cNvPicPr>
              <a:picLocks noChangeAspect="1" noChangeArrowheads="1"/>
            </p:cNvPicPr>
            <p:nvPr/>
          </p:nvPicPr>
          <p:blipFill>
            <a:blip r:embed="rId6" cstate="print"/>
            <a:srcRect/>
            <a:stretch>
              <a:fillRect/>
            </a:stretch>
          </p:blipFill>
          <p:spPr bwMode="auto">
            <a:xfrm>
              <a:off x="1166648" y="2299138"/>
              <a:ext cx="696311" cy="696311"/>
            </a:xfrm>
            <a:prstGeom prst="rect">
              <a:avLst/>
            </a:prstGeom>
            <a:noFill/>
          </p:spPr>
        </p:pic>
        <p:sp>
          <p:nvSpPr>
            <p:cNvPr id="53" name="TextBox 52"/>
            <p:cNvSpPr txBox="1"/>
            <p:nvPr/>
          </p:nvSpPr>
          <p:spPr>
            <a:xfrm>
              <a:off x="1860335" y="2569780"/>
              <a:ext cx="1513490" cy="369332"/>
            </a:xfrm>
            <a:prstGeom prst="rect">
              <a:avLst/>
            </a:prstGeom>
            <a:noFill/>
          </p:spPr>
          <p:txBody>
            <a:bodyPr wrap="square" rtlCol="0">
              <a:spAutoFit/>
            </a:bodyPr>
            <a:lstStyle/>
            <a:p>
              <a:r>
                <a:rPr lang="en-US" b="1" dirty="0" smtClean="0"/>
                <a:t>Web Service</a:t>
              </a:r>
              <a:endParaRPr lang="en-US" b="1" dirty="0"/>
            </a:p>
          </p:txBody>
        </p:sp>
      </p:grpSp>
      <p:sp>
        <p:nvSpPr>
          <p:cNvPr id="39" name="Content Placeholder 2"/>
          <p:cNvSpPr txBox="1">
            <a:spLocks/>
          </p:cNvSpPr>
          <p:nvPr/>
        </p:nvSpPr>
        <p:spPr>
          <a:xfrm>
            <a:off x="634326" y="902352"/>
            <a:ext cx="3594284" cy="361146"/>
          </a:xfrm>
          <a:prstGeom prst="rect">
            <a:avLst/>
          </a:prstGeom>
        </p:spPr>
        <p:txBody>
          <a:bodyPr>
            <a:normAutofit/>
          </a:bodyPr>
          <a:lstStyle/>
          <a:p>
            <a:pPr marL="228600" lvl="0" indent="-228600">
              <a:lnSpc>
                <a:spcPct val="90000"/>
              </a:lnSpc>
              <a:spcBef>
                <a:spcPts val="1000"/>
              </a:spcBef>
              <a:buSzPct val="80000"/>
            </a:pPr>
            <a:r>
              <a:rPr lang="en-US" b="1" dirty="0" smtClean="0">
                <a:solidFill>
                  <a:schemeClr val="bg1"/>
                </a:solidFill>
              </a:rPr>
              <a:t>Motivations</a:t>
            </a:r>
            <a:endParaRPr kumimoji="0" lang="en-US" b="1" i="0" u="none" strike="noStrike" kern="1200" cap="none" spc="0" normalizeH="0" baseline="0" noProof="0" dirty="0">
              <a:ln>
                <a:noFill/>
              </a:ln>
              <a:solidFill>
                <a:schemeClr val="bg1"/>
              </a:solidFill>
              <a:effectLst/>
              <a:uLnTx/>
              <a:uFillTx/>
            </a:endParaRPr>
          </a:p>
        </p:txBody>
      </p:sp>
      <p:grpSp>
        <p:nvGrpSpPr>
          <p:cNvPr id="5" name="Group 4"/>
          <p:cNvGrpSpPr/>
          <p:nvPr/>
        </p:nvGrpSpPr>
        <p:grpSpPr>
          <a:xfrm>
            <a:off x="4673600" y="2916624"/>
            <a:ext cx="3759200" cy="2209800"/>
            <a:chOff x="4673600" y="2916624"/>
            <a:chExt cx="3759200" cy="2209800"/>
          </a:xfrm>
        </p:grpSpPr>
        <p:grpSp>
          <p:nvGrpSpPr>
            <p:cNvPr id="18" name="Group 27"/>
            <p:cNvGrpSpPr/>
            <p:nvPr/>
          </p:nvGrpSpPr>
          <p:grpSpPr>
            <a:xfrm>
              <a:off x="4673600" y="2916624"/>
              <a:ext cx="3759200" cy="2209800"/>
              <a:chOff x="3505200" y="2667000"/>
              <a:chExt cx="2819400" cy="2209800"/>
            </a:xfrm>
          </p:grpSpPr>
          <p:sp>
            <p:nvSpPr>
              <p:cNvPr id="19" name="Oval 18"/>
              <p:cNvSpPr/>
              <p:nvPr/>
            </p:nvSpPr>
            <p:spPr>
              <a:xfrm>
                <a:off x="3505200" y="2667000"/>
                <a:ext cx="1600200" cy="1371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SAML</a:t>
                </a:r>
                <a:endParaRPr lang="en-US" dirty="0"/>
              </a:p>
            </p:txBody>
          </p:sp>
          <p:sp>
            <p:nvSpPr>
              <p:cNvPr id="20" name="Oval 19"/>
              <p:cNvSpPr/>
              <p:nvPr/>
            </p:nvSpPr>
            <p:spPr>
              <a:xfrm>
                <a:off x="4724400" y="2667000"/>
                <a:ext cx="16002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1" name="Oval 20"/>
              <p:cNvSpPr/>
              <p:nvPr/>
            </p:nvSpPr>
            <p:spPr>
              <a:xfrm>
                <a:off x="4114800" y="3505200"/>
                <a:ext cx="16002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t>
                </a:r>
                <a:endParaRPr lang="en-US" dirty="0"/>
              </a:p>
            </p:txBody>
          </p:sp>
        </p:grpSp>
        <p:sp>
          <p:nvSpPr>
            <p:cNvPr id="2" name="Rectangle 1"/>
            <p:cNvSpPr/>
            <p:nvPr/>
          </p:nvSpPr>
          <p:spPr>
            <a:xfrm>
              <a:off x="6763719" y="3419380"/>
              <a:ext cx="1372416" cy="369332"/>
            </a:xfrm>
            <a:prstGeom prst="rect">
              <a:avLst/>
            </a:prstGeom>
          </p:spPr>
          <p:txBody>
            <a:bodyPr wrap="none">
              <a:spAutoFit/>
            </a:bodyPr>
            <a:lstStyle/>
            <a:p>
              <a:pPr algn="ctr"/>
              <a:r>
                <a:rPr lang="en-US" dirty="0"/>
                <a:t>WS-Security</a:t>
              </a:r>
            </a:p>
          </p:txBody>
        </p:sp>
      </p:grpSp>
      <p:sp>
        <p:nvSpPr>
          <p:cNvPr id="40" name="Rectangle 39"/>
          <p:cNvSpPr/>
          <p:nvPr/>
        </p:nvSpPr>
        <p:spPr>
          <a:xfrm>
            <a:off x="469466" y="5094710"/>
            <a:ext cx="11212785" cy="1261884"/>
          </a:xfrm>
          <a:prstGeom prst="rect">
            <a:avLst/>
          </a:prstGeom>
        </p:spPr>
        <p:txBody>
          <a:bodyPr wrap="square">
            <a:spAutoFit/>
          </a:bodyPr>
          <a:lstStyle/>
          <a:p>
            <a:pPr marL="274320" lvl="0" indent="-274320">
              <a:spcBef>
                <a:spcPts val="600"/>
              </a:spcBef>
              <a:buClr>
                <a:srgbClr val="727CA3"/>
              </a:buClr>
              <a:buSzPct val="76000"/>
              <a:buFont typeface="Wingdings 3"/>
              <a:buChar char=""/>
            </a:pPr>
            <a:endParaRPr lang="en-US" sz="2200" dirty="0" smtClean="0">
              <a:solidFill>
                <a:prstClr val="black"/>
              </a:solidFill>
            </a:endParaRPr>
          </a:p>
          <a:p>
            <a:pPr marL="274320" lvl="0" indent="-274320">
              <a:spcBef>
                <a:spcPts val="600"/>
              </a:spcBef>
              <a:buClr>
                <a:srgbClr val="727CA3"/>
              </a:buClr>
              <a:buSzPct val="76000"/>
            </a:pPr>
            <a:r>
              <a:rPr lang="en-US" sz="2200" dirty="0" smtClean="0">
                <a:solidFill>
                  <a:prstClr val="black"/>
                </a:solidFill>
              </a:rPr>
              <a:t>SAML , WS-Security and other standard security languages emerged to offer message-</a:t>
            </a:r>
          </a:p>
          <a:p>
            <a:pPr marL="274320" lvl="0" indent="-274320">
              <a:spcBef>
                <a:spcPts val="600"/>
              </a:spcBef>
              <a:buClr>
                <a:srgbClr val="727CA3"/>
              </a:buClr>
              <a:buSzPct val="76000"/>
            </a:pPr>
            <a:r>
              <a:rPr lang="en-US" sz="2200" dirty="0" smtClean="0">
                <a:solidFill>
                  <a:prstClr val="black"/>
                </a:solidFill>
              </a:rPr>
              <a:t>level security for web services.</a:t>
            </a:r>
          </a:p>
        </p:txBody>
      </p:sp>
      <p:sp>
        <p:nvSpPr>
          <p:cNvPr id="7" name="Slide Number Placeholder 6"/>
          <p:cNvSpPr>
            <a:spLocks noGrp="1"/>
          </p:cNvSpPr>
          <p:nvPr>
            <p:ph type="sldNum" sz="quarter" idx="12"/>
          </p:nvPr>
        </p:nvSpPr>
        <p:spPr/>
        <p:txBody>
          <a:bodyPr/>
          <a:lstStyle/>
          <a:p>
            <a:fld id="{4FAB73BC-B049-4115-A692-8D63A059BFB8}" type="slidenum">
              <a:rPr lang="en-US" smtClean="0"/>
              <a:pPr/>
              <a:t>10</a:t>
            </a:fld>
            <a:endParaRPr lang="en-US"/>
          </a:p>
        </p:txBody>
      </p:sp>
      <p:sp>
        <p:nvSpPr>
          <p:cNvPr id="6" name="Footer Placeholder 5"/>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70735553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Introduction</a:t>
            </a:r>
            <a:endParaRPr lang="en-US" dirty="0">
              <a:solidFill>
                <a:schemeClr val="bg1"/>
              </a:solidFill>
            </a:endParaRPr>
          </a:p>
        </p:txBody>
      </p:sp>
      <p:pic>
        <p:nvPicPr>
          <p:cNvPr id="13" name="Picture 4"/>
          <p:cNvPicPr>
            <a:picLocks noChangeAspect="1" noChangeArrowheads="1"/>
          </p:cNvPicPr>
          <p:nvPr/>
        </p:nvPicPr>
        <p:blipFill>
          <a:blip r:embed="rId3" cstate="print"/>
          <a:stretch>
            <a:fillRect/>
          </a:stretch>
        </p:blipFill>
        <p:spPr bwMode="auto">
          <a:xfrm flipH="1">
            <a:off x="9663516" y="1760282"/>
            <a:ext cx="1623944" cy="1319454"/>
          </a:xfrm>
          <a:prstGeom prst="rect">
            <a:avLst/>
          </a:prstGeom>
          <a:noFill/>
          <a:ln w="9525">
            <a:noFill/>
            <a:miter lim="800000"/>
            <a:headEnd/>
            <a:tailEnd/>
          </a:ln>
          <a:effectLst/>
        </p:spPr>
      </p:pic>
      <p:cxnSp>
        <p:nvCxnSpPr>
          <p:cNvPr id="37" name="Shape 36"/>
          <p:cNvCxnSpPr/>
          <p:nvPr/>
        </p:nvCxnSpPr>
        <p:spPr>
          <a:xfrm>
            <a:off x="2023192" y="2086828"/>
            <a:ext cx="7425560" cy="268014"/>
          </a:xfrm>
          <a:prstGeom prst="curvedConnector3">
            <a:avLst>
              <a:gd name="adj1" fmla="val 5191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94143" y="3544626"/>
            <a:ext cx="1765742" cy="1648967"/>
            <a:chOff x="1087821" y="1605455"/>
            <a:chExt cx="1765742" cy="1648967"/>
          </a:xfrm>
        </p:grpSpPr>
        <p:pic>
          <p:nvPicPr>
            <p:cNvPr id="1030" name="Picture 6" descr="C:\Users\toshiba\Desktop\1360018309_My Computer.png"/>
            <p:cNvPicPr>
              <a:picLocks noChangeAspect="1" noChangeArrowheads="1"/>
            </p:cNvPicPr>
            <p:nvPr/>
          </p:nvPicPr>
          <p:blipFill>
            <a:blip r:embed="rId4" cstate="print"/>
            <a:srcRect/>
            <a:stretch>
              <a:fillRect/>
            </a:stretch>
          </p:blipFill>
          <p:spPr bwMode="auto">
            <a:xfrm>
              <a:off x="1087821" y="1605455"/>
              <a:ext cx="1219200" cy="1219200"/>
            </a:xfrm>
            <a:prstGeom prst="rect">
              <a:avLst/>
            </a:prstGeom>
            <a:noFill/>
          </p:spPr>
        </p:pic>
        <p:pic>
          <p:nvPicPr>
            <p:cNvPr id="1029" name="Picture 5" descr="C:\Users\toshiba\Desktop\1360018087_network-connections.png"/>
            <p:cNvPicPr>
              <a:picLocks noChangeAspect="1" noChangeArrowheads="1"/>
            </p:cNvPicPr>
            <p:nvPr/>
          </p:nvPicPr>
          <p:blipFill>
            <a:blip r:embed="rId5" cstate="print"/>
            <a:srcRect/>
            <a:stretch>
              <a:fillRect/>
            </a:stretch>
          </p:blipFill>
          <p:spPr bwMode="auto">
            <a:xfrm>
              <a:off x="1166648" y="2299138"/>
              <a:ext cx="696311" cy="696311"/>
            </a:xfrm>
            <a:prstGeom prst="rect">
              <a:avLst/>
            </a:prstGeom>
            <a:noFill/>
          </p:spPr>
        </p:pic>
        <p:sp>
          <p:nvSpPr>
            <p:cNvPr id="43" name="TextBox 42"/>
            <p:cNvSpPr txBox="1"/>
            <p:nvPr/>
          </p:nvSpPr>
          <p:spPr>
            <a:xfrm>
              <a:off x="1340073" y="2885090"/>
              <a:ext cx="1513490" cy="369332"/>
            </a:xfrm>
            <a:prstGeom prst="rect">
              <a:avLst/>
            </a:prstGeom>
            <a:noFill/>
          </p:spPr>
          <p:txBody>
            <a:bodyPr wrap="square" rtlCol="0">
              <a:spAutoFit/>
            </a:bodyPr>
            <a:lstStyle/>
            <a:p>
              <a:r>
                <a:rPr lang="en-US" b="1" dirty="0" smtClean="0"/>
                <a:t>Web Service</a:t>
              </a:r>
              <a:endParaRPr lang="en-US" b="1" dirty="0"/>
            </a:p>
          </p:txBody>
        </p:sp>
      </p:grpSp>
      <p:grpSp>
        <p:nvGrpSpPr>
          <p:cNvPr id="46" name="Group 45"/>
          <p:cNvGrpSpPr/>
          <p:nvPr/>
        </p:nvGrpSpPr>
        <p:grpSpPr>
          <a:xfrm>
            <a:off x="2422643" y="3555135"/>
            <a:ext cx="2238708" cy="1389994"/>
            <a:chOff x="1087821" y="1684282"/>
            <a:chExt cx="2238708" cy="1389994"/>
          </a:xfrm>
        </p:grpSpPr>
        <p:pic>
          <p:nvPicPr>
            <p:cNvPr id="47" name="Picture 6" descr="C:\Users\toshiba\Desktop\1360018309_My Computer.png"/>
            <p:cNvPicPr>
              <a:picLocks noChangeAspect="1" noChangeArrowheads="1"/>
            </p:cNvPicPr>
            <p:nvPr/>
          </p:nvPicPr>
          <p:blipFill>
            <a:blip r:embed="rId4" cstate="print"/>
            <a:srcRect/>
            <a:stretch>
              <a:fillRect/>
            </a:stretch>
          </p:blipFill>
          <p:spPr bwMode="auto">
            <a:xfrm>
              <a:off x="1087821" y="1684282"/>
              <a:ext cx="1219200" cy="1219200"/>
            </a:xfrm>
            <a:prstGeom prst="rect">
              <a:avLst/>
            </a:prstGeom>
            <a:noFill/>
          </p:spPr>
        </p:pic>
        <p:pic>
          <p:nvPicPr>
            <p:cNvPr id="48" name="Picture 5" descr="C:\Users\toshiba\Desktop\1360018087_network-connections.png"/>
            <p:cNvPicPr>
              <a:picLocks noChangeAspect="1" noChangeArrowheads="1"/>
            </p:cNvPicPr>
            <p:nvPr/>
          </p:nvPicPr>
          <p:blipFill>
            <a:blip r:embed="rId5" cstate="print"/>
            <a:srcRect/>
            <a:stretch>
              <a:fillRect/>
            </a:stretch>
          </p:blipFill>
          <p:spPr bwMode="auto">
            <a:xfrm>
              <a:off x="1166648" y="2377965"/>
              <a:ext cx="696311" cy="696311"/>
            </a:xfrm>
            <a:prstGeom prst="rect">
              <a:avLst/>
            </a:prstGeom>
            <a:noFill/>
          </p:spPr>
        </p:pic>
        <p:sp>
          <p:nvSpPr>
            <p:cNvPr id="49" name="TextBox 48"/>
            <p:cNvSpPr txBox="1"/>
            <p:nvPr/>
          </p:nvSpPr>
          <p:spPr>
            <a:xfrm>
              <a:off x="1813039" y="2664373"/>
              <a:ext cx="1513490" cy="369332"/>
            </a:xfrm>
            <a:prstGeom prst="rect">
              <a:avLst/>
            </a:prstGeom>
            <a:noFill/>
          </p:spPr>
          <p:txBody>
            <a:bodyPr wrap="square" rtlCol="0">
              <a:spAutoFit/>
            </a:bodyPr>
            <a:lstStyle/>
            <a:p>
              <a:r>
                <a:rPr lang="en-US" b="1" dirty="0" smtClean="0"/>
                <a:t>Web Service</a:t>
              </a:r>
              <a:endParaRPr lang="en-US" b="1" dirty="0"/>
            </a:p>
          </p:txBody>
        </p:sp>
      </p:grpSp>
      <p:grpSp>
        <p:nvGrpSpPr>
          <p:cNvPr id="50" name="Group 49"/>
          <p:cNvGrpSpPr/>
          <p:nvPr/>
        </p:nvGrpSpPr>
        <p:grpSpPr>
          <a:xfrm>
            <a:off x="930725" y="1757855"/>
            <a:ext cx="2286004" cy="1389994"/>
            <a:chOff x="1087821" y="1605455"/>
            <a:chExt cx="2286004" cy="1389994"/>
          </a:xfrm>
        </p:grpSpPr>
        <p:pic>
          <p:nvPicPr>
            <p:cNvPr id="51" name="Picture 6" descr="C:\Users\toshiba\Desktop\1360018309_My Computer.png"/>
            <p:cNvPicPr>
              <a:picLocks noChangeAspect="1" noChangeArrowheads="1"/>
            </p:cNvPicPr>
            <p:nvPr/>
          </p:nvPicPr>
          <p:blipFill>
            <a:blip r:embed="rId4" cstate="print"/>
            <a:srcRect/>
            <a:stretch>
              <a:fillRect/>
            </a:stretch>
          </p:blipFill>
          <p:spPr bwMode="auto">
            <a:xfrm>
              <a:off x="1087821" y="1605455"/>
              <a:ext cx="1219200" cy="1219200"/>
            </a:xfrm>
            <a:prstGeom prst="rect">
              <a:avLst/>
            </a:prstGeom>
            <a:noFill/>
          </p:spPr>
        </p:pic>
        <p:pic>
          <p:nvPicPr>
            <p:cNvPr id="52" name="Picture 5" descr="C:\Users\toshiba\Desktop\1360018087_network-connections.png"/>
            <p:cNvPicPr>
              <a:picLocks noChangeAspect="1" noChangeArrowheads="1"/>
            </p:cNvPicPr>
            <p:nvPr/>
          </p:nvPicPr>
          <p:blipFill>
            <a:blip r:embed="rId5" cstate="print"/>
            <a:srcRect/>
            <a:stretch>
              <a:fillRect/>
            </a:stretch>
          </p:blipFill>
          <p:spPr bwMode="auto">
            <a:xfrm>
              <a:off x="1166648" y="2299138"/>
              <a:ext cx="696311" cy="696311"/>
            </a:xfrm>
            <a:prstGeom prst="rect">
              <a:avLst/>
            </a:prstGeom>
            <a:noFill/>
          </p:spPr>
        </p:pic>
        <p:sp>
          <p:nvSpPr>
            <p:cNvPr id="53" name="TextBox 52"/>
            <p:cNvSpPr txBox="1"/>
            <p:nvPr/>
          </p:nvSpPr>
          <p:spPr>
            <a:xfrm>
              <a:off x="1860335" y="2569780"/>
              <a:ext cx="1513490" cy="369332"/>
            </a:xfrm>
            <a:prstGeom prst="rect">
              <a:avLst/>
            </a:prstGeom>
            <a:noFill/>
          </p:spPr>
          <p:txBody>
            <a:bodyPr wrap="square" rtlCol="0">
              <a:spAutoFit/>
            </a:bodyPr>
            <a:lstStyle/>
            <a:p>
              <a:r>
                <a:rPr lang="en-US" b="1" dirty="0" smtClean="0"/>
                <a:t>Web Service</a:t>
              </a:r>
              <a:endParaRPr lang="en-US" b="1" dirty="0"/>
            </a:p>
          </p:txBody>
        </p:sp>
      </p:grpSp>
      <p:cxnSp>
        <p:nvCxnSpPr>
          <p:cNvPr id="55" name="Straight Arrow Connector 54"/>
          <p:cNvCxnSpPr/>
          <p:nvPr/>
        </p:nvCxnSpPr>
        <p:spPr>
          <a:xfrm>
            <a:off x="2617081" y="3216166"/>
            <a:ext cx="268014"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349071" y="3294993"/>
            <a:ext cx="299545" cy="5360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718447" y="4130566"/>
            <a:ext cx="5833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702685" y="4398579"/>
            <a:ext cx="66215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497733" y="3326527"/>
            <a:ext cx="331076" cy="4414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371605" y="3200400"/>
            <a:ext cx="236484" cy="3310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634326" y="902352"/>
            <a:ext cx="3594284" cy="361146"/>
          </a:xfrm>
          <a:prstGeom prst="rect">
            <a:avLst/>
          </a:prstGeom>
        </p:spPr>
        <p:txBody>
          <a:bodyPr>
            <a:normAutofit/>
          </a:bodyPr>
          <a:lstStyle/>
          <a:p>
            <a:pPr marL="228600" lvl="0" indent="-228600">
              <a:lnSpc>
                <a:spcPct val="90000"/>
              </a:lnSpc>
              <a:spcBef>
                <a:spcPts val="1000"/>
              </a:spcBef>
              <a:buSzPct val="80000"/>
            </a:pPr>
            <a:r>
              <a:rPr lang="en-US" b="1" dirty="0" smtClean="0">
                <a:solidFill>
                  <a:schemeClr val="bg1"/>
                </a:solidFill>
              </a:rPr>
              <a:t>Motivations</a:t>
            </a:r>
            <a:endParaRPr kumimoji="0" lang="en-US" b="1" i="0" u="none" strike="noStrike" kern="1200" cap="none" spc="0" normalizeH="0" baseline="0" noProof="0" dirty="0">
              <a:ln>
                <a:noFill/>
              </a:ln>
              <a:solidFill>
                <a:schemeClr val="bg1"/>
              </a:solidFill>
              <a:effectLst/>
              <a:uLnTx/>
              <a:uFillTx/>
            </a:endParaRPr>
          </a:p>
        </p:txBody>
      </p:sp>
      <p:grpSp>
        <p:nvGrpSpPr>
          <p:cNvPr id="5" name="Group 4"/>
          <p:cNvGrpSpPr/>
          <p:nvPr/>
        </p:nvGrpSpPr>
        <p:grpSpPr>
          <a:xfrm>
            <a:off x="4673600" y="2916624"/>
            <a:ext cx="3759200" cy="2209800"/>
            <a:chOff x="4673600" y="2916624"/>
            <a:chExt cx="3759200" cy="2209800"/>
          </a:xfrm>
        </p:grpSpPr>
        <p:grpSp>
          <p:nvGrpSpPr>
            <p:cNvPr id="18" name="Group 27"/>
            <p:cNvGrpSpPr/>
            <p:nvPr/>
          </p:nvGrpSpPr>
          <p:grpSpPr>
            <a:xfrm>
              <a:off x="4673600" y="2916624"/>
              <a:ext cx="3759200" cy="2209800"/>
              <a:chOff x="3505200" y="2667000"/>
              <a:chExt cx="2819400" cy="2209800"/>
            </a:xfrm>
          </p:grpSpPr>
          <p:sp>
            <p:nvSpPr>
              <p:cNvPr id="19" name="Oval 18"/>
              <p:cNvSpPr/>
              <p:nvPr/>
            </p:nvSpPr>
            <p:spPr>
              <a:xfrm>
                <a:off x="3505200" y="2667000"/>
                <a:ext cx="1600200" cy="1371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SAML</a:t>
                </a:r>
                <a:endParaRPr lang="en-US" dirty="0"/>
              </a:p>
            </p:txBody>
          </p:sp>
          <p:sp>
            <p:nvSpPr>
              <p:cNvPr id="20" name="Oval 19"/>
              <p:cNvSpPr/>
              <p:nvPr/>
            </p:nvSpPr>
            <p:spPr>
              <a:xfrm>
                <a:off x="4724400" y="2667000"/>
                <a:ext cx="16002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1" name="Oval 20"/>
              <p:cNvSpPr/>
              <p:nvPr/>
            </p:nvSpPr>
            <p:spPr>
              <a:xfrm>
                <a:off x="4114800" y="3505200"/>
                <a:ext cx="16002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t>
                </a:r>
                <a:endParaRPr lang="en-US" dirty="0"/>
              </a:p>
            </p:txBody>
          </p:sp>
        </p:grpSp>
        <p:sp>
          <p:nvSpPr>
            <p:cNvPr id="2" name="Rectangle 1"/>
            <p:cNvSpPr/>
            <p:nvPr/>
          </p:nvSpPr>
          <p:spPr>
            <a:xfrm>
              <a:off x="6763719" y="3419380"/>
              <a:ext cx="1372416" cy="369332"/>
            </a:xfrm>
            <a:prstGeom prst="rect">
              <a:avLst/>
            </a:prstGeom>
          </p:spPr>
          <p:txBody>
            <a:bodyPr wrap="none">
              <a:spAutoFit/>
            </a:bodyPr>
            <a:lstStyle/>
            <a:p>
              <a:pPr algn="ctr"/>
              <a:r>
                <a:rPr lang="en-US" dirty="0"/>
                <a:t>WS-Security</a:t>
              </a:r>
            </a:p>
          </p:txBody>
        </p:sp>
      </p:grpSp>
      <p:sp>
        <p:nvSpPr>
          <p:cNvPr id="40" name="Rectangle 39"/>
          <p:cNvSpPr/>
          <p:nvPr/>
        </p:nvSpPr>
        <p:spPr>
          <a:xfrm>
            <a:off x="460708" y="5502349"/>
            <a:ext cx="11684001" cy="846386"/>
          </a:xfrm>
          <a:prstGeom prst="rect">
            <a:avLst/>
          </a:prstGeom>
        </p:spPr>
        <p:txBody>
          <a:bodyPr wrap="square">
            <a:spAutoFit/>
          </a:bodyPr>
          <a:lstStyle/>
          <a:p>
            <a:pPr marL="274320" lvl="0" indent="-274320">
              <a:spcBef>
                <a:spcPts val="600"/>
              </a:spcBef>
              <a:buClr>
                <a:srgbClr val="727CA3"/>
              </a:buClr>
              <a:buSzPct val="76000"/>
            </a:pPr>
            <a:r>
              <a:rPr lang="en-US" sz="2200" dirty="0" smtClean="0">
                <a:solidFill>
                  <a:prstClr val="black"/>
                </a:solidFill>
              </a:rPr>
              <a:t>However, the problem arises when several distributed and/or independent Web services are </a:t>
            </a:r>
          </a:p>
          <a:p>
            <a:pPr marL="274320" lvl="0" indent="-274320">
              <a:spcBef>
                <a:spcPts val="600"/>
              </a:spcBef>
              <a:buClr>
                <a:srgbClr val="727CA3"/>
              </a:buClr>
              <a:buSzPct val="76000"/>
            </a:pPr>
            <a:r>
              <a:rPr lang="en-US" sz="2200" dirty="0" smtClean="0">
                <a:solidFill>
                  <a:prstClr val="black"/>
                </a:solidFill>
              </a:rPr>
              <a:t>composed together in a process to form a complex system.</a:t>
            </a:r>
            <a:endParaRPr lang="en-US" sz="2200" dirty="0">
              <a:solidFill>
                <a:prstClr val="black"/>
              </a:solidFill>
            </a:endParaRPr>
          </a:p>
        </p:txBody>
      </p:sp>
      <p:pic>
        <p:nvPicPr>
          <p:cNvPr id="41" name="Picture 7" descr="C:\Users\toshiba\Desktop\1360018454_email.png"/>
          <p:cNvPicPr>
            <a:picLocks noChangeAspect="1" noChangeArrowheads="1"/>
          </p:cNvPicPr>
          <p:nvPr/>
        </p:nvPicPr>
        <p:blipFill>
          <a:blip r:embed="rId6" cstate="print"/>
          <a:srcRect/>
          <a:stretch>
            <a:fillRect/>
          </a:stretch>
        </p:blipFill>
        <p:spPr bwMode="auto">
          <a:xfrm>
            <a:off x="6205047" y="2048729"/>
            <a:ext cx="612228" cy="612228"/>
          </a:xfrm>
          <a:prstGeom prst="rect">
            <a:avLst/>
          </a:prstGeom>
          <a:noFill/>
        </p:spPr>
      </p:pic>
      <p:sp>
        <p:nvSpPr>
          <p:cNvPr id="42" name="&quot;No&quot; Symbol 41"/>
          <p:cNvSpPr/>
          <p:nvPr/>
        </p:nvSpPr>
        <p:spPr>
          <a:xfrm>
            <a:off x="5990903" y="1823795"/>
            <a:ext cx="1040525" cy="930165"/>
          </a:xfrm>
          <a:prstGeom prst="noSmoking">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11</a:t>
            </a:fld>
            <a:endParaRPr lang="en-US"/>
          </a:p>
        </p:txBody>
      </p:sp>
      <p:sp>
        <p:nvSpPr>
          <p:cNvPr id="6" name="Footer Placeholder 5"/>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1864231648"/>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4" y="1199969"/>
            <a:ext cx="5080000" cy="51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C:\Users\sarah.ayoubi\Pictures\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23" y="3061288"/>
            <a:ext cx="1280584" cy="960438"/>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10058404" y="3213684"/>
            <a:ext cx="1930401" cy="52011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Service</a:t>
            </a:r>
            <a:endParaRPr lang="en-US" dirty="0"/>
          </a:p>
        </p:txBody>
      </p:sp>
      <p:sp>
        <p:nvSpPr>
          <p:cNvPr id="37" name="Rounded Rectangle 36"/>
          <p:cNvSpPr/>
          <p:nvPr/>
        </p:nvSpPr>
        <p:spPr>
          <a:xfrm>
            <a:off x="10058404" y="4038600"/>
            <a:ext cx="1930401"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Web Service</a:t>
            </a:r>
            <a:endParaRPr lang="en-US" dirty="0"/>
          </a:p>
        </p:txBody>
      </p:sp>
      <p:cxnSp>
        <p:nvCxnSpPr>
          <p:cNvPr id="7169" name="Straight Arrow Connector 7168"/>
          <p:cNvCxnSpPr/>
          <p:nvPr/>
        </p:nvCxnSpPr>
        <p:spPr>
          <a:xfrm>
            <a:off x="7112002" y="3352800"/>
            <a:ext cx="2714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73" name="Elbow Connector 7172"/>
          <p:cNvCxnSpPr/>
          <p:nvPr/>
        </p:nvCxnSpPr>
        <p:spPr>
          <a:xfrm flipV="1">
            <a:off x="1320804" y="1508078"/>
            <a:ext cx="3901016" cy="2033426"/>
          </a:xfrm>
          <a:prstGeom prst="bentConnector3">
            <a:avLst>
              <a:gd name="adj1" fmla="val 5093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7112002" y="3505200"/>
            <a:ext cx="2714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112000" y="4343400"/>
            <a:ext cx="2743200"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9" name="Straight Arrow Connector 58"/>
          <p:cNvCxnSpPr/>
          <p:nvPr/>
        </p:nvCxnSpPr>
        <p:spPr>
          <a:xfrm flipH="1">
            <a:off x="7112002" y="4495800"/>
            <a:ext cx="2714387"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0" name="Elbow Connector 59"/>
          <p:cNvCxnSpPr/>
          <p:nvPr/>
        </p:nvCxnSpPr>
        <p:spPr>
          <a:xfrm rot="10800000">
            <a:off x="1320807" y="3812979"/>
            <a:ext cx="3959791" cy="2218568"/>
          </a:xfrm>
          <a:prstGeom prst="bentConnector3">
            <a:avLst>
              <a:gd name="adj1" fmla="val 53217"/>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016005" y="2614136"/>
            <a:ext cx="2486593" cy="523220"/>
          </a:xfrm>
          <a:prstGeom prst="rect">
            <a:avLst/>
          </a:prstGeom>
          <a:noFill/>
        </p:spPr>
        <p:txBody>
          <a:bodyPr wrap="square" rtlCol="0">
            <a:spAutoFit/>
          </a:bodyPr>
          <a:lstStyle/>
          <a:p>
            <a:r>
              <a:rPr lang="en-US" sz="1400" dirty="0" smtClean="0"/>
              <a:t>1- SOAP Request: GetActivity/Weather Parameter : 12345</a:t>
            </a:r>
            <a:endParaRPr lang="en-US" sz="1400" dirty="0"/>
          </a:p>
        </p:txBody>
      </p:sp>
      <p:sp>
        <p:nvSpPr>
          <p:cNvPr id="78" name="TextBox 77"/>
          <p:cNvSpPr txBox="1"/>
          <p:nvPr/>
        </p:nvSpPr>
        <p:spPr>
          <a:xfrm>
            <a:off x="7112001" y="2829580"/>
            <a:ext cx="4267200" cy="307777"/>
          </a:xfrm>
          <a:prstGeom prst="rect">
            <a:avLst/>
          </a:prstGeom>
          <a:noFill/>
        </p:spPr>
        <p:txBody>
          <a:bodyPr wrap="square" rtlCol="0">
            <a:spAutoFit/>
          </a:bodyPr>
          <a:lstStyle/>
          <a:p>
            <a:r>
              <a:rPr lang="en-US" sz="1400" dirty="0"/>
              <a:t>2</a:t>
            </a:r>
            <a:r>
              <a:rPr lang="en-US" sz="1400" dirty="0" smtClean="0"/>
              <a:t>- SOAP Request: GetWeatherInfo, Parameter : 12345</a:t>
            </a:r>
            <a:endParaRPr lang="en-US" sz="1400" dirty="0"/>
          </a:p>
        </p:txBody>
      </p:sp>
      <p:sp>
        <p:nvSpPr>
          <p:cNvPr id="79" name="TextBox 78"/>
          <p:cNvSpPr txBox="1"/>
          <p:nvPr/>
        </p:nvSpPr>
        <p:spPr>
          <a:xfrm>
            <a:off x="7010400" y="3505204"/>
            <a:ext cx="3251200" cy="307777"/>
          </a:xfrm>
          <a:prstGeom prst="rect">
            <a:avLst/>
          </a:prstGeom>
          <a:noFill/>
        </p:spPr>
        <p:txBody>
          <a:bodyPr wrap="square" rtlCol="0">
            <a:spAutoFit/>
          </a:bodyPr>
          <a:lstStyle/>
          <a:p>
            <a:r>
              <a:rPr lang="en-US" sz="1400" dirty="0" smtClean="0"/>
              <a:t>3- SOAP Response : Rainy</a:t>
            </a:r>
            <a:endParaRPr lang="en-US" sz="1400" dirty="0"/>
          </a:p>
        </p:txBody>
      </p:sp>
      <p:sp>
        <p:nvSpPr>
          <p:cNvPr id="82" name="TextBox 81"/>
          <p:cNvSpPr txBox="1"/>
          <p:nvPr/>
        </p:nvSpPr>
        <p:spPr>
          <a:xfrm>
            <a:off x="914402" y="4038604"/>
            <a:ext cx="2438400" cy="307777"/>
          </a:xfrm>
          <a:prstGeom prst="rect">
            <a:avLst/>
          </a:prstGeom>
          <a:noFill/>
        </p:spPr>
        <p:txBody>
          <a:bodyPr wrap="square" rtlCol="0">
            <a:spAutoFit/>
          </a:bodyPr>
          <a:lstStyle/>
          <a:p>
            <a:r>
              <a:rPr lang="en-US" sz="1400" dirty="0" smtClean="0"/>
              <a:t>6- SOAP Response:  Shopping</a:t>
            </a:r>
            <a:endParaRPr lang="en-US" sz="1400" dirty="0"/>
          </a:p>
        </p:txBody>
      </p:sp>
      <p:sp>
        <p:nvSpPr>
          <p:cNvPr id="84" name="TextBox 83"/>
          <p:cNvSpPr txBox="1"/>
          <p:nvPr/>
        </p:nvSpPr>
        <p:spPr>
          <a:xfrm>
            <a:off x="7010404" y="4035628"/>
            <a:ext cx="3048000" cy="307777"/>
          </a:xfrm>
          <a:prstGeom prst="rect">
            <a:avLst/>
          </a:prstGeom>
          <a:noFill/>
        </p:spPr>
        <p:txBody>
          <a:bodyPr wrap="square" rtlCol="0">
            <a:spAutoFit/>
          </a:bodyPr>
          <a:lstStyle/>
          <a:p>
            <a:r>
              <a:rPr lang="en-US" sz="1400" dirty="0" smtClean="0"/>
              <a:t>4- SOAP Request: Rainy</a:t>
            </a:r>
            <a:endParaRPr lang="en-US" sz="1400" dirty="0"/>
          </a:p>
        </p:txBody>
      </p:sp>
      <p:sp>
        <p:nvSpPr>
          <p:cNvPr id="90" name="TextBox 89"/>
          <p:cNvSpPr txBox="1"/>
          <p:nvPr/>
        </p:nvSpPr>
        <p:spPr>
          <a:xfrm>
            <a:off x="7010403" y="4569030"/>
            <a:ext cx="3657601" cy="307777"/>
          </a:xfrm>
          <a:prstGeom prst="rect">
            <a:avLst/>
          </a:prstGeom>
          <a:noFill/>
        </p:spPr>
        <p:txBody>
          <a:bodyPr wrap="square" rtlCol="0">
            <a:spAutoFit/>
          </a:bodyPr>
          <a:lstStyle/>
          <a:p>
            <a:r>
              <a:rPr lang="en-US" sz="1400" dirty="0" smtClean="0"/>
              <a:t>5- SOAP Response: Shopping</a:t>
            </a:r>
            <a:endParaRPr lang="en-US" sz="1400" dirty="0"/>
          </a:p>
        </p:txBody>
      </p:sp>
      <p:sp>
        <p:nvSpPr>
          <p:cNvPr id="19" name="Rectangle 18"/>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604438" y="64395"/>
            <a:ext cx="10749367" cy="1208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BPEL Example: Weather Forecast Process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a:p>
        </p:txBody>
      </p:sp>
    </p:spTree>
    <p:extLst>
      <p:ext uri="{BB962C8B-B14F-4D97-AF65-F5344CB8AC3E}">
        <p14:creationId xmlns:p14="http://schemas.microsoft.com/office/powerpoint/2010/main" val="1210127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arah.ayoubi\Pictures\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3429000"/>
            <a:ext cx="1280584" cy="960438"/>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Magnetic Disk 5"/>
          <p:cNvSpPr/>
          <p:nvPr/>
        </p:nvSpPr>
        <p:spPr>
          <a:xfrm>
            <a:off x="9499600" y="2201360"/>
            <a:ext cx="1422400" cy="8382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UDDI</a:t>
            </a:r>
            <a:endParaRPr lang="en-US" dirty="0"/>
          </a:p>
        </p:txBody>
      </p:sp>
      <p:cxnSp>
        <p:nvCxnSpPr>
          <p:cNvPr id="7" name="Straight Arrow Connector 6"/>
          <p:cNvCxnSpPr/>
          <p:nvPr/>
        </p:nvCxnSpPr>
        <p:spPr>
          <a:xfrm>
            <a:off x="2626437" y="2506160"/>
            <a:ext cx="629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82326" y="2201360"/>
            <a:ext cx="6548115" cy="338554"/>
          </a:xfrm>
          <a:prstGeom prst="rect">
            <a:avLst/>
          </a:prstGeom>
          <a:noFill/>
        </p:spPr>
        <p:txBody>
          <a:bodyPr wrap="square" rtlCol="0">
            <a:spAutoFit/>
          </a:bodyPr>
          <a:lstStyle/>
          <a:p>
            <a:r>
              <a:rPr lang="en-US" sz="1600" dirty="0" smtClean="0"/>
              <a:t>1- Where can I find a weather forecast service?</a:t>
            </a:r>
            <a:endParaRPr lang="en-US" sz="1600" dirty="0"/>
          </a:p>
        </p:txBody>
      </p:sp>
      <p:cxnSp>
        <p:nvCxnSpPr>
          <p:cNvPr id="9" name="Straight Arrow Connector 8"/>
          <p:cNvCxnSpPr/>
          <p:nvPr/>
        </p:nvCxnSpPr>
        <p:spPr>
          <a:xfrm flipH="1">
            <a:off x="2626437" y="2963360"/>
            <a:ext cx="6271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70416" y="2624806"/>
            <a:ext cx="6052024" cy="338554"/>
          </a:xfrm>
          <a:prstGeom prst="rect">
            <a:avLst/>
          </a:prstGeom>
          <a:noFill/>
        </p:spPr>
        <p:txBody>
          <a:bodyPr wrap="square" rtlCol="0">
            <a:spAutoFit/>
          </a:bodyPr>
          <a:lstStyle/>
          <a:p>
            <a:r>
              <a:rPr lang="en-US" sz="1600" dirty="0" smtClean="0"/>
              <a:t>2- There is a “Weather Service” in Server B </a:t>
            </a:r>
            <a:endParaRPr lang="en-US" sz="1600" dirty="0"/>
          </a:p>
        </p:txBody>
      </p:sp>
      <p:sp>
        <p:nvSpPr>
          <p:cNvPr id="11" name="Rounded Rectangle 10"/>
          <p:cNvSpPr/>
          <p:nvPr/>
        </p:nvSpPr>
        <p:spPr>
          <a:xfrm>
            <a:off x="9245603" y="4013287"/>
            <a:ext cx="1930401" cy="169327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Service</a:t>
            </a:r>
            <a:endParaRPr lang="en-US" dirty="0"/>
          </a:p>
        </p:txBody>
      </p:sp>
      <p:cxnSp>
        <p:nvCxnSpPr>
          <p:cNvPr id="12" name="Straight Arrow Connector 11"/>
          <p:cNvCxnSpPr/>
          <p:nvPr/>
        </p:nvCxnSpPr>
        <p:spPr>
          <a:xfrm>
            <a:off x="2682322" y="4182560"/>
            <a:ext cx="62153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3925" y="3844006"/>
            <a:ext cx="6548115" cy="338554"/>
          </a:xfrm>
          <a:prstGeom prst="rect">
            <a:avLst/>
          </a:prstGeom>
          <a:noFill/>
        </p:spPr>
        <p:txBody>
          <a:bodyPr wrap="square" rtlCol="0">
            <a:spAutoFit/>
          </a:bodyPr>
          <a:lstStyle/>
          <a:p>
            <a:r>
              <a:rPr lang="en-US" sz="1600" dirty="0"/>
              <a:t>3</a:t>
            </a:r>
            <a:r>
              <a:rPr lang="en-US" sz="1600" dirty="0" smtClean="0"/>
              <a:t>- How exactly should I invoke you? </a:t>
            </a:r>
            <a:endParaRPr lang="en-US" sz="1600" dirty="0"/>
          </a:p>
        </p:txBody>
      </p:sp>
      <p:cxnSp>
        <p:nvCxnSpPr>
          <p:cNvPr id="14" name="Straight Arrow Connector 13"/>
          <p:cNvCxnSpPr/>
          <p:nvPr/>
        </p:nvCxnSpPr>
        <p:spPr>
          <a:xfrm flipH="1">
            <a:off x="2626436" y="4639760"/>
            <a:ext cx="6271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83922" y="4319771"/>
            <a:ext cx="5938515" cy="338554"/>
          </a:xfrm>
          <a:prstGeom prst="rect">
            <a:avLst/>
          </a:prstGeom>
          <a:noFill/>
        </p:spPr>
        <p:txBody>
          <a:bodyPr wrap="square" rtlCol="0">
            <a:spAutoFit/>
          </a:bodyPr>
          <a:lstStyle/>
          <a:p>
            <a:r>
              <a:rPr lang="en-US" sz="1600" dirty="0"/>
              <a:t>4</a:t>
            </a:r>
            <a:r>
              <a:rPr lang="en-US" sz="1600" dirty="0" smtClean="0"/>
              <a:t>- Take a look at this WSDL</a:t>
            </a:r>
            <a:endParaRPr lang="en-US" sz="1600" dirty="0"/>
          </a:p>
        </p:txBody>
      </p:sp>
      <p:cxnSp>
        <p:nvCxnSpPr>
          <p:cNvPr id="16" name="Straight Arrow Connector 15"/>
          <p:cNvCxnSpPr/>
          <p:nvPr/>
        </p:nvCxnSpPr>
        <p:spPr>
          <a:xfrm>
            <a:off x="2682322" y="5096960"/>
            <a:ext cx="62153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83926" y="4792160"/>
            <a:ext cx="6294115" cy="338554"/>
          </a:xfrm>
          <a:prstGeom prst="rect">
            <a:avLst/>
          </a:prstGeom>
          <a:noFill/>
        </p:spPr>
        <p:txBody>
          <a:bodyPr wrap="square" rtlCol="0">
            <a:spAutoFit/>
          </a:bodyPr>
          <a:lstStyle/>
          <a:p>
            <a:r>
              <a:rPr lang="en-US" sz="1600" dirty="0" smtClean="0"/>
              <a:t>5- WSS SOAP Request</a:t>
            </a:r>
            <a:endParaRPr lang="en-US" sz="1600" dirty="0"/>
          </a:p>
        </p:txBody>
      </p:sp>
      <p:cxnSp>
        <p:nvCxnSpPr>
          <p:cNvPr id="18" name="Straight Arrow Connector 17"/>
          <p:cNvCxnSpPr/>
          <p:nvPr/>
        </p:nvCxnSpPr>
        <p:spPr>
          <a:xfrm flipH="1">
            <a:off x="2654382" y="5554160"/>
            <a:ext cx="6271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28037" y="5249360"/>
            <a:ext cx="6502400" cy="338554"/>
          </a:xfrm>
          <a:prstGeom prst="rect">
            <a:avLst/>
          </a:prstGeom>
          <a:noFill/>
        </p:spPr>
        <p:txBody>
          <a:bodyPr wrap="square" rtlCol="0">
            <a:spAutoFit/>
          </a:bodyPr>
          <a:lstStyle/>
          <a:p>
            <a:r>
              <a:rPr lang="en-US" sz="1600" dirty="0" smtClean="0"/>
              <a:t> 6- SOAP Response: Rainy</a:t>
            </a:r>
            <a:endParaRPr lang="en-US" sz="1600" dirty="0"/>
          </a:p>
        </p:txBody>
      </p:sp>
      <p:sp>
        <p:nvSpPr>
          <p:cNvPr id="3" name="Rectangle 2"/>
          <p:cNvSpPr/>
          <p:nvPr/>
        </p:nvSpPr>
        <p:spPr>
          <a:xfrm>
            <a:off x="1849467" y="4724400"/>
            <a:ext cx="776972" cy="3385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1828805" y="4724400"/>
            <a:ext cx="797635" cy="2707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lded Corner 21"/>
          <p:cNvSpPr/>
          <p:nvPr/>
        </p:nvSpPr>
        <p:spPr>
          <a:xfrm>
            <a:off x="3149604" y="1862806"/>
            <a:ext cx="5892800" cy="324259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t>&lt;soap:Envelope </a:t>
            </a:r>
          </a:p>
          <a:p>
            <a:r>
              <a:rPr lang="en-US" sz="1400" dirty="0"/>
              <a:t>    &lt;soap:Header&gt;    </a:t>
            </a:r>
          </a:p>
          <a:p>
            <a:r>
              <a:rPr lang="en-US" sz="1400" dirty="0"/>
              <a:t>        &lt;wsse:Security&gt;</a:t>
            </a:r>
          </a:p>
          <a:p>
            <a:r>
              <a:rPr lang="en-US" sz="1400" dirty="0"/>
              <a:t>        &lt;xenc:EncryptionMethod Algorithm = "http://www.w3.org/2001/04/xmlenc#tripledes-cbc" /&gt;</a:t>
            </a:r>
          </a:p>
          <a:p>
            <a:r>
              <a:rPr lang="en-US" sz="1400" dirty="0"/>
              <a:t>        &lt;/wsse:Security&gt;</a:t>
            </a:r>
          </a:p>
          <a:p>
            <a:r>
              <a:rPr lang="en-US" sz="1400" dirty="0"/>
              <a:t>    &lt;/soap:Header&gt;</a:t>
            </a:r>
          </a:p>
          <a:p>
            <a:r>
              <a:rPr lang="en-US" sz="1400" dirty="0"/>
              <a:t>    &lt;soap:Body&gt;</a:t>
            </a:r>
          </a:p>
          <a:p>
            <a:r>
              <a:rPr lang="en-US" sz="1400" dirty="0"/>
              <a:t>            &lt;xenc:CipherData&gt;</a:t>
            </a:r>
          </a:p>
          <a:p>
            <a:r>
              <a:rPr lang="en-US" sz="1400" dirty="0"/>
              <a:t>                &lt;xenc:CipherValue &gt; InmSSXQcBV5UiT &lt;/xenc:CipherValue&gt;</a:t>
            </a:r>
          </a:p>
          <a:p>
            <a:r>
              <a:rPr lang="en-US" sz="1400" dirty="0"/>
              <a:t>            &lt;/xenc:CipherData&gt;</a:t>
            </a:r>
          </a:p>
          <a:p>
            <a:r>
              <a:rPr lang="en-US" sz="1400" dirty="0"/>
              <a:t>    &lt;/soap:Body&gt;</a:t>
            </a:r>
          </a:p>
          <a:p>
            <a:r>
              <a:rPr lang="en-US" sz="1400" dirty="0"/>
              <a:t>&lt;/soap:Envelope&gt;</a:t>
            </a:r>
          </a:p>
          <a:p>
            <a:pPr algn="ctr"/>
            <a:endParaRPr lang="en-US" dirty="0"/>
          </a:p>
        </p:txBody>
      </p:sp>
      <p:sp>
        <p:nvSpPr>
          <p:cNvPr id="23" name="Rectangle 2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a:xfrm>
            <a:off x="604438" y="64395"/>
            <a:ext cx="10749367" cy="1208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BPEL Example: WS-Security</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a:p>
        </p:txBody>
      </p:sp>
    </p:spTree>
    <p:extLst>
      <p:ext uri="{BB962C8B-B14F-4D97-AF65-F5344CB8AC3E}">
        <p14:creationId xmlns:p14="http://schemas.microsoft.com/office/powerpoint/2010/main" val="2351851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4.04255E-6 L 0.33316 -0.00232 " pathEditMode="relative" rAng="0" ptsTypes="AA">
                                      <p:cBhvr>
                                        <p:cTn id="6" dur="2000" fill="hold"/>
                                        <p:tgtEl>
                                          <p:spTgt spid="3"/>
                                        </p:tgtEl>
                                        <p:attrNameLst>
                                          <p:attrName>ppt_x</p:attrName>
                                          <p:attrName>ppt_y</p:attrName>
                                        </p:attrNameLst>
                                      </p:cBhvr>
                                      <p:rCtr x="16649" y="-116"/>
                                    </p:animMotion>
                                  </p:childTnLst>
                                </p:cTn>
                              </p:par>
                              <p:par>
                                <p:cTn id="7" presetID="63" presetClass="path" presetSubtype="0" accel="50000" decel="50000" fill="hold" grpId="0" nodeType="withEffect">
                                  <p:stCondLst>
                                    <p:cond delay="0"/>
                                  </p:stCondLst>
                                  <p:childTnLst>
                                    <p:animMotion origin="layout" path="M 1.11111E-6 6.56799E-7 L 0.33403 0.00254 " pathEditMode="relative" rAng="0" ptsTypes="AA">
                                      <p:cBhvr>
                                        <p:cTn id="8" dur="2000" fill="hold"/>
                                        <p:tgtEl>
                                          <p:spTgt spid="20"/>
                                        </p:tgtEl>
                                        <p:attrNameLst>
                                          <p:attrName>ppt_x</p:attrName>
                                          <p:attrName>ppt_y</p:attrName>
                                        </p:attrNameLst>
                                      </p:cBhvr>
                                      <p:rCtr x="16701" y="116"/>
                                    </p:animMotion>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Problem </a:t>
            </a:r>
            <a:r>
              <a:rPr lang="en-US" dirty="0">
                <a:solidFill>
                  <a:schemeClr val="bg1"/>
                </a:solidFill>
              </a:rPr>
              <a:t>1</a:t>
            </a:r>
          </a:p>
        </p:txBody>
      </p:sp>
      <p:pic>
        <p:nvPicPr>
          <p:cNvPr id="6" name="Picture 3"/>
          <p:cNvPicPr>
            <a:picLocks noChangeAspect="1" noChangeArrowheads="1"/>
          </p:cNvPicPr>
          <p:nvPr/>
        </p:nvPicPr>
        <p:blipFill>
          <a:blip r:embed="rId3" cstate="print"/>
          <a:srcRect/>
          <a:stretch>
            <a:fillRect/>
          </a:stretch>
        </p:blipFill>
        <p:spPr bwMode="auto">
          <a:xfrm>
            <a:off x="8003686" y="4583656"/>
            <a:ext cx="1143000" cy="1119674"/>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8232286" y="3135855"/>
            <a:ext cx="1143000" cy="1119674"/>
          </a:xfrm>
          <a:prstGeom prst="rect">
            <a:avLst/>
          </a:prstGeom>
          <a:noFill/>
          <a:ln w="9525">
            <a:noFill/>
            <a:miter lim="800000"/>
            <a:headEnd/>
            <a:tailEnd/>
          </a:ln>
          <a:effectLst/>
        </p:spPr>
      </p:pic>
      <p:grpSp>
        <p:nvGrpSpPr>
          <p:cNvPr id="8" name="Group 7"/>
          <p:cNvGrpSpPr/>
          <p:nvPr/>
        </p:nvGrpSpPr>
        <p:grpSpPr>
          <a:xfrm>
            <a:off x="9146686" y="4583654"/>
            <a:ext cx="1752600" cy="1066800"/>
            <a:chOff x="3505200" y="2667000"/>
            <a:chExt cx="2819400" cy="2209800"/>
          </a:xfrm>
        </p:grpSpPr>
        <p:sp>
          <p:nvSpPr>
            <p:cNvPr id="9" name="Oval 8"/>
            <p:cNvSpPr/>
            <p:nvPr/>
          </p:nvSpPr>
          <p:spPr>
            <a:xfrm>
              <a:off x="3505200" y="2667000"/>
              <a:ext cx="1600200" cy="13716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SAML</a:t>
              </a:r>
              <a:endParaRPr lang="en-US" sz="900" b="1" dirty="0"/>
            </a:p>
          </p:txBody>
        </p:sp>
        <p:sp>
          <p:nvSpPr>
            <p:cNvPr id="10" name="Oval 9"/>
            <p:cNvSpPr/>
            <p:nvPr/>
          </p:nvSpPr>
          <p:spPr>
            <a:xfrm>
              <a:off x="4724400" y="2667000"/>
              <a:ext cx="1600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WSS</a:t>
              </a:r>
              <a:endParaRPr lang="en-US" sz="900" b="1" dirty="0"/>
            </a:p>
          </p:txBody>
        </p:sp>
        <p:sp>
          <p:nvSpPr>
            <p:cNvPr id="11" name="Oval 10"/>
            <p:cNvSpPr/>
            <p:nvPr/>
          </p:nvSpPr>
          <p:spPr>
            <a:xfrm>
              <a:off x="4114800" y="3505200"/>
              <a:ext cx="1600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a:t>
              </a:r>
              <a:endParaRPr lang="en-US" sz="900" b="1" dirty="0"/>
            </a:p>
          </p:txBody>
        </p:sp>
      </p:grpSp>
      <p:grpSp>
        <p:nvGrpSpPr>
          <p:cNvPr id="12" name="Group 11"/>
          <p:cNvGrpSpPr/>
          <p:nvPr/>
        </p:nvGrpSpPr>
        <p:grpSpPr>
          <a:xfrm>
            <a:off x="9333245" y="3041261"/>
            <a:ext cx="1676400" cy="1066800"/>
            <a:chOff x="3505200" y="2667000"/>
            <a:chExt cx="2819400" cy="2209800"/>
          </a:xfrm>
        </p:grpSpPr>
        <p:sp>
          <p:nvSpPr>
            <p:cNvPr id="13" name="Oval 12"/>
            <p:cNvSpPr/>
            <p:nvPr/>
          </p:nvSpPr>
          <p:spPr>
            <a:xfrm>
              <a:off x="3505200" y="2667000"/>
              <a:ext cx="1600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SAML</a:t>
              </a:r>
              <a:endParaRPr lang="en-US" sz="900" b="1" dirty="0"/>
            </a:p>
          </p:txBody>
        </p:sp>
        <p:sp>
          <p:nvSpPr>
            <p:cNvPr id="14" name="Oval 13"/>
            <p:cNvSpPr/>
            <p:nvPr/>
          </p:nvSpPr>
          <p:spPr>
            <a:xfrm>
              <a:off x="4724400" y="2667000"/>
              <a:ext cx="1600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WSS</a:t>
              </a:r>
              <a:endParaRPr lang="en-US" sz="900" b="1" dirty="0"/>
            </a:p>
          </p:txBody>
        </p:sp>
        <p:sp>
          <p:nvSpPr>
            <p:cNvPr id="15" name="Oval 14"/>
            <p:cNvSpPr/>
            <p:nvPr/>
          </p:nvSpPr>
          <p:spPr>
            <a:xfrm>
              <a:off x="4114800" y="3505200"/>
              <a:ext cx="1600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a:t>
              </a:r>
              <a:endParaRPr lang="en-US" sz="900" b="1" dirty="0"/>
            </a:p>
          </p:txBody>
        </p:sp>
      </p:grpSp>
      <p:pic>
        <p:nvPicPr>
          <p:cNvPr id="16" name="Picture 2"/>
          <p:cNvPicPr>
            <a:picLocks noChangeAspect="1" noChangeArrowheads="1"/>
          </p:cNvPicPr>
          <p:nvPr/>
        </p:nvPicPr>
        <p:blipFill>
          <a:blip r:embed="rId4" cstate="print"/>
          <a:srcRect/>
          <a:stretch>
            <a:fillRect/>
          </a:stretch>
        </p:blipFill>
        <p:spPr bwMode="auto">
          <a:xfrm rot="1517147">
            <a:off x="6515029" y="4019828"/>
            <a:ext cx="1767568" cy="561975"/>
          </a:xfrm>
          <a:prstGeom prst="rect">
            <a:avLst/>
          </a:prstGeom>
          <a:noFill/>
          <a:ln w="9525">
            <a:noFill/>
            <a:miter lim="800000"/>
            <a:headEnd/>
            <a:tailEnd/>
          </a:ln>
          <a:effectLst/>
        </p:spPr>
      </p:pic>
      <p:pic>
        <p:nvPicPr>
          <p:cNvPr id="19" name="Picture 2"/>
          <p:cNvPicPr>
            <a:picLocks noChangeAspect="1" noChangeArrowheads="1"/>
          </p:cNvPicPr>
          <p:nvPr/>
        </p:nvPicPr>
        <p:blipFill>
          <a:blip r:embed="rId4" cstate="print"/>
          <a:srcRect/>
          <a:stretch>
            <a:fillRect/>
          </a:stretch>
        </p:blipFill>
        <p:spPr bwMode="auto">
          <a:xfrm>
            <a:off x="6632085" y="3288254"/>
            <a:ext cx="1714500" cy="561975"/>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rot="19681100">
            <a:off x="6498395" y="2543487"/>
            <a:ext cx="1714500" cy="561975"/>
          </a:xfrm>
          <a:prstGeom prst="rect">
            <a:avLst/>
          </a:prstGeom>
          <a:noFill/>
          <a:ln w="9525">
            <a:noFill/>
            <a:miter lim="800000"/>
            <a:headEnd/>
            <a:tailEnd/>
          </a:ln>
          <a:effectLst/>
        </p:spPr>
      </p:pic>
      <p:pic>
        <p:nvPicPr>
          <p:cNvPr id="21" name="Picture 6"/>
          <p:cNvPicPr>
            <a:picLocks noChangeAspect="1" noChangeArrowheads="1"/>
          </p:cNvPicPr>
          <p:nvPr/>
        </p:nvPicPr>
        <p:blipFill>
          <a:blip r:embed="rId5" cstate="print"/>
          <a:srcRect/>
          <a:stretch>
            <a:fillRect/>
          </a:stretch>
        </p:blipFill>
        <p:spPr bwMode="auto">
          <a:xfrm>
            <a:off x="2441086" y="1982329"/>
            <a:ext cx="4267200" cy="3677738"/>
          </a:xfrm>
          <a:prstGeom prst="rect">
            <a:avLst/>
          </a:prstGeom>
          <a:noFill/>
          <a:ln w="9525">
            <a:noFill/>
            <a:miter lim="800000"/>
            <a:headEnd/>
            <a:tailEnd/>
          </a:ln>
          <a:effectLst/>
        </p:spPr>
      </p:pic>
      <p:pic>
        <p:nvPicPr>
          <p:cNvPr id="22" name="Picture 2" descr="C:\Users\sarah.ayoubi\Pictures\1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6768" y="3317156"/>
            <a:ext cx="1380958" cy="13809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3" cstate="print"/>
          <a:srcRect/>
          <a:stretch>
            <a:fillRect/>
          </a:stretch>
        </p:blipFill>
        <p:spPr bwMode="auto">
          <a:xfrm>
            <a:off x="8079886" y="1764256"/>
            <a:ext cx="1143000" cy="1119674"/>
          </a:xfrm>
          <a:prstGeom prst="rect">
            <a:avLst/>
          </a:prstGeom>
          <a:noFill/>
          <a:ln w="9525">
            <a:noFill/>
            <a:miter lim="800000"/>
            <a:headEnd/>
            <a:tailEnd/>
          </a:ln>
          <a:effectLst/>
        </p:spPr>
      </p:pic>
      <p:grpSp>
        <p:nvGrpSpPr>
          <p:cNvPr id="24" name="Group 23"/>
          <p:cNvGrpSpPr/>
          <p:nvPr/>
        </p:nvGrpSpPr>
        <p:grpSpPr>
          <a:xfrm>
            <a:off x="9212380" y="1590833"/>
            <a:ext cx="1600200" cy="1066800"/>
            <a:chOff x="3505200" y="2667000"/>
            <a:chExt cx="2819400" cy="2209800"/>
          </a:xfrm>
        </p:grpSpPr>
        <p:sp>
          <p:nvSpPr>
            <p:cNvPr id="25" name="Oval 24"/>
            <p:cNvSpPr/>
            <p:nvPr/>
          </p:nvSpPr>
          <p:spPr>
            <a:xfrm>
              <a:off x="3505200" y="2667000"/>
              <a:ext cx="1600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SAML</a:t>
              </a:r>
              <a:endParaRPr lang="en-US" sz="900" b="1" dirty="0"/>
            </a:p>
          </p:txBody>
        </p:sp>
        <p:sp>
          <p:nvSpPr>
            <p:cNvPr id="26" name="Oval 25"/>
            <p:cNvSpPr/>
            <p:nvPr/>
          </p:nvSpPr>
          <p:spPr>
            <a:xfrm>
              <a:off x="4724400" y="2667000"/>
              <a:ext cx="1600200" cy="13716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WSS</a:t>
              </a:r>
              <a:endParaRPr lang="en-US" sz="900" b="1" dirty="0"/>
            </a:p>
          </p:txBody>
        </p:sp>
        <p:sp>
          <p:nvSpPr>
            <p:cNvPr id="27" name="Oval 26"/>
            <p:cNvSpPr/>
            <p:nvPr/>
          </p:nvSpPr>
          <p:spPr>
            <a:xfrm>
              <a:off x="4114800" y="3505200"/>
              <a:ext cx="1600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smtClean="0"/>
                <a:t>…</a:t>
              </a:r>
              <a:endParaRPr lang="en-US" sz="900" b="1" dirty="0"/>
            </a:p>
          </p:txBody>
        </p:sp>
      </p:grpSp>
      <p:sp>
        <p:nvSpPr>
          <p:cNvPr id="28" name="Rectangle 27"/>
          <p:cNvSpPr/>
          <p:nvPr/>
        </p:nvSpPr>
        <p:spPr>
          <a:xfrm>
            <a:off x="1217382" y="5221915"/>
            <a:ext cx="4445857" cy="846386"/>
          </a:xfrm>
          <a:prstGeom prst="rect">
            <a:avLst/>
          </a:prstGeom>
        </p:spPr>
        <p:txBody>
          <a:bodyPr wrap="square">
            <a:spAutoFit/>
          </a:bodyPr>
          <a:lstStyle/>
          <a:p>
            <a:pPr marL="274320" lvl="0" indent="-274320">
              <a:spcBef>
                <a:spcPts val="600"/>
              </a:spcBef>
              <a:buClr>
                <a:srgbClr val="727CA3"/>
              </a:buClr>
              <a:buSzPct val="76000"/>
            </a:pPr>
            <a:r>
              <a:rPr lang="en-US" sz="2200" dirty="0" smtClean="0">
                <a:solidFill>
                  <a:prstClr val="black"/>
                </a:solidFill>
              </a:rPr>
              <a:t>BPEL is only given the</a:t>
            </a:r>
          </a:p>
          <a:p>
            <a:pPr marL="274320" lvl="0" indent="-274320">
              <a:spcBef>
                <a:spcPts val="600"/>
              </a:spcBef>
              <a:buClr>
                <a:srgbClr val="727CA3"/>
              </a:buClr>
              <a:buSzPct val="76000"/>
            </a:pPr>
            <a:r>
              <a:rPr lang="en-US" sz="2200" dirty="0" smtClean="0">
                <a:solidFill>
                  <a:prstClr val="black"/>
                </a:solidFill>
              </a:rPr>
              <a:t>responsibility of business modeling.</a:t>
            </a:r>
          </a:p>
        </p:txBody>
      </p:sp>
      <p:sp>
        <p:nvSpPr>
          <p:cNvPr id="29" name="Rectangle 28"/>
          <p:cNvSpPr/>
          <p:nvPr/>
        </p:nvSpPr>
        <p:spPr>
          <a:xfrm>
            <a:off x="7920854" y="5667714"/>
            <a:ext cx="3738331" cy="846386"/>
          </a:xfrm>
          <a:prstGeom prst="rect">
            <a:avLst/>
          </a:prstGeom>
        </p:spPr>
        <p:txBody>
          <a:bodyPr wrap="square">
            <a:spAutoFit/>
          </a:bodyPr>
          <a:lstStyle/>
          <a:p>
            <a:pPr marL="274320" lvl="0" indent="-274320">
              <a:spcBef>
                <a:spcPts val="600"/>
              </a:spcBef>
              <a:buClr>
                <a:srgbClr val="727CA3"/>
              </a:buClr>
              <a:buSzPct val="76000"/>
            </a:pPr>
            <a:r>
              <a:rPr lang="en-US" sz="2200" dirty="0">
                <a:solidFill>
                  <a:prstClr val="black"/>
                </a:solidFill>
              </a:rPr>
              <a:t>M</a:t>
            </a:r>
            <a:r>
              <a:rPr lang="en-US" sz="2200" dirty="0" smtClean="0">
                <a:solidFill>
                  <a:prstClr val="black"/>
                </a:solidFill>
              </a:rPr>
              <a:t>essage-level security at each </a:t>
            </a:r>
          </a:p>
          <a:p>
            <a:pPr marL="274320" lvl="0" indent="-274320">
              <a:spcBef>
                <a:spcPts val="600"/>
              </a:spcBef>
              <a:buClr>
                <a:srgbClr val="727CA3"/>
              </a:buClr>
              <a:buSzPct val="76000"/>
            </a:pPr>
            <a:r>
              <a:rPr lang="en-US" sz="2200" dirty="0" smtClean="0">
                <a:solidFill>
                  <a:prstClr val="black"/>
                </a:solidFill>
              </a:rPr>
              <a:t>individual web service.</a:t>
            </a:r>
          </a:p>
        </p:txBody>
      </p:sp>
      <p:sp>
        <p:nvSpPr>
          <p:cNvPr id="32" name="Rectangle 31"/>
          <p:cNvSpPr/>
          <p:nvPr/>
        </p:nvSpPr>
        <p:spPr>
          <a:xfrm>
            <a:off x="1255974" y="1935641"/>
            <a:ext cx="3286985" cy="430887"/>
          </a:xfrm>
          <a:prstGeom prst="rect">
            <a:avLst/>
          </a:prstGeom>
        </p:spPr>
        <p:txBody>
          <a:bodyPr wrap="square">
            <a:spAutoFit/>
          </a:bodyPr>
          <a:lstStyle/>
          <a:p>
            <a:pPr marL="274320" lvl="0" indent="-274320">
              <a:spcBef>
                <a:spcPts val="600"/>
              </a:spcBef>
              <a:buClr>
                <a:srgbClr val="727CA3"/>
              </a:buClr>
              <a:buSzPct val="76000"/>
            </a:pPr>
            <a:r>
              <a:rPr lang="en-US" sz="2200" dirty="0" smtClean="0">
                <a:solidFill>
                  <a:srgbClr val="C00000"/>
                </a:solidFill>
              </a:rPr>
              <a:t>Performance Issue !</a:t>
            </a:r>
          </a:p>
        </p:txBody>
      </p:sp>
      <p:sp>
        <p:nvSpPr>
          <p:cNvPr id="33" name="Rectangle 32"/>
          <p:cNvSpPr/>
          <p:nvPr/>
        </p:nvSpPr>
        <p:spPr>
          <a:xfrm>
            <a:off x="1292263" y="2450891"/>
            <a:ext cx="3286985" cy="430887"/>
          </a:xfrm>
          <a:prstGeom prst="rect">
            <a:avLst/>
          </a:prstGeom>
        </p:spPr>
        <p:txBody>
          <a:bodyPr wrap="square">
            <a:spAutoFit/>
          </a:bodyPr>
          <a:lstStyle/>
          <a:p>
            <a:pPr marL="274320" lvl="0" indent="-274320">
              <a:spcBef>
                <a:spcPts val="600"/>
              </a:spcBef>
              <a:buClr>
                <a:srgbClr val="727CA3"/>
              </a:buClr>
              <a:buSzPct val="76000"/>
            </a:pPr>
            <a:r>
              <a:rPr lang="en-US" sz="2200" dirty="0" smtClean="0">
                <a:solidFill>
                  <a:srgbClr val="C00000"/>
                </a:solidFill>
              </a:rPr>
              <a:t>Need for centralization !</a:t>
            </a:r>
          </a:p>
        </p:txBody>
      </p:sp>
      <p:sp>
        <p:nvSpPr>
          <p:cNvPr id="5" name="Slide Number Placeholder 4"/>
          <p:cNvSpPr>
            <a:spLocks noGrp="1"/>
          </p:cNvSpPr>
          <p:nvPr>
            <p:ph type="sldNum" sz="quarter" idx="12"/>
          </p:nvPr>
        </p:nvSpPr>
        <p:spPr/>
        <p:txBody>
          <a:bodyPr/>
          <a:lstStyle/>
          <a:p>
            <a:fld id="{4FAB73BC-B049-4115-A692-8D63A059BFB8}" type="slidenum">
              <a:rPr lang="en-US" smtClean="0"/>
              <a:pPr/>
              <a:t>14</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63392811"/>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Problem </a:t>
            </a:r>
            <a:r>
              <a:rPr lang="en-US" dirty="0">
                <a:solidFill>
                  <a:schemeClr val="bg1"/>
                </a:solidFill>
              </a:rPr>
              <a:t>1</a:t>
            </a:r>
          </a:p>
        </p:txBody>
      </p:sp>
      <p:sp>
        <p:nvSpPr>
          <p:cNvPr id="30" name="Content Placeholder 2"/>
          <p:cNvSpPr txBox="1">
            <a:spLocks/>
          </p:cNvSpPr>
          <p:nvPr/>
        </p:nvSpPr>
        <p:spPr>
          <a:xfrm>
            <a:off x="607693" y="1653535"/>
            <a:ext cx="9970967" cy="1720286"/>
          </a:xfrm>
          <a:prstGeom prst="rect">
            <a:avLst/>
          </a:prstGeom>
        </p:spPr>
        <p:txBody>
          <a:bodyPr>
            <a:normAutofit/>
          </a:bodyPr>
          <a:lstStyle/>
          <a:p>
            <a:pPr marL="228600" indent="-228600">
              <a:spcBef>
                <a:spcPts val="1000"/>
              </a:spcBef>
              <a:buSzPct val="80000"/>
              <a:defRPr/>
            </a:pPr>
            <a:r>
              <a:rPr lang="en-US" sz="2600" dirty="0"/>
              <a:t>Possible solution may be to harden the security of a BPEL process</a:t>
            </a:r>
          </a:p>
          <a:p>
            <a:pPr marL="228600" indent="-228600">
              <a:spcBef>
                <a:spcPts val="1000"/>
              </a:spcBef>
              <a:buSzPct val="80000"/>
              <a:defRPr/>
            </a:pPr>
            <a:r>
              <a:rPr lang="en-US" sz="2600" dirty="0"/>
              <a:t>to embed the security verification code within the business logic of </a:t>
            </a:r>
          </a:p>
          <a:p>
            <a:pPr marL="228600" indent="-228600">
              <a:spcBef>
                <a:spcPts val="1000"/>
              </a:spcBef>
              <a:buSzPct val="80000"/>
              <a:defRPr/>
            </a:pPr>
            <a:r>
              <a:rPr lang="en-US" sz="2600" dirty="0"/>
              <a:t>such process. </a:t>
            </a: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2600" b="0" i="0" u="none" strike="noStrike" kern="1200" cap="none" spc="0" normalizeH="0" baseline="0" noProof="0" dirty="0" smtClean="0">
              <a:ln>
                <a:noFill/>
              </a:ln>
              <a:solidFill>
                <a:schemeClr val="tx1"/>
              </a:solidFill>
              <a:effectLst/>
              <a:uLnTx/>
              <a:uFillTx/>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2600" b="0" i="0" u="none" strike="noStrike" kern="1200" cap="none" spc="0" normalizeH="0" baseline="0" noProof="0" dirty="0" smtClean="0">
              <a:ln>
                <a:noFill/>
              </a:ln>
              <a:solidFill>
                <a:schemeClr val="tx1"/>
              </a:solidFill>
              <a:effectLst/>
              <a:uLnTx/>
              <a:uFillTx/>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2600" b="0" i="0" u="none" strike="noStrike" kern="1200" cap="none" spc="0" normalizeH="0" baseline="0" noProof="0" dirty="0">
              <a:ln>
                <a:noFill/>
              </a:ln>
              <a:solidFill>
                <a:schemeClr val="tx1"/>
              </a:solidFill>
              <a:effectLst/>
              <a:uLnTx/>
              <a:uFillTx/>
            </a:endParaRPr>
          </a:p>
        </p:txBody>
      </p:sp>
      <p:sp>
        <p:nvSpPr>
          <p:cNvPr id="31" name="Content Placeholder 2"/>
          <p:cNvSpPr txBox="1">
            <a:spLocks/>
          </p:cNvSpPr>
          <p:nvPr/>
        </p:nvSpPr>
        <p:spPr>
          <a:xfrm>
            <a:off x="887552" y="2885094"/>
            <a:ext cx="9904944" cy="3689131"/>
          </a:xfrm>
          <a:prstGeom prst="rect">
            <a:avLst/>
          </a:prstGeom>
        </p:spPr>
        <p:txBody>
          <a:bodyPr>
            <a:normAutofit fontScale="92500" lnSpcReduction="10000"/>
          </a:bodyPr>
          <a:lstStyle/>
          <a:p>
            <a:pPr marL="228600" indent="-228600">
              <a:lnSpc>
                <a:spcPct val="90000"/>
              </a:lnSpc>
              <a:spcBef>
                <a:spcPts val="1000"/>
              </a:spcBef>
              <a:buSzPct val="80000"/>
            </a:pPr>
            <a:endParaRPr lang="en-US" sz="2400" dirty="0" smtClean="0"/>
          </a:p>
          <a:p>
            <a:pPr marL="228600" indent="-228600">
              <a:lnSpc>
                <a:spcPct val="90000"/>
              </a:lnSpc>
              <a:spcBef>
                <a:spcPts val="1000"/>
              </a:spcBef>
              <a:buSzPct val="80000"/>
            </a:pPr>
            <a:r>
              <a:rPr lang="en-US" sz="2600" dirty="0" smtClean="0">
                <a:solidFill>
                  <a:srgbClr val="C00000"/>
                </a:solidFill>
              </a:rPr>
              <a:t>With the use of the current BPEL:  </a:t>
            </a:r>
          </a:p>
          <a:p>
            <a:pPr lvl="1">
              <a:buClr>
                <a:srgbClr val="C00000"/>
              </a:buClr>
              <a:buFont typeface="Arial" pitchFamily="34" charset="0"/>
              <a:buChar char="•"/>
              <a:defRPr/>
            </a:pPr>
            <a:r>
              <a:rPr lang="en-US" sz="2600" dirty="0" smtClean="0">
                <a:solidFill>
                  <a:srgbClr val="C00000"/>
                </a:solidFill>
              </a:rPr>
              <a:t> There is a lack of modularity for modeling cross-cutting concerns : Security, Logging, monitoring, etc…</a:t>
            </a:r>
          </a:p>
          <a:p>
            <a:pPr lvl="1">
              <a:buClr>
                <a:srgbClr val="C00000"/>
              </a:buClr>
              <a:defRPr/>
            </a:pPr>
            <a:endParaRPr lang="en-US" sz="2200" dirty="0" smtClean="0">
              <a:solidFill>
                <a:srgbClr val="C00000"/>
              </a:solidFill>
            </a:endParaRPr>
          </a:p>
          <a:p>
            <a:pPr lvl="1">
              <a:buClr>
                <a:srgbClr val="C00000"/>
              </a:buClr>
              <a:buFont typeface="Arial" pitchFamily="34" charset="0"/>
              <a:buChar char="•"/>
              <a:defRPr/>
            </a:pPr>
            <a:r>
              <a:rPr lang="en-US" sz="2600" dirty="0" smtClean="0">
                <a:solidFill>
                  <a:srgbClr val="C00000"/>
                </a:solidFill>
              </a:rPr>
              <a:t>  No support at the process deployment level for changing the </a:t>
            </a:r>
          </a:p>
          <a:p>
            <a:pPr lvl="1">
              <a:buClr>
                <a:srgbClr val="C00000"/>
              </a:buClr>
              <a:defRPr/>
            </a:pPr>
            <a:r>
              <a:rPr lang="en-US" sz="2600" dirty="0" smtClean="0">
                <a:solidFill>
                  <a:srgbClr val="C00000"/>
                </a:solidFill>
              </a:rPr>
              <a:t>composition at run time. Thus, deactivation of the process upon modification.</a:t>
            </a:r>
          </a:p>
          <a:p>
            <a:pPr lvl="1">
              <a:buClr>
                <a:srgbClr val="C00000"/>
              </a:buClr>
              <a:defRPr/>
            </a:pPr>
            <a:endParaRPr lang="en-US" sz="2600" dirty="0" smtClean="0">
              <a:solidFill>
                <a:srgbClr val="C00000"/>
              </a:solidFill>
            </a:endParaRPr>
          </a:p>
          <a:p>
            <a:pPr lvl="1">
              <a:buClr>
                <a:srgbClr val="C00000"/>
              </a:buClr>
              <a:buFont typeface="Arial" pitchFamily="34" charset="0"/>
              <a:buChar char="•"/>
              <a:defRPr/>
            </a:pPr>
            <a:r>
              <a:rPr lang="en-US" sz="2600" dirty="0" smtClean="0">
                <a:solidFill>
                  <a:srgbClr val="C00000"/>
                </a:solidFill>
              </a:rPr>
              <a:t> Centralization of security at the web service side, which causes a lot of overhead.</a:t>
            </a:r>
          </a:p>
          <a:p>
            <a:pPr marL="228600" indent="-228600">
              <a:lnSpc>
                <a:spcPct val="90000"/>
              </a:lnSpc>
              <a:spcBef>
                <a:spcPts val="1000"/>
              </a:spcBef>
              <a:buSzPct val="80000"/>
            </a:pPr>
            <a:endParaRPr lang="en-US" sz="2400" dirty="0" smtClean="0"/>
          </a:p>
        </p:txBody>
      </p:sp>
      <p:sp>
        <p:nvSpPr>
          <p:cNvPr id="5" name="Slide Number Placeholder 4"/>
          <p:cNvSpPr>
            <a:spLocks noGrp="1"/>
          </p:cNvSpPr>
          <p:nvPr>
            <p:ph type="sldNum" sz="quarter" idx="12"/>
          </p:nvPr>
        </p:nvSpPr>
        <p:spPr/>
        <p:txBody>
          <a:bodyPr/>
          <a:lstStyle/>
          <a:p>
            <a:fld id="{4FAB73BC-B049-4115-A692-8D63A059BFB8}" type="slidenum">
              <a:rPr lang="en-US" smtClean="0"/>
              <a:pPr/>
              <a:t>15</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171740122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654988" y="1336015"/>
            <a:ext cx="9970967" cy="1720286"/>
          </a:xfrm>
          <a:prstGeom prst="rect">
            <a:avLst/>
          </a:prstGeom>
        </p:spPr>
        <p:txBody>
          <a:bodyPr>
            <a:normAutofit/>
          </a:bodyPr>
          <a:lstStyle/>
          <a:p>
            <a:pPr marL="228600" indent="-228600">
              <a:spcBef>
                <a:spcPts val="1000"/>
              </a:spcBef>
              <a:buSzPct val="80000"/>
              <a:defRPr/>
            </a:pPr>
            <a:r>
              <a:rPr lang="en-US" sz="2600" dirty="0"/>
              <a:t>Another more dynamic approaches may be to enforce security </a:t>
            </a:r>
          </a:p>
          <a:p>
            <a:pPr marL="228600" indent="-228600">
              <a:spcBef>
                <a:spcPts val="1000"/>
              </a:spcBef>
              <a:buSzPct val="80000"/>
              <a:defRPr/>
            </a:pPr>
            <a:r>
              <a:rPr lang="en-US" sz="2600" dirty="0"/>
              <a:t>through policy languages like </a:t>
            </a:r>
            <a:r>
              <a:rPr lang="en-US" sz="2600" dirty="0" smtClean="0"/>
              <a:t>WSPL and XACML</a:t>
            </a:r>
            <a:r>
              <a:rPr lang="en-US" sz="2600" dirty="0"/>
              <a:t>.</a:t>
            </a: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9" name="Group 8"/>
          <p:cNvGrpSpPr/>
          <p:nvPr/>
        </p:nvGrpSpPr>
        <p:grpSpPr>
          <a:xfrm>
            <a:off x="244729" y="2562648"/>
            <a:ext cx="8276267" cy="2428875"/>
            <a:chOff x="2318657" y="5257800"/>
            <a:chExt cx="7511143" cy="2590800"/>
          </a:xfrm>
        </p:grpSpPr>
        <p:sp>
          <p:nvSpPr>
            <p:cNvPr id="10" name="Rectangle 9"/>
            <p:cNvSpPr/>
            <p:nvPr/>
          </p:nvSpPr>
          <p:spPr>
            <a:xfrm>
              <a:off x="6368142" y="5257800"/>
              <a:ext cx="18288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a:off x="2318657" y="5305426"/>
              <a:ext cx="1314450" cy="2466975"/>
            </a:xfrm>
            <a:prstGeom prst="rect">
              <a:avLst/>
            </a:prstGeom>
            <a:noFill/>
            <a:ln w="9525">
              <a:noFill/>
              <a:miter lim="800000"/>
              <a:headEnd/>
              <a:tailEnd/>
            </a:ln>
            <a:effectLst/>
          </p:spPr>
        </p:pic>
        <p:pic>
          <p:nvPicPr>
            <p:cNvPr id="12" name="Picture 4"/>
            <p:cNvPicPr>
              <a:picLocks noChangeAspect="1" noChangeArrowheads="1"/>
            </p:cNvPicPr>
            <p:nvPr/>
          </p:nvPicPr>
          <p:blipFill>
            <a:blip r:embed="rId4" cstate="print"/>
            <a:srcRect/>
            <a:stretch>
              <a:fillRect/>
            </a:stretch>
          </p:blipFill>
          <p:spPr bwMode="auto">
            <a:xfrm>
              <a:off x="4800600" y="5334000"/>
              <a:ext cx="1224643" cy="2362200"/>
            </a:xfrm>
            <a:prstGeom prst="rect">
              <a:avLst/>
            </a:prstGeom>
            <a:noFill/>
            <a:ln w="9525">
              <a:noFill/>
              <a:miter lim="800000"/>
              <a:headEnd/>
              <a:tailEnd/>
            </a:ln>
            <a:effectLst/>
          </p:spPr>
        </p:pic>
        <p:pic>
          <p:nvPicPr>
            <p:cNvPr id="13" name="Picture 5"/>
            <p:cNvPicPr>
              <a:picLocks noChangeAspect="1" noChangeArrowheads="1"/>
            </p:cNvPicPr>
            <p:nvPr/>
          </p:nvPicPr>
          <p:blipFill>
            <a:blip r:embed="rId5" cstate="print"/>
            <a:srcRect/>
            <a:stretch>
              <a:fillRect/>
            </a:stretch>
          </p:blipFill>
          <p:spPr bwMode="auto">
            <a:xfrm>
              <a:off x="6890657" y="5823858"/>
              <a:ext cx="832757" cy="533400"/>
            </a:xfrm>
            <a:prstGeom prst="rect">
              <a:avLst/>
            </a:prstGeom>
            <a:noFill/>
            <a:ln w="9525">
              <a:noFill/>
              <a:miter lim="800000"/>
              <a:headEnd/>
              <a:tailEnd/>
            </a:ln>
            <a:effectLst/>
          </p:spPr>
        </p:pic>
        <p:pic>
          <p:nvPicPr>
            <p:cNvPr id="14" name="Picture 6"/>
            <p:cNvPicPr>
              <a:picLocks noChangeAspect="1" noChangeArrowheads="1"/>
            </p:cNvPicPr>
            <p:nvPr/>
          </p:nvPicPr>
          <p:blipFill>
            <a:blip r:embed="rId6" cstate="print"/>
            <a:srcRect/>
            <a:stretch>
              <a:fillRect/>
            </a:stretch>
          </p:blipFill>
          <p:spPr bwMode="auto">
            <a:xfrm>
              <a:off x="6760028" y="6934201"/>
              <a:ext cx="1077686" cy="752475"/>
            </a:xfrm>
            <a:prstGeom prst="rect">
              <a:avLst/>
            </a:prstGeom>
            <a:noFill/>
            <a:ln w="9525">
              <a:noFill/>
              <a:miter lim="800000"/>
              <a:headEnd/>
              <a:tailEnd/>
            </a:ln>
            <a:effectLst/>
          </p:spPr>
        </p:pic>
        <p:cxnSp>
          <p:nvCxnSpPr>
            <p:cNvPr id="15" name="Straight Arrow Connector 14"/>
            <p:cNvCxnSpPr/>
            <p:nvPr/>
          </p:nvCxnSpPr>
          <p:spPr>
            <a:xfrm>
              <a:off x="3624943" y="6019800"/>
              <a:ext cx="11756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41571" y="5867400"/>
              <a:ext cx="8490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a:endCxn id="13" idx="2"/>
            </p:cNvCxnSpPr>
            <p:nvPr/>
          </p:nvCxnSpPr>
          <p:spPr>
            <a:xfrm flipV="1">
              <a:off x="7298872" y="6357258"/>
              <a:ext cx="8164" cy="576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p:cNvCxnSpPr>
            <p:nvPr/>
          </p:nvCxnSpPr>
          <p:spPr>
            <a:xfrm flipH="1">
              <a:off x="6041571" y="6090558"/>
              <a:ext cx="849086" cy="5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1"/>
            </p:cNvCxnSpPr>
            <p:nvPr/>
          </p:nvCxnSpPr>
          <p:spPr>
            <a:xfrm flipH="1" flipV="1">
              <a:off x="3624944" y="6500814"/>
              <a:ext cx="1175655" cy="14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Line Callout 1 19"/>
            <p:cNvSpPr/>
            <p:nvPr/>
          </p:nvSpPr>
          <p:spPr>
            <a:xfrm>
              <a:off x="8654143" y="5257800"/>
              <a:ext cx="1175657" cy="685800"/>
            </a:xfrm>
            <a:prstGeom prst="borderCallout1">
              <a:avLst>
                <a:gd name="adj1" fmla="val 45734"/>
                <a:gd name="adj2" fmla="val -1984"/>
                <a:gd name="adj3" fmla="val 112500"/>
                <a:gd name="adj4" fmla="val -38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XACML</a:t>
              </a:r>
              <a:endParaRPr lang="en-US" dirty="0">
                <a:solidFill>
                  <a:schemeClr val="tx1"/>
                </a:solidFill>
              </a:endParaRPr>
            </a:p>
          </p:txBody>
        </p:sp>
      </p:grpSp>
      <p:pic>
        <p:nvPicPr>
          <p:cNvPr id="21" name="Picture 8"/>
          <p:cNvPicPr>
            <a:picLocks noChangeAspect="1" noChangeArrowheads="1"/>
          </p:cNvPicPr>
          <p:nvPr/>
        </p:nvPicPr>
        <p:blipFill>
          <a:blip r:embed="rId7" cstate="print"/>
          <a:srcRect/>
          <a:stretch>
            <a:fillRect/>
          </a:stretch>
        </p:blipFill>
        <p:spPr bwMode="auto">
          <a:xfrm>
            <a:off x="2183017" y="988935"/>
            <a:ext cx="6465084" cy="6152555"/>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2770234" y="1283046"/>
            <a:ext cx="8160153" cy="4851400"/>
          </a:xfrm>
          <a:prstGeom prst="rect">
            <a:avLst/>
          </a:prstGeom>
          <a:noFill/>
          <a:ln w="9525">
            <a:solidFill>
              <a:schemeClr val="tx1"/>
            </a:solidFill>
            <a:miter lim="800000"/>
            <a:headEnd/>
            <a:tailEnd/>
          </a:ln>
        </p:spPr>
      </p:pic>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8"/>
            <a:ext cx="10749367" cy="1208869"/>
          </a:xfrm>
        </p:spPr>
        <p:txBody>
          <a:bodyPr>
            <a:normAutofit/>
          </a:bodyPr>
          <a:lstStyle/>
          <a:p>
            <a:r>
              <a:rPr lang="en-US" dirty="0" smtClean="0">
                <a:solidFill>
                  <a:schemeClr val="bg1"/>
                </a:solidFill>
              </a:rPr>
              <a:t>Problem 2</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16</a:t>
            </a:fld>
            <a:endParaRPr lang="en-US"/>
          </a:p>
        </p:txBody>
      </p:sp>
    </p:spTree>
    <p:extLst>
      <p:ext uri="{BB962C8B-B14F-4D97-AF65-F5344CB8AC3E}">
        <p14:creationId xmlns:p14="http://schemas.microsoft.com/office/powerpoint/2010/main" val="810193818"/>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7"/>
            <a:ext cx="10749367" cy="1208869"/>
          </a:xfrm>
        </p:spPr>
        <p:txBody>
          <a:bodyPr>
            <a:normAutofit/>
          </a:bodyPr>
          <a:lstStyle/>
          <a:p>
            <a:r>
              <a:rPr lang="en-US" dirty="0" smtClean="0">
                <a:solidFill>
                  <a:schemeClr val="bg1"/>
                </a:solidFill>
              </a:rPr>
              <a:t>Problem2</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37" name="Content Placeholder 2"/>
          <p:cNvSpPr txBox="1">
            <a:spLocks/>
          </p:cNvSpPr>
          <p:nvPr/>
        </p:nvSpPr>
        <p:spPr>
          <a:xfrm>
            <a:off x="920857" y="1457327"/>
            <a:ext cx="9914248" cy="5400675"/>
          </a:xfrm>
          <a:prstGeom prst="rect">
            <a:avLst/>
          </a:prstGeom>
        </p:spPr>
        <p:txBody>
          <a:bodyPr>
            <a:normAutofit lnSpcReduction="10000"/>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600" dirty="0" smtClean="0"/>
              <a:t>Large and complex policies lead to slower access request/response time.</a:t>
            </a:r>
          </a:p>
          <a:p>
            <a:pPr algn="just"/>
            <a:endParaRPr lang="en-US" sz="2600" dirty="0" smtClean="0"/>
          </a:p>
          <a:p>
            <a:pPr>
              <a:spcBef>
                <a:spcPts val="600"/>
              </a:spcBef>
              <a:spcAft>
                <a:spcPts val="600"/>
              </a:spcAft>
            </a:pPr>
            <a:r>
              <a:rPr lang="en-US" sz="2400" dirty="0"/>
              <a:t>S</a:t>
            </a:r>
            <a:r>
              <a:rPr lang="en-US" sz="2400" dirty="0" smtClean="0"/>
              <a:t>pecifying </a:t>
            </a:r>
            <a:r>
              <a:rPr lang="en-US" sz="2400" dirty="0"/>
              <a:t>security policies using these languages is difficult, error-prone and time consuming. </a:t>
            </a:r>
          </a:p>
          <a:p>
            <a:pPr>
              <a:spcBef>
                <a:spcPts val="600"/>
              </a:spcBef>
              <a:spcAft>
                <a:spcPts val="600"/>
              </a:spcAft>
            </a:pPr>
            <a:endParaRPr lang="en-US" sz="2400" dirty="0"/>
          </a:p>
          <a:p>
            <a:pPr>
              <a:spcBef>
                <a:spcPts val="600"/>
              </a:spcBef>
              <a:spcAft>
                <a:spcPts val="600"/>
              </a:spcAft>
            </a:pPr>
            <a:r>
              <a:rPr lang="en-US" sz="2400" dirty="0" smtClean="0"/>
              <a:t>Hidden </a:t>
            </a:r>
            <a:r>
              <a:rPr lang="en-US" sz="2400" dirty="0"/>
              <a:t>conflicts that may arise due to the diversity of roles in policies that are difficult to locate and resolve</a:t>
            </a:r>
            <a:r>
              <a:rPr lang="en-US" sz="2400" dirty="0" smtClean="0"/>
              <a:t>.</a:t>
            </a:r>
            <a:endParaRPr lang="en-US" sz="2600" dirty="0" smtClean="0"/>
          </a:p>
          <a:p>
            <a:pPr algn="just"/>
            <a:r>
              <a:rPr lang="en-US" sz="2600" dirty="0" smtClean="0"/>
              <a:t>No verification processes to ensure policy correctness</a:t>
            </a:r>
          </a:p>
          <a:p>
            <a:pPr lvl="1" algn="just"/>
            <a:r>
              <a:rPr lang="en-US" sz="2200" dirty="0" smtClean="0"/>
              <a:t>Difficult to analyze and detect flawed policies due to complex structure.</a:t>
            </a:r>
          </a:p>
          <a:p>
            <a:pPr lvl="1" algn="just"/>
            <a:r>
              <a:rPr lang="en-US" sz="2200" dirty="0" smtClean="0"/>
              <a:t>Multiple XACML party integration is very difficult</a:t>
            </a:r>
            <a:r>
              <a:rPr lang="en-US" sz="2600" dirty="0" smtClean="0"/>
              <a:t>.</a:t>
            </a:r>
          </a:p>
          <a:p>
            <a:pPr lvl="1" algn="just"/>
            <a:endParaRPr lang="en-US" sz="2400" dirty="0"/>
          </a:p>
          <a:p>
            <a:pPr>
              <a:spcBef>
                <a:spcPts val="600"/>
              </a:spcBef>
              <a:spcAft>
                <a:spcPts val="600"/>
              </a:spcAft>
            </a:pPr>
            <a:r>
              <a:rPr lang="en-US" sz="2400" dirty="0"/>
              <a:t> </a:t>
            </a:r>
            <a:r>
              <a:rPr lang="en-US" sz="2400" dirty="0" smtClean="0"/>
              <a:t>Usually they are enforced </a:t>
            </a:r>
            <a:r>
              <a:rPr lang="en-US" sz="2400" dirty="0"/>
              <a:t>at the WS </a:t>
            </a:r>
            <a:r>
              <a:rPr lang="en-US" sz="2400" dirty="0" smtClean="0"/>
              <a:t>level</a:t>
            </a:r>
            <a:endParaRPr lang="en-US" sz="2400" dirty="0"/>
          </a:p>
          <a:p>
            <a:pPr algn="ctr"/>
            <a:endParaRPr lang="en-US" sz="2400" dirty="0">
              <a:solidFill>
                <a:srgbClr val="C00000"/>
              </a:solidFill>
            </a:endParaRPr>
          </a:p>
          <a:p>
            <a:pPr lvl="1" algn="just"/>
            <a:endParaRPr lang="en-US" sz="2600" dirty="0"/>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17</a:t>
            </a:fld>
            <a:endParaRPr lang="en-US"/>
          </a:p>
        </p:txBody>
      </p:sp>
    </p:spTree>
    <p:extLst>
      <p:ext uri="{BB962C8B-B14F-4D97-AF65-F5344CB8AC3E}">
        <p14:creationId xmlns:p14="http://schemas.microsoft.com/office/powerpoint/2010/main" val="364643113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7"/>
            <a:ext cx="10749367" cy="1208869"/>
          </a:xfrm>
        </p:spPr>
        <p:txBody>
          <a:bodyPr>
            <a:normAutofit fontScale="90000"/>
          </a:bodyPr>
          <a:lstStyle/>
          <a:p>
            <a:r>
              <a:rPr lang="en-US" dirty="0" smtClean="0">
                <a:solidFill>
                  <a:schemeClr val="bg1"/>
                </a:solidFill>
              </a:rPr>
              <a:t>1- </a:t>
            </a:r>
            <a:r>
              <a:rPr lang="en-US" dirty="0" err="1" smtClean="0">
                <a:solidFill>
                  <a:schemeClr val="bg1"/>
                </a:solidFill>
              </a:rPr>
              <a:t>AspectBPEL</a:t>
            </a:r>
            <a:r>
              <a:rPr lang="en-US" dirty="0" smtClean="0">
                <a:solidFill>
                  <a:schemeClr val="bg1"/>
                </a:solidFill>
              </a:rPr>
              <a:t>: Dynamic Weaving based on Aspect-Oriented Programming</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graphicFrame>
        <p:nvGraphicFramePr>
          <p:cNvPr id="7" name="Object 25"/>
          <p:cNvGraphicFramePr>
            <a:graphicFrameLocks noChangeAspect="1"/>
          </p:cNvGraphicFramePr>
          <p:nvPr>
            <p:extLst>
              <p:ext uri="{D42A27DB-BD31-4B8C-83A1-F6EECF244321}">
                <p14:modId xmlns:p14="http://schemas.microsoft.com/office/powerpoint/2010/main" val="4135776480"/>
              </p:ext>
            </p:extLst>
          </p:nvPr>
        </p:nvGraphicFramePr>
        <p:xfrm>
          <a:off x="5801825" y="1697638"/>
          <a:ext cx="4046369" cy="1497415"/>
        </p:xfrm>
        <a:graphic>
          <a:graphicData uri="http://schemas.openxmlformats.org/presentationml/2006/ole">
            <mc:AlternateContent xmlns:mc="http://schemas.openxmlformats.org/markup-compatibility/2006">
              <mc:Choice xmlns:v="urn:schemas-microsoft-com:vml" Requires="v">
                <p:oleObj spid="_x0000_s16782" name="Visio" r:id="rId4" imgW="3284051" imgH="1631357" progId="Visio.Drawing.11">
                  <p:embed/>
                </p:oleObj>
              </mc:Choice>
              <mc:Fallback>
                <p:oleObj name="Visio" r:id="rId4" imgW="3284051" imgH="163135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1825" y="1697638"/>
                        <a:ext cx="4046369" cy="149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26"/>
          <p:cNvGraphicFramePr>
            <a:graphicFrameLocks noChangeAspect="1"/>
          </p:cNvGraphicFramePr>
          <p:nvPr/>
        </p:nvGraphicFramePr>
        <p:xfrm>
          <a:off x="6541403" y="4643619"/>
          <a:ext cx="3336694" cy="2044138"/>
        </p:xfrm>
        <a:graphic>
          <a:graphicData uri="http://schemas.openxmlformats.org/presentationml/2006/ole">
            <mc:AlternateContent xmlns:mc="http://schemas.openxmlformats.org/markup-compatibility/2006">
              <mc:Choice xmlns:v="urn:schemas-microsoft-com:vml" Requires="v">
                <p:oleObj spid="_x0000_s16783" name="Visio" r:id="rId6" imgW="2789936" imgH="2238248" progId="Visio.Drawing.11">
                  <p:embed/>
                </p:oleObj>
              </mc:Choice>
              <mc:Fallback>
                <p:oleObj name="Visio" r:id="rId6" imgW="2789936" imgH="223824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1403" y="4643619"/>
                        <a:ext cx="3336694" cy="204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27"/>
          <p:cNvSpPr>
            <a:spLocks noChangeArrowheads="1"/>
          </p:cNvSpPr>
          <p:nvPr/>
        </p:nvSpPr>
        <p:spPr bwMode="auto">
          <a:xfrm>
            <a:off x="7048510" y="3712591"/>
            <a:ext cx="1809763" cy="720725"/>
          </a:xfrm>
          <a:prstGeom prst="diamond">
            <a:avLst/>
          </a:prstGeom>
          <a:solidFill>
            <a:schemeClr val="bg1"/>
          </a:solidFill>
          <a:ln w="25400">
            <a:solidFill>
              <a:schemeClr val="tx1"/>
            </a:solidFill>
            <a:miter lim="800000"/>
            <a:headEnd/>
            <a:tailEnd/>
          </a:ln>
        </p:spPr>
        <p:txBody>
          <a:bodyPr wrap="none" anchor="ctr"/>
          <a:lstStyle/>
          <a:p>
            <a:r>
              <a:rPr lang="en-US" sz="1400" b="1" dirty="0" smtClean="0">
                <a:solidFill>
                  <a:srgbClr val="336699"/>
                </a:solidFill>
                <a:latin typeface="Arial" charset="0"/>
              </a:rPr>
              <a:t>Weaver  </a:t>
            </a:r>
            <a:endParaRPr lang="en-US" sz="1400" b="1" dirty="0">
              <a:solidFill>
                <a:srgbClr val="336699"/>
              </a:solidFill>
              <a:latin typeface="Arial" charset="0"/>
            </a:endParaRPr>
          </a:p>
        </p:txBody>
      </p:sp>
      <p:graphicFrame>
        <p:nvGraphicFramePr>
          <p:cNvPr id="11" name="Object 16"/>
          <p:cNvGraphicFramePr>
            <a:graphicFrameLocks noChangeAspect="1"/>
          </p:cNvGraphicFramePr>
          <p:nvPr/>
        </p:nvGraphicFramePr>
        <p:xfrm>
          <a:off x="6257737" y="3955651"/>
          <a:ext cx="613833" cy="260350"/>
        </p:xfrm>
        <a:graphic>
          <a:graphicData uri="http://schemas.openxmlformats.org/presentationml/2006/ole">
            <mc:AlternateContent xmlns:mc="http://schemas.openxmlformats.org/markup-compatibility/2006">
              <mc:Choice xmlns:v="urn:schemas-microsoft-com:vml" Requires="v">
                <p:oleObj spid="_x0000_s16784" name="Visio" r:id="rId8" imgW="460248" imgH="260096" progId="Visio.Drawing.11">
                  <p:embed/>
                </p:oleObj>
              </mc:Choice>
              <mc:Fallback>
                <p:oleObj name="Visio" r:id="rId8" imgW="460248" imgH="260096"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7737" y="3955651"/>
                        <a:ext cx="61383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8"/>
          <p:cNvGraphicFramePr>
            <a:graphicFrameLocks noChangeAspect="1"/>
          </p:cNvGraphicFramePr>
          <p:nvPr/>
        </p:nvGraphicFramePr>
        <p:xfrm>
          <a:off x="7754233" y="4503345"/>
          <a:ext cx="347133" cy="374650"/>
        </p:xfrm>
        <a:graphic>
          <a:graphicData uri="http://schemas.openxmlformats.org/presentationml/2006/ole">
            <mc:AlternateContent xmlns:mc="http://schemas.openxmlformats.org/markup-compatibility/2006">
              <mc:Choice xmlns:v="urn:schemas-microsoft-com:vml" Requires="v">
                <p:oleObj spid="_x0000_s16785" name="Visio" r:id="rId10" imgW="260096" imgH="374565" progId="Visio.Drawing.11">
                  <p:embed/>
                </p:oleObj>
              </mc:Choice>
              <mc:Fallback>
                <p:oleObj name="Visio" r:id="rId10" imgW="260096" imgH="374565"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4233" y="4503345"/>
                        <a:ext cx="34713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9"/>
          <p:cNvGraphicFramePr>
            <a:graphicFrameLocks noChangeAspect="1"/>
          </p:cNvGraphicFramePr>
          <p:nvPr/>
        </p:nvGraphicFramePr>
        <p:xfrm>
          <a:off x="7792540" y="3203514"/>
          <a:ext cx="347133" cy="374650"/>
        </p:xfrm>
        <a:graphic>
          <a:graphicData uri="http://schemas.openxmlformats.org/presentationml/2006/ole">
            <mc:AlternateContent xmlns:mc="http://schemas.openxmlformats.org/markup-compatibility/2006">
              <mc:Choice xmlns:v="urn:schemas-microsoft-com:vml" Requires="v">
                <p:oleObj spid="_x0000_s16786" name="Visio" r:id="rId12" imgW="263192" imgH="377637" progId="Visio.Drawing.11">
                  <p:embed/>
                </p:oleObj>
              </mc:Choice>
              <mc:Fallback>
                <p:oleObj name="Visio" r:id="rId12" imgW="263192" imgH="377637"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92540" y="3203514"/>
                        <a:ext cx="34713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4"/>
          <p:cNvGraphicFramePr>
            <a:graphicFrameLocks noChangeAspect="1"/>
          </p:cNvGraphicFramePr>
          <p:nvPr>
            <p:extLst>
              <p:ext uri="{D42A27DB-BD31-4B8C-83A1-F6EECF244321}">
                <p14:modId xmlns:p14="http://schemas.microsoft.com/office/powerpoint/2010/main" val="3747435854"/>
              </p:ext>
            </p:extLst>
          </p:nvPr>
        </p:nvGraphicFramePr>
        <p:xfrm>
          <a:off x="1668324" y="1690334"/>
          <a:ext cx="4178687" cy="4862630"/>
        </p:xfrm>
        <a:graphic>
          <a:graphicData uri="http://schemas.openxmlformats.org/presentationml/2006/ole">
            <mc:AlternateContent xmlns:mc="http://schemas.openxmlformats.org/markup-compatibility/2006">
              <mc:Choice xmlns:v="urn:schemas-microsoft-com:vml" Requires="v">
                <p:oleObj spid="_x0000_s16787" name="Visio" r:id="rId14" imgW="2928789" imgH="4812115" progId="Visio.Drawing.11">
                  <p:embed/>
                </p:oleObj>
              </mc:Choice>
              <mc:Fallback>
                <p:oleObj name="Visio" r:id="rId14" imgW="2928789" imgH="4812115"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8324" y="1690334"/>
                        <a:ext cx="4178687" cy="486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Slide Number Placeholder 4"/>
          <p:cNvSpPr>
            <a:spLocks noGrp="1"/>
          </p:cNvSpPr>
          <p:nvPr>
            <p:ph type="sldNum" sz="quarter" idx="12"/>
          </p:nvPr>
        </p:nvSpPr>
        <p:spPr>
          <a:xfrm>
            <a:off x="8617528" y="6356354"/>
            <a:ext cx="2743200" cy="365125"/>
          </a:xfrm>
        </p:spPr>
        <p:txBody>
          <a:bodyPr/>
          <a:lstStyle/>
          <a:p>
            <a:fld id="{4FAB73BC-B049-4115-A692-8D63A059BFB8}" type="slidenum">
              <a:rPr lang="en-US" smtClean="0"/>
              <a:pPr/>
              <a:t>18</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318536928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pic>
        <p:nvPicPr>
          <p:cNvPr id="6" name="Picture 3"/>
          <p:cNvPicPr>
            <a:picLocks noChangeAspect="1" noChangeArrowheads="1"/>
          </p:cNvPicPr>
          <p:nvPr/>
        </p:nvPicPr>
        <p:blipFill>
          <a:blip r:embed="rId3"/>
          <a:srcRect/>
          <a:stretch>
            <a:fillRect/>
          </a:stretch>
        </p:blipFill>
        <p:spPr bwMode="auto">
          <a:xfrm>
            <a:off x="1524001" y="1524000"/>
            <a:ext cx="7274877" cy="5356228"/>
          </a:xfrm>
          <a:prstGeom prst="rect">
            <a:avLst/>
          </a:prstGeom>
          <a:noFill/>
          <a:ln w="9525">
            <a:noFill/>
            <a:miter lim="800000"/>
            <a:headEnd/>
            <a:tailEnd/>
          </a:ln>
          <a:effectLst/>
        </p:spPr>
      </p:pic>
      <p:sp>
        <p:nvSpPr>
          <p:cNvPr id="7" name="Title 1"/>
          <p:cNvSpPr txBox="1">
            <a:spLocks/>
          </p:cNvSpPr>
          <p:nvPr/>
        </p:nvSpPr>
        <p:spPr>
          <a:xfrm>
            <a:off x="604441" y="64397"/>
            <a:ext cx="10749367" cy="120886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1- </a:t>
            </a:r>
            <a:r>
              <a:rPr lang="en-US" dirty="0" err="1" smtClean="0">
                <a:solidFill>
                  <a:schemeClr val="bg1"/>
                </a:solidFill>
              </a:rPr>
              <a:t>AspectBPEL</a:t>
            </a:r>
            <a:r>
              <a:rPr lang="en-US" dirty="0" smtClean="0">
                <a:solidFill>
                  <a:schemeClr val="bg1"/>
                </a:solidFill>
              </a:rPr>
              <a:t>: Dynamic Weaving based on Aspect-Oriented Programming</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a:p>
        </p:txBody>
      </p:sp>
    </p:spTree>
    <p:extLst>
      <p:ext uri="{BB962C8B-B14F-4D97-AF65-F5344CB8AC3E}">
        <p14:creationId xmlns:p14="http://schemas.microsoft.com/office/powerpoint/2010/main" val="925490481"/>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Research Interest</a:t>
            </a:r>
            <a:endParaRPr lang="en-US" dirty="0">
              <a:solidFill>
                <a:schemeClr val="bg1"/>
              </a:solidFill>
            </a:endParaRPr>
          </a:p>
        </p:txBody>
      </p:sp>
      <p:sp>
        <p:nvSpPr>
          <p:cNvPr id="26" name="Content Placeholder 2"/>
          <p:cNvSpPr txBox="1">
            <a:spLocks/>
          </p:cNvSpPr>
          <p:nvPr/>
        </p:nvSpPr>
        <p:spPr>
          <a:xfrm>
            <a:off x="428625" y="1737360"/>
            <a:ext cx="11176000"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Information Security</a:t>
            </a:r>
          </a:p>
          <a:p>
            <a:r>
              <a:rPr lang="en-US" dirty="0" smtClean="0">
                <a:solidFill>
                  <a:srgbClr val="000000"/>
                </a:solidFill>
              </a:rPr>
              <a:t>Security Hardening</a:t>
            </a:r>
            <a:endParaRPr lang="en-US" dirty="0" smtClean="0">
              <a:solidFill>
                <a:srgbClr val="000000"/>
              </a:solidFill>
            </a:endParaRPr>
          </a:p>
          <a:p>
            <a:r>
              <a:rPr lang="en-US" dirty="0" smtClean="0">
                <a:solidFill>
                  <a:srgbClr val="000000"/>
                </a:solidFill>
              </a:rPr>
              <a:t>Web Services Security</a:t>
            </a:r>
          </a:p>
          <a:p>
            <a:r>
              <a:rPr lang="en-US" dirty="0" smtClean="0">
                <a:solidFill>
                  <a:srgbClr val="000000"/>
                </a:solidFill>
              </a:rPr>
              <a:t>MANET/VANET Security</a:t>
            </a:r>
          </a:p>
          <a:p>
            <a:r>
              <a:rPr lang="en-US" dirty="0">
                <a:solidFill>
                  <a:srgbClr val="000000"/>
                </a:solidFill>
              </a:rPr>
              <a:t>Trust in Web </a:t>
            </a:r>
            <a:r>
              <a:rPr lang="en-US" dirty="0" smtClean="0">
                <a:solidFill>
                  <a:srgbClr val="000000"/>
                </a:solidFill>
              </a:rPr>
              <a:t>Services</a:t>
            </a:r>
            <a:endParaRPr lang="en-US" dirty="0" smtClean="0">
              <a:solidFill>
                <a:srgbClr val="000000"/>
              </a:solidFill>
            </a:endParaRPr>
          </a:p>
          <a:p>
            <a:r>
              <a:rPr lang="en-US" dirty="0" smtClean="0">
                <a:solidFill>
                  <a:srgbClr val="000000"/>
                </a:solidFill>
              </a:rPr>
              <a:t>Mobile Cloud</a:t>
            </a:r>
          </a:p>
          <a:p>
            <a:pPr marL="0" indent="0">
              <a:buNone/>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2</a:t>
            </a:fld>
            <a:endParaRPr lang="en-US"/>
          </a:p>
        </p:txBody>
      </p:sp>
      <p:pic>
        <p:nvPicPr>
          <p:cNvPr id="7" name="Picture 6"/>
          <p:cNvPicPr>
            <a:picLocks noChangeAspect="1"/>
          </p:cNvPicPr>
          <p:nvPr/>
        </p:nvPicPr>
        <p:blipFill>
          <a:blip r:embed="rId3"/>
          <a:stretch>
            <a:fillRect/>
          </a:stretch>
        </p:blipFill>
        <p:spPr>
          <a:xfrm>
            <a:off x="9761818" y="406978"/>
            <a:ext cx="2260600" cy="914400"/>
          </a:xfrm>
          <a:prstGeom prst="rect">
            <a:avLst/>
          </a:prstGeom>
        </p:spPr>
      </p:pic>
      <p:sp>
        <p:nvSpPr>
          <p:cNvPr id="2" name="Footer Placeholder 1"/>
          <p:cNvSpPr>
            <a:spLocks noGrp="1"/>
          </p:cNvSpPr>
          <p:nvPr>
            <p:ph type="ftr" sz="quarter" idx="11"/>
          </p:nvPr>
        </p:nvSpPr>
        <p:spPr/>
        <p:txBody>
          <a:bodyPr/>
          <a:lstStyle/>
          <a:p>
            <a:r>
              <a:rPr lang="fr-FR" smtClean="0"/>
              <a:t>A. Mourad</a:t>
            </a:r>
            <a:endParaRPr lang="fr-F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39222" y="1653535"/>
            <a:ext cx="10600864" cy="1720286"/>
          </a:xfrm>
          <a:prstGeom prst="rect">
            <a:avLst/>
          </a:prstGeom>
        </p:spPr>
        <p:txBody>
          <a:bodyPr>
            <a:normAutofit/>
          </a:bodyPr>
          <a:lstStyle/>
          <a:p>
            <a:pPr marL="228600" indent="-228600">
              <a:spcBef>
                <a:spcPts val="1000"/>
              </a:spcBef>
              <a:buSzPct val="80000"/>
              <a:defRPr/>
            </a:pPr>
            <a:r>
              <a:rPr lang="en-US" sz="2400" dirty="0" err="1" smtClean="0"/>
              <a:t>AspectBPEL</a:t>
            </a:r>
            <a:r>
              <a:rPr lang="en-US" sz="2400" dirty="0" smtClean="0"/>
              <a:t> can solve </a:t>
            </a:r>
            <a:r>
              <a:rPr lang="en-US" sz="2400" dirty="0"/>
              <a:t>the modularity and the security problems </a:t>
            </a:r>
            <a:r>
              <a:rPr lang="en-US" sz="2400" dirty="0" smtClean="0"/>
              <a:t>in  the </a:t>
            </a:r>
            <a:r>
              <a:rPr lang="en-US" sz="2400" dirty="0"/>
              <a:t>Web </a:t>
            </a:r>
            <a:endParaRPr lang="en-US" sz="2400" dirty="0" smtClean="0"/>
          </a:p>
          <a:p>
            <a:pPr marL="228600" indent="-228600">
              <a:spcBef>
                <a:spcPts val="1000"/>
              </a:spcBef>
              <a:buSzPct val="80000"/>
              <a:defRPr/>
            </a:pPr>
            <a:r>
              <a:rPr lang="en-US" sz="2400" dirty="0" smtClean="0"/>
              <a:t>services composition but…</a:t>
            </a:r>
            <a:endParaRPr lang="en-US" sz="2400" dirty="0"/>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itle 1"/>
          <p:cNvSpPr>
            <a:spLocks noGrp="1"/>
          </p:cNvSpPr>
          <p:nvPr>
            <p:ph type="title"/>
          </p:nvPr>
        </p:nvSpPr>
        <p:spPr>
          <a:xfrm>
            <a:off x="604438" y="64395"/>
            <a:ext cx="10749367" cy="1208868"/>
          </a:xfrm>
        </p:spPr>
        <p:txBody>
          <a:bodyPr/>
          <a:lstStyle/>
          <a:p>
            <a:r>
              <a:rPr lang="en-US" dirty="0" smtClean="0">
                <a:solidFill>
                  <a:schemeClr val="bg1"/>
                </a:solidFill>
              </a:rPr>
              <a:t>1- </a:t>
            </a:r>
            <a:r>
              <a:rPr lang="en-US" dirty="0" err="1" smtClean="0">
                <a:solidFill>
                  <a:schemeClr val="bg1"/>
                </a:solidFill>
              </a:rPr>
              <a:t>AspectBPEL</a:t>
            </a:r>
            <a:r>
              <a:rPr lang="en-US" dirty="0" smtClean="0">
                <a:solidFill>
                  <a:schemeClr val="bg1"/>
                </a:solidFill>
              </a:rPr>
              <a:t> Limitations</a:t>
            </a:r>
            <a:endParaRPr lang="en-US" dirty="0">
              <a:solidFill>
                <a:schemeClr val="bg1"/>
              </a:solidFill>
            </a:endParaRPr>
          </a:p>
        </p:txBody>
      </p:sp>
      <p:grpSp>
        <p:nvGrpSpPr>
          <p:cNvPr id="28" name="Group 27"/>
          <p:cNvGrpSpPr/>
          <p:nvPr/>
        </p:nvGrpSpPr>
        <p:grpSpPr>
          <a:xfrm>
            <a:off x="1272610" y="5223846"/>
            <a:ext cx="2174721" cy="461665"/>
            <a:chOff x="956585" y="4135545"/>
            <a:chExt cx="2174721" cy="461664"/>
          </a:xfrm>
        </p:grpSpPr>
        <p:pic>
          <p:nvPicPr>
            <p:cNvPr id="13315" name="Picture 3" descr="C:\Users\Lama\Downloads\1362623235_cle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585" y="4180832"/>
              <a:ext cx="350137" cy="35013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67553" y="4135545"/>
              <a:ext cx="2063753" cy="461664"/>
            </a:xfrm>
            <a:prstGeom prst="rect">
              <a:avLst/>
            </a:prstGeom>
            <a:noFill/>
            <a:ln>
              <a:noFill/>
            </a:ln>
          </p:spPr>
          <p:txBody>
            <a:bodyPr wrap="square" rtlCol="0">
              <a:spAutoFit/>
            </a:bodyPr>
            <a:lstStyle/>
            <a:p>
              <a:r>
                <a:rPr lang="en-US" sz="2400" b="1" dirty="0" smtClean="0">
                  <a:solidFill>
                    <a:schemeClr val="accent5">
                      <a:lumMod val="50000"/>
                    </a:schemeClr>
                  </a:solidFill>
                </a:rPr>
                <a:t>   Correctness</a:t>
              </a:r>
              <a:endParaRPr lang="en-CA" sz="2400" b="1" dirty="0">
                <a:solidFill>
                  <a:schemeClr val="accent5">
                    <a:lumMod val="50000"/>
                  </a:schemeClr>
                </a:solidFill>
              </a:endParaRPr>
            </a:p>
          </p:txBody>
        </p:sp>
      </p:grpSp>
      <p:grpSp>
        <p:nvGrpSpPr>
          <p:cNvPr id="29" name="Group 28"/>
          <p:cNvGrpSpPr/>
          <p:nvPr/>
        </p:nvGrpSpPr>
        <p:grpSpPr>
          <a:xfrm>
            <a:off x="3586228" y="5194722"/>
            <a:ext cx="4208728" cy="461665"/>
            <a:chOff x="3359865" y="4133197"/>
            <a:chExt cx="4208728" cy="461665"/>
          </a:xfrm>
        </p:grpSpPr>
        <p:pic>
          <p:nvPicPr>
            <p:cNvPr id="22" name="Picture 3" descr="C:\Users\Lama\Downloads\1362623235_cle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865" y="4178484"/>
              <a:ext cx="350137" cy="3501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470832" y="4133197"/>
              <a:ext cx="4097761" cy="461665"/>
            </a:xfrm>
            <a:prstGeom prst="rect">
              <a:avLst/>
            </a:prstGeom>
            <a:noFill/>
            <a:ln>
              <a:noFill/>
            </a:ln>
          </p:spPr>
          <p:txBody>
            <a:bodyPr wrap="square" rtlCol="0">
              <a:spAutoFit/>
            </a:bodyPr>
            <a:lstStyle/>
            <a:p>
              <a:r>
                <a:rPr lang="en-US" sz="2400" b="1" dirty="0" smtClean="0">
                  <a:solidFill>
                    <a:schemeClr val="accent5">
                      <a:lumMod val="50000"/>
                    </a:schemeClr>
                  </a:solidFill>
                </a:rPr>
                <a:t>   Deadlock-Free</a:t>
              </a:r>
              <a:endParaRPr lang="en-CA" sz="2400" b="1" dirty="0">
                <a:solidFill>
                  <a:schemeClr val="accent5">
                    <a:lumMod val="50000"/>
                  </a:schemeClr>
                </a:solidFill>
              </a:endParaRPr>
            </a:p>
          </p:txBody>
        </p:sp>
      </p:grpSp>
      <p:grpSp>
        <p:nvGrpSpPr>
          <p:cNvPr id="30" name="Group 29"/>
          <p:cNvGrpSpPr/>
          <p:nvPr/>
        </p:nvGrpSpPr>
        <p:grpSpPr>
          <a:xfrm>
            <a:off x="6244531" y="5221495"/>
            <a:ext cx="5671698" cy="461665"/>
            <a:chOff x="6117193" y="4133197"/>
            <a:chExt cx="5671698" cy="461665"/>
          </a:xfrm>
        </p:grpSpPr>
        <p:pic>
          <p:nvPicPr>
            <p:cNvPr id="24" name="Picture 3" descr="C:\Users\Lama\Downloads\1362623235_cle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193" y="4178484"/>
              <a:ext cx="350137" cy="35013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42675" y="4133197"/>
              <a:ext cx="5546216" cy="461665"/>
            </a:xfrm>
            <a:prstGeom prst="rect">
              <a:avLst/>
            </a:prstGeom>
            <a:noFill/>
            <a:ln>
              <a:noFill/>
            </a:ln>
          </p:spPr>
          <p:txBody>
            <a:bodyPr wrap="square" rtlCol="0">
              <a:spAutoFit/>
            </a:bodyPr>
            <a:lstStyle/>
            <a:p>
              <a:r>
                <a:rPr lang="en-US" sz="2400" b="1" dirty="0" smtClean="0">
                  <a:solidFill>
                    <a:schemeClr val="accent5">
                      <a:lumMod val="50000"/>
                    </a:schemeClr>
                  </a:solidFill>
                </a:rPr>
                <a:t>    Original Behavior Maintainability</a:t>
              </a:r>
              <a:endParaRPr lang="en-CA" sz="2400" b="1" dirty="0">
                <a:solidFill>
                  <a:schemeClr val="accent5">
                    <a:lumMod val="50000"/>
                  </a:schemeClr>
                </a:solidFill>
              </a:endParaRPr>
            </a:p>
          </p:txBody>
        </p:sp>
      </p:grpSp>
      <p:grpSp>
        <p:nvGrpSpPr>
          <p:cNvPr id="13312" name="Group 13311"/>
          <p:cNvGrpSpPr/>
          <p:nvPr/>
        </p:nvGrpSpPr>
        <p:grpSpPr>
          <a:xfrm>
            <a:off x="3136252" y="3050641"/>
            <a:ext cx="2623839" cy="461665"/>
            <a:chOff x="3470070" y="3181269"/>
            <a:chExt cx="2623840" cy="461664"/>
          </a:xfrm>
        </p:grpSpPr>
        <p:sp>
          <p:nvSpPr>
            <p:cNvPr id="2" name="TextBox 1"/>
            <p:cNvSpPr txBox="1"/>
            <p:nvPr/>
          </p:nvSpPr>
          <p:spPr>
            <a:xfrm>
              <a:off x="3470070" y="3181269"/>
              <a:ext cx="2623840" cy="461664"/>
            </a:xfrm>
            <a:prstGeom prst="rect">
              <a:avLst/>
            </a:prstGeom>
            <a:noFill/>
            <a:ln>
              <a:noFill/>
            </a:ln>
          </p:spPr>
          <p:txBody>
            <a:bodyPr wrap="square" rtlCol="0">
              <a:spAutoFit/>
            </a:bodyPr>
            <a:lstStyle/>
            <a:p>
              <a:r>
                <a:rPr lang="en-US" sz="2400" b="1" dirty="0" smtClean="0">
                  <a:solidFill>
                    <a:srgbClr val="FF0000"/>
                  </a:solidFill>
                </a:rPr>
                <a:t>   Complex Policies</a:t>
              </a:r>
              <a:endParaRPr lang="en-CA" sz="2400" b="1" dirty="0">
                <a:solidFill>
                  <a:srgbClr val="FF0000"/>
                </a:solidFill>
              </a:endParaRPr>
            </a:p>
          </p:txBody>
        </p:sp>
        <p:pic>
          <p:nvPicPr>
            <p:cNvPr id="13316" name="Picture 4" descr="C:\Users\Lama\Downloads\1362623201_Probl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65" y="3259521"/>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313" name="Group 13312"/>
          <p:cNvGrpSpPr/>
          <p:nvPr/>
        </p:nvGrpSpPr>
        <p:grpSpPr>
          <a:xfrm>
            <a:off x="6374935" y="3038068"/>
            <a:ext cx="2167980" cy="461665"/>
            <a:chOff x="6708753" y="3168697"/>
            <a:chExt cx="2167980" cy="461664"/>
          </a:xfrm>
        </p:grpSpPr>
        <p:sp>
          <p:nvSpPr>
            <p:cNvPr id="17" name="TextBox 16"/>
            <p:cNvSpPr txBox="1"/>
            <p:nvPr/>
          </p:nvSpPr>
          <p:spPr>
            <a:xfrm>
              <a:off x="6708753" y="3168697"/>
              <a:ext cx="2167980" cy="461664"/>
            </a:xfrm>
            <a:prstGeom prst="rect">
              <a:avLst/>
            </a:prstGeom>
            <a:noFill/>
            <a:ln>
              <a:noFill/>
            </a:ln>
          </p:spPr>
          <p:txBody>
            <a:bodyPr wrap="square" rtlCol="0">
              <a:spAutoFit/>
            </a:bodyPr>
            <a:lstStyle/>
            <a:p>
              <a:r>
                <a:rPr lang="en-US" sz="2400" b="1" dirty="0" smtClean="0">
                  <a:solidFill>
                    <a:srgbClr val="FF0000"/>
                  </a:solidFill>
                </a:rPr>
                <a:t>   Adaptability</a:t>
              </a:r>
              <a:endParaRPr lang="en-CA" sz="2400" b="1" dirty="0">
                <a:solidFill>
                  <a:srgbClr val="FF0000"/>
                </a:solidFill>
              </a:endParaRPr>
            </a:p>
          </p:txBody>
        </p:sp>
        <p:pic>
          <p:nvPicPr>
            <p:cNvPr id="13317" name="Picture 5" descr="C:\Users\Lama\Downloads\1362623201_Probl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508" y="3286564"/>
              <a:ext cx="228600" cy="22860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Content Placeholder 2"/>
          <p:cNvSpPr txBox="1">
            <a:spLocks/>
          </p:cNvSpPr>
          <p:nvPr/>
        </p:nvSpPr>
        <p:spPr>
          <a:xfrm>
            <a:off x="644143" y="3841159"/>
            <a:ext cx="10600864" cy="1188034"/>
          </a:xfrm>
          <a:prstGeom prst="rect">
            <a:avLst/>
          </a:prstGeom>
        </p:spPr>
        <p:txBody>
          <a:bodyPr>
            <a:normAutofit/>
          </a:bodyPr>
          <a:lstStyle/>
          <a:p>
            <a:pPr marL="228600" indent="-228600">
              <a:spcBef>
                <a:spcPts val="1000"/>
              </a:spcBef>
              <a:buSzPct val="80000"/>
              <a:defRPr/>
            </a:pPr>
            <a:r>
              <a:rPr lang="en-US" sz="2400" dirty="0" smtClean="0"/>
              <a:t>Moreover, the work in which </a:t>
            </a:r>
            <a:r>
              <a:rPr lang="en-US" sz="2400" dirty="0" err="1" smtClean="0"/>
              <a:t>AspectBPEL</a:t>
            </a:r>
            <a:r>
              <a:rPr lang="en-US" sz="2400" dirty="0" smtClean="0"/>
              <a:t> is presented does not provide </a:t>
            </a:r>
          </a:p>
          <a:p>
            <a:pPr marL="228600" indent="-228600">
              <a:spcBef>
                <a:spcPts val="1000"/>
              </a:spcBef>
              <a:buSzPct val="80000"/>
              <a:defRPr/>
            </a:pPr>
            <a:r>
              <a:rPr lang="en-US" sz="2400" dirty="0" smtClean="0"/>
              <a:t>any methodology for verification before and after weaving</a:t>
            </a:r>
            <a:endParaRPr lang="en-US" sz="2400" dirty="0"/>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a:p>
        </p:txBody>
      </p:sp>
      <p:grpSp>
        <p:nvGrpSpPr>
          <p:cNvPr id="26" name="Group 25"/>
          <p:cNvGrpSpPr/>
          <p:nvPr/>
        </p:nvGrpSpPr>
        <p:grpSpPr>
          <a:xfrm>
            <a:off x="9524970" y="3044284"/>
            <a:ext cx="1386141" cy="461665"/>
            <a:chOff x="3447393" y="3181276"/>
            <a:chExt cx="1386141" cy="461664"/>
          </a:xfrm>
        </p:grpSpPr>
        <p:sp>
          <p:nvSpPr>
            <p:cNvPr id="27" name="TextBox 26"/>
            <p:cNvSpPr txBox="1"/>
            <p:nvPr/>
          </p:nvSpPr>
          <p:spPr>
            <a:xfrm>
              <a:off x="3447393" y="3181276"/>
              <a:ext cx="1386141" cy="461664"/>
            </a:xfrm>
            <a:prstGeom prst="rect">
              <a:avLst/>
            </a:prstGeom>
            <a:noFill/>
            <a:ln>
              <a:noFill/>
            </a:ln>
          </p:spPr>
          <p:txBody>
            <a:bodyPr wrap="square" rtlCol="0">
              <a:spAutoFit/>
            </a:bodyPr>
            <a:lstStyle/>
            <a:p>
              <a:r>
                <a:rPr lang="en-US" sz="2400" b="1" dirty="0" smtClean="0">
                  <a:solidFill>
                    <a:srgbClr val="FF0000"/>
                  </a:solidFill>
                </a:rPr>
                <a:t>   Conflict</a:t>
              </a:r>
              <a:endParaRPr lang="en-CA" sz="2400" b="1" dirty="0">
                <a:solidFill>
                  <a:srgbClr val="FF0000"/>
                </a:solidFill>
              </a:endParaRPr>
            </a:p>
          </p:txBody>
        </p:sp>
        <p:pic>
          <p:nvPicPr>
            <p:cNvPr id="31" name="Picture 4" descr="C:\Users\Lama\Downloads\1362623201_Probl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65" y="3259521"/>
              <a:ext cx="228600" cy="2286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ooter Placeholder 3"/>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65640774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072074" y="1659991"/>
            <a:ext cx="9462844" cy="5150714"/>
          </a:xfrm>
          <a:prstGeom prst="rect">
            <a:avLst/>
          </a:prstGeom>
        </p:spPr>
        <p:txBody>
          <a:bodyPr>
            <a:noAutofit/>
          </a:bodyPr>
          <a:lstStyle/>
          <a:p>
            <a:pPr marL="228600" marR="0" lvl="0" indent="-228600" algn="l" defTabSz="914400" rtl="0" eaLnBrk="1" fontAlgn="auto" latinLnBrk="0" hangingPunct="1">
              <a:lnSpc>
                <a:spcPct val="200000"/>
              </a:lnSpc>
              <a:spcBef>
                <a:spcPts val="1000"/>
              </a:spcBef>
              <a:spcAft>
                <a:spcPts val="0"/>
              </a:spcAft>
              <a:buClrTx/>
              <a:buSzPct val="80000"/>
              <a:buFont typeface="Arial" pitchFamily="34" charset="0"/>
              <a:buNone/>
              <a:tabLst/>
              <a:defRPr/>
            </a:pPr>
            <a:r>
              <a:rPr kumimoji="0" lang="en-GB" sz="1400" b="0" i="0" u="none" strike="noStrike" kern="1200" cap="none" spc="0" normalizeH="0" baseline="0" noProof="0" dirty="0" smtClean="0">
                <a:ln>
                  <a:noFill/>
                </a:ln>
                <a:solidFill>
                  <a:srgbClr val="C00000"/>
                </a:solidFill>
                <a:effectLst/>
                <a:uLnTx/>
                <a:uFillTx/>
                <a:latin typeface="+mn-lt"/>
                <a:ea typeface="+mn-ea"/>
                <a:cs typeface="+mn-cs"/>
              </a:rPr>
              <a:t>Aspect</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1400" b="0" i="0" u="none" strike="noStrike" kern="1200" cap="none" spc="0" normalizeH="0" baseline="0" noProof="0" dirty="0" err="1" smtClean="0">
                <a:ln>
                  <a:noFill/>
                </a:ln>
                <a:solidFill>
                  <a:srgbClr val="0070C0"/>
                </a:solidFill>
                <a:effectLst/>
                <a:uLnTx/>
                <a:uFillTx/>
                <a:latin typeface="+mn-lt"/>
                <a:ea typeface="+mn-ea"/>
                <a:cs typeface="+mn-cs"/>
              </a:rPr>
              <a:t>aspect_name</a:t>
            </a:r>
            <a:r>
              <a:rPr kumimoji="0" lang="en-GB" sz="1400" b="0" i="0" u="none" strike="noStrike" kern="1200" cap="none" spc="0" normalizeH="0" baseline="0" noProof="0" dirty="0" smtClean="0">
                <a:ln>
                  <a:noFill/>
                </a:ln>
                <a:solidFill>
                  <a:srgbClr val="0070C0"/>
                </a:solidFill>
                <a:effectLst/>
                <a:uLnTx/>
                <a:uFillTx/>
                <a:latin typeface="+mn-lt"/>
                <a:ea typeface="+mn-ea"/>
                <a:cs typeface="+mn-cs"/>
              </a:rPr>
              <a:t> </a:t>
            </a:r>
            <a:r>
              <a:rPr kumimoji="0" lang="en-GB" sz="1400" b="0" i="0" u="none" strike="noStrike" kern="1200" cap="none" spc="0" normalizeH="0" baseline="0" noProof="0" dirty="0" smtClean="0">
                <a:ln>
                  <a:noFill/>
                </a:ln>
                <a:solidFill>
                  <a:srgbClr val="00B050"/>
                </a:solidFill>
                <a:effectLst/>
                <a:uLnTx/>
                <a:uFillTx/>
                <a:latin typeface="+mn-lt"/>
                <a:ea typeface="+mn-ea"/>
                <a:cs typeface="+mn-cs"/>
              </a:rPr>
              <a:t>//Begin a New Aspect</a:t>
            </a:r>
          </a:p>
          <a:p>
            <a:pPr marL="228600" marR="0" lvl="0" indent="-228600" algn="l" defTabSz="914400" rtl="0" eaLnBrk="1" fontAlgn="auto" latinLnBrk="0" hangingPunct="1">
              <a:lnSpc>
                <a:spcPct val="200000"/>
              </a:lnSpc>
              <a:spcBef>
                <a:spcPts val="1000"/>
              </a:spcBef>
              <a:spcAft>
                <a:spcPts val="0"/>
              </a:spcAft>
              <a:buClrTx/>
              <a:buSzPct val="80000"/>
              <a:buFont typeface="Arial" pitchFamily="34" charset="0"/>
              <a:buNone/>
              <a:tabLst/>
              <a:defRPr/>
            </a:pPr>
            <a:endParaRPr lang="en-GB" sz="1400" dirty="0" smtClean="0">
              <a:solidFill>
                <a:srgbClr val="00B050"/>
              </a:solidFill>
            </a:endParaRPr>
          </a:p>
          <a:p>
            <a:pPr marL="228600" marR="0" lvl="0" indent="-228600" algn="l" defTabSz="914400" rtl="0" eaLnBrk="1" fontAlgn="auto" latinLnBrk="0" hangingPunct="1">
              <a:lnSpc>
                <a:spcPct val="200000"/>
              </a:lnSpc>
              <a:spcBef>
                <a:spcPts val="1000"/>
              </a:spcBef>
              <a:spcAft>
                <a:spcPts val="0"/>
              </a:spcAft>
              <a:buClrTx/>
              <a:buSzPct val="80000"/>
              <a:buFont typeface="Arial" pitchFamily="34" charset="0"/>
              <a:buNone/>
              <a:tabLst/>
              <a:defRPr/>
            </a:pPr>
            <a:r>
              <a:rPr lang="en-GB" sz="1400" dirty="0" smtClean="0">
                <a:solidFill>
                  <a:srgbClr val="00B050"/>
                </a:solidFill>
              </a:rPr>
              <a:t>	</a:t>
            </a:r>
            <a:r>
              <a:rPr lang="en-GB" sz="1400" b="1" dirty="0" smtClean="0"/>
              <a:t> </a:t>
            </a:r>
            <a:r>
              <a:rPr kumimoji="0" lang="en-GB" sz="1400" b="0" i="0" u="none" strike="noStrike" kern="1200" cap="none" spc="0" normalizeH="0" baseline="0" noProof="0" dirty="0" err="1" smtClean="0">
                <a:ln>
                  <a:noFill/>
                </a:ln>
                <a:solidFill>
                  <a:srgbClr val="C00000"/>
                </a:solidFill>
                <a:effectLst/>
                <a:uLnTx/>
                <a:uFillTx/>
                <a:latin typeface="+mn-lt"/>
                <a:ea typeface="+mn-ea"/>
                <a:cs typeface="+mn-cs"/>
              </a:rPr>
              <a:t>BeginAspect</a:t>
            </a:r>
            <a:endParaRPr kumimoji="0" lang="en-GB" sz="1400" b="0" i="0" u="none" strike="noStrike" kern="1200" cap="none" spc="0" normalizeH="0" baseline="0" noProof="0" dirty="0" smtClean="0">
              <a:ln>
                <a:noFill/>
              </a:ln>
              <a:solidFill>
                <a:srgbClr val="C00000"/>
              </a:solidFill>
              <a:effectLst/>
              <a:uLnTx/>
              <a:uFillTx/>
              <a:latin typeface="+mn-lt"/>
              <a:ea typeface="+mn-ea"/>
              <a:cs typeface="+mn-cs"/>
            </a:endParaRPr>
          </a:p>
          <a:p>
            <a:pPr marL="1143000" marR="0" lvl="2" indent="-228600" algn="l" defTabSz="914400" rtl="0" eaLnBrk="1" fontAlgn="auto" latinLnBrk="0" hangingPunct="1">
              <a:lnSpc>
                <a:spcPct val="200000"/>
              </a:lnSpc>
              <a:spcBef>
                <a:spcPts val="500"/>
              </a:spcBef>
              <a:spcAft>
                <a:spcPts val="0"/>
              </a:spcAft>
              <a:buClrTx/>
              <a:buSzPct val="80000"/>
              <a:buFont typeface="Arial" pitchFamily="34" charset="0"/>
              <a:buNone/>
              <a:tabLst/>
              <a:defRPr/>
            </a:pPr>
            <a:r>
              <a:rPr kumimoji="0" lang="en-GB" sz="1400" b="0" i="0" u="none" strike="noStrike" kern="1200" cap="none" spc="0" normalizeH="0" baseline="0" noProof="0" dirty="0" smtClean="0">
                <a:ln>
                  <a:noFill/>
                </a:ln>
                <a:solidFill>
                  <a:schemeClr val="accent4">
                    <a:lumMod val="50000"/>
                  </a:schemeClr>
                </a:solidFill>
                <a:effectLst/>
                <a:uLnTx/>
                <a:uFillTx/>
                <a:latin typeface="+mn-lt"/>
                <a:ea typeface="+mn-ea"/>
                <a:cs typeface="+mn-cs"/>
              </a:rPr>
              <a:t>Before</a:t>
            </a:r>
            <a:r>
              <a:rPr kumimoji="0" lang="en-GB" sz="1400" b="0" i="0" u="none" strike="noStrike" kern="1200" cap="none" spc="0" normalizeH="0" baseline="0" noProof="0" dirty="0" smtClean="0">
                <a:ln>
                  <a:noFill/>
                </a:ln>
                <a:solidFill>
                  <a:srgbClr val="C00000"/>
                </a:solidFill>
                <a:effectLst/>
                <a:uLnTx/>
                <a:uFillTx/>
                <a:latin typeface="+mn-lt"/>
                <a:ea typeface="+mn-ea"/>
                <a:cs typeface="+mn-cs"/>
              </a:rPr>
              <a:t> </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 </a:t>
            </a:r>
            <a:r>
              <a:rPr kumimoji="0" lang="en-GB" sz="1400" b="0" i="0" u="none" strike="noStrike" kern="1200" cap="none" spc="0" normalizeH="0" baseline="0" noProof="0" dirty="0" smtClean="0">
                <a:ln>
                  <a:noFill/>
                </a:ln>
                <a:solidFill>
                  <a:schemeClr val="accent4">
                    <a:lumMod val="50000"/>
                  </a:schemeClr>
                </a:solidFill>
                <a:effectLst/>
                <a:uLnTx/>
                <a:uFillTx/>
                <a:latin typeface="+mn-lt"/>
                <a:ea typeface="+mn-ea"/>
                <a:cs typeface="+mn-cs"/>
              </a:rPr>
              <a:t>After</a:t>
            </a:r>
            <a:r>
              <a:rPr kumimoji="0" lang="en-GB" sz="1400" b="0" i="0" u="none" strike="noStrike" kern="1200" cap="none" spc="0" normalizeH="0" baseline="0" noProof="0" dirty="0" smtClean="0">
                <a:ln>
                  <a:noFill/>
                </a:ln>
                <a:solidFill>
                  <a:srgbClr val="C00000"/>
                </a:solidFill>
                <a:effectLst/>
                <a:uLnTx/>
                <a:uFillTx/>
                <a:latin typeface="+mn-lt"/>
                <a:ea typeface="+mn-ea"/>
                <a:cs typeface="+mn-cs"/>
              </a:rPr>
              <a:t> </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a:t>
            </a:r>
            <a:r>
              <a:rPr kumimoji="0" lang="en-GB" sz="1400" b="0" i="0" u="none" strike="noStrike" kern="1200" cap="none" spc="0" normalizeH="0" baseline="0" noProof="0" dirty="0" smtClean="0">
                <a:ln>
                  <a:noFill/>
                </a:ln>
                <a:solidFill>
                  <a:srgbClr val="C00000"/>
                </a:solidFill>
                <a:effectLst/>
                <a:uLnTx/>
                <a:uFillTx/>
                <a:latin typeface="+mn-lt"/>
                <a:ea typeface="+mn-ea"/>
                <a:cs typeface="+mn-cs"/>
              </a:rPr>
              <a:t> </a:t>
            </a:r>
            <a:r>
              <a:rPr kumimoji="0" lang="en-GB" sz="1400" b="0" i="0" u="none" strike="noStrike" kern="1200" cap="none" spc="0" normalizeH="0" baseline="0" noProof="0" dirty="0" smtClean="0">
                <a:ln>
                  <a:noFill/>
                </a:ln>
                <a:solidFill>
                  <a:schemeClr val="accent4">
                    <a:lumMod val="50000"/>
                  </a:schemeClr>
                </a:solidFill>
                <a:effectLst/>
                <a:uLnTx/>
                <a:uFillTx/>
                <a:latin typeface="+mn-lt"/>
                <a:ea typeface="+mn-ea"/>
                <a:cs typeface="+mn-cs"/>
              </a:rPr>
              <a:t>Replace  </a:t>
            </a:r>
            <a:r>
              <a:rPr kumimoji="0" lang="en-GB" sz="1400" b="0" i="0" u="none" strike="noStrike" kern="1200" cap="none" spc="0" normalizeH="0" baseline="0" noProof="0" dirty="0" smtClean="0">
                <a:ln>
                  <a:noFill/>
                </a:ln>
                <a:solidFill>
                  <a:srgbClr val="92D050"/>
                </a:solidFill>
                <a:effectLst/>
                <a:uLnTx/>
                <a:uFillTx/>
                <a:latin typeface="+mn-lt"/>
                <a:ea typeface="+mn-ea"/>
                <a:cs typeface="+mn-cs"/>
              </a:rPr>
              <a:t>/</a:t>
            </a:r>
            <a:r>
              <a:rPr kumimoji="0" lang="en-GB" sz="1400" b="0" i="0" u="none" strike="noStrike" kern="1200" cap="none" spc="0" normalizeH="0" baseline="0" noProof="0" dirty="0" smtClean="0">
                <a:ln>
                  <a:noFill/>
                </a:ln>
                <a:solidFill>
                  <a:srgbClr val="00B050"/>
                </a:solidFill>
                <a:effectLst/>
                <a:uLnTx/>
                <a:uFillTx/>
                <a:latin typeface="+mn-lt"/>
                <a:ea typeface="+mn-ea"/>
                <a:cs typeface="+mn-cs"/>
              </a:rPr>
              <a:t>/Insertion Point</a:t>
            </a:r>
          </a:p>
          <a:p>
            <a:pPr marL="1600200" lvl="3" indent="-228600">
              <a:lnSpc>
                <a:spcPct val="200000"/>
              </a:lnSpc>
              <a:spcBef>
                <a:spcPts val="500"/>
              </a:spcBef>
              <a:buSzPct val="80000"/>
              <a:defRPr/>
            </a:pPr>
            <a:r>
              <a:rPr kumimoji="0" lang="en-GB" sz="1400" b="0" i="0" u="none" strike="noStrike" kern="1200" cap="none" spc="0" normalizeH="0" baseline="0" noProof="0" dirty="0" err="1" smtClean="0">
                <a:ln>
                  <a:noFill/>
                </a:ln>
                <a:solidFill>
                  <a:schemeClr val="accent4">
                    <a:lumMod val="50000"/>
                  </a:schemeClr>
                </a:solidFill>
                <a:effectLst/>
                <a:uLnTx/>
                <a:uFillTx/>
                <a:latin typeface="+mn-lt"/>
                <a:ea typeface="+mn-ea"/>
                <a:cs typeface="+mn-cs"/>
              </a:rPr>
              <a:t>Activity_Type</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a:t>
            </a:r>
            <a:r>
              <a:rPr lang="en-GB" sz="1400" dirty="0" smtClean="0">
                <a:solidFill>
                  <a:srgbClr val="0070C0"/>
                </a:solidFill>
              </a:rPr>
              <a:t>&lt;</a:t>
            </a:r>
            <a:r>
              <a:rPr kumimoji="0" lang="en-GB" sz="1400" b="0" i="0" u="none" strike="noStrike" kern="1200" cap="none" spc="0" normalizeH="0" baseline="0" noProof="0" dirty="0" err="1" smtClean="0">
                <a:ln>
                  <a:noFill/>
                </a:ln>
                <a:solidFill>
                  <a:srgbClr val="0070C0"/>
                </a:solidFill>
                <a:effectLst/>
                <a:uLnTx/>
                <a:uFillTx/>
                <a:latin typeface="+mn-lt"/>
                <a:ea typeface="+mn-ea"/>
                <a:cs typeface="+mn-cs"/>
              </a:rPr>
              <a:t>activity_name</a:t>
            </a:r>
            <a:r>
              <a:rPr kumimoji="0" lang="en-GB" sz="1400" b="0" i="0" u="none" strike="noStrike" kern="1200" cap="none" spc="0" normalizeH="0" baseline="0" noProof="0" dirty="0" smtClean="0">
                <a:ln>
                  <a:noFill/>
                </a:ln>
                <a:solidFill>
                  <a:srgbClr val="0070C0"/>
                </a:solidFill>
                <a:effectLst/>
                <a:uLnTx/>
                <a:uFillTx/>
                <a:latin typeface="+mn-lt"/>
                <a:ea typeface="+mn-ea"/>
                <a:cs typeface="+mn-cs"/>
              </a:rPr>
              <a:t>&gt;  </a:t>
            </a:r>
            <a:r>
              <a:rPr lang="en-GB" sz="1400" dirty="0" smtClean="0">
                <a:solidFill>
                  <a:srgbClr val="0070C0"/>
                </a:solidFill>
              </a:rPr>
              <a:t> </a:t>
            </a:r>
            <a:r>
              <a:rPr lang="en-GB" sz="1400" dirty="0" smtClean="0">
                <a:solidFill>
                  <a:srgbClr val="00B050"/>
                </a:solidFill>
              </a:rPr>
              <a:t>//Location Identifier</a:t>
            </a:r>
            <a:endParaRPr lang="en-GB" sz="1400" b="1" dirty="0" smtClean="0"/>
          </a:p>
          <a:p>
            <a:pPr marL="1143000" lvl="2" indent="-228600">
              <a:lnSpc>
                <a:spcPct val="200000"/>
              </a:lnSpc>
              <a:spcBef>
                <a:spcPts val="500"/>
              </a:spcBef>
              <a:buSzPct val="80000"/>
              <a:buFont typeface="Arial" pitchFamily="34" charset="0"/>
              <a:buNone/>
              <a:defRPr/>
            </a:pPr>
            <a:endParaRPr kumimoji="0" lang="en-GB" sz="1400" b="0" i="0" u="none" strike="noStrike" kern="1200" cap="none" spc="0" normalizeH="0" baseline="0" noProof="0" dirty="0" smtClean="0">
              <a:ln>
                <a:noFill/>
              </a:ln>
              <a:solidFill>
                <a:srgbClr val="C00000"/>
              </a:solidFill>
              <a:effectLst/>
              <a:uLnTx/>
              <a:uFillTx/>
              <a:latin typeface="+mn-lt"/>
              <a:ea typeface="+mn-ea"/>
              <a:cs typeface="+mn-cs"/>
            </a:endParaRPr>
          </a:p>
          <a:p>
            <a:pPr marL="1143000" lvl="2" indent="-228600">
              <a:lnSpc>
                <a:spcPct val="200000"/>
              </a:lnSpc>
              <a:spcBef>
                <a:spcPts val="500"/>
              </a:spcBef>
              <a:buSzPct val="80000"/>
              <a:buFont typeface="Arial" pitchFamily="34" charset="0"/>
              <a:buNone/>
              <a:defRPr/>
            </a:pPr>
            <a:r>
              <a:rPr kumimoji="0" lang="en-GB" sz="1400" b="0" i="0" u="none" strike="noStrike" kern="1200" cap="none" spc="0" normalizeH="0" baseline="0" noProof="0" dirty="0" err="1" smtClean="0">
                <a:ln>
                  <a:noFill/>
                </a:ln>
                <a:solidFill>
                  <a:srgbClr val="C00000"/>
                </a:solidFill>
                <a:effectLst/>
                <a:uLnTx/>
                <a:uFillTx/>
                <a:latin typeface="+mn-lt"/>
                <a:ea typeface="+mn-ea"/>
                <a:cs typeface="+mn-cs"/>
              </a:rPr>
              <a:t>BeginBehavior</a:t>
            </a:r>
            <a:endParaRPr kumimoji="0" lang="en-GB" sz="1400" b="0" i="0" u="none" strike="noStrike" kern="1200" cap="none" spc="0" normalizeH="0" baseline="0" noProof="0" dirty="0" smtClean="0">
              <a:ln>
                <a:noFill/>
              </a:ln>
              <a:solidFill>
                <a:srgbClr val="C00000"/>
              </a:solidFill>
              <a:effectLst/>
              <a:uLnTx/>
              <a:uFillTx/>
              <a:latin typeface="+mn-lt"/>
              <a:ea typeface="+mn-ea"/>
              <a:cs typeface="+mn-cs"/>
            </a:endParaRPr>
          </a:p>
          <a:p>
            <a:pPr marL="1143000" marR="0" lvl="2" indent="-228600" algn="l" defTabSz="914400" rtl="0" eaLnBrk="1" fontAlgn="auto" latinLnBrk="0" hangingPunct="1">
              <a:lnSpc>
                <a:spcPct val="200000"/>
              </a:lnSpc>
              <a:spcBef>
                <a:spcPts val="500"/>
              </a:spcBef>
              <a:spcAft>
                <a:spcPts val="0"/>
              </a:spcAft>
              <a:buClrTx/>
              <a:buSzPct val="80000"/>
              <a:buFont typeface="Arial" pitchFamily="34" charset="0"/>
              <a:buNone/>
              <a:tabLst/>
              <a:defRPr/>
            </a:pPr>
            <a:r>
              <a:rPr kumimoji="0" lang="en-GB" sz="1400" b="0" i="0" u="none" strike="noStrike" kern="1200" cap="none" spc="0" normalizeH="0" baseline="0" noProof="0" dirty="0" smtClean="0">
                <a:ln>
                  <a:noFill/>
                </a:ln>
                <a:solidFill>
                  <a:schemeClr val="accent2"/>
                </a:solidFill>
                <a:effectLst/>
                <a:uLnTx/>
                <a:uFillTx/>
                <a:latin typeface="+mn-lt"/>
                <a:ea typeface="+mn-ea"/>
                <a:cs typeface="+mn-cs"/>
              </a:rPr>
              <a:t>....</a:t>
            </a:r>
            <a:r>
              <a:rPr kumimoji="0" lang="en-GB" sz="1400" b="0" i="0" u="none" strike="noStrike" kern="1200" cap="none" spc="0" normalizeH="0" baseline="0" noProof="0" dirty="0" err="1" smtClean="0">
                <a:ln>
                  <a:noFill/>
                </a:ln>
                <a:solidFill>
                  <a:srgbClr val="0070C0"/>
                </a:solidFill>
                <a:effectLst/>
                <a:uLnTx/>
                <a:uFillTx/>
                <a:latin typeface="+mn-lt"/>
                <a:ea typeface="+mn-ea"/>
                <a:cs typeface="+mn-cs"/>
              </a:rPr>
              <a:t>Behaviorcode</a:t>
            </a:r>
            <a:r>
              <a:rPr kumimoji="0" lang="en-GB" sz="1400" b="0" i="0" u="none" strike="noStrike" kern="1200" cap="none" spc="0" normalizeH="0" baseline="0" noProof="0" dirty="0" smtClean="0">
                <a:ln>
                  <a:noFill/>
                </a:ln>
                <a:solidFill>
                  <a:srgbClr val="0070C0"/>
                </a:solidFill>
                <a:effectLst/>
                <a:uLnTx/>
                <a:uFillTx/>
                <a:latin typeface="+mn-lt"/>
                <a:ea typeface="+mn-ea"/>
                <a:cs typeface="+mn-cs"/>
              </a:rPr>
              <a:t>   </a:t>
            </a:r>
            <a:r>
              <a:rPr kumimoji="0" lang="en-GB" sz="1400" b="0" i="0" u="none" strike="noStrike" kern="1200" cap="none" spc="0" normalizeH="0" baseline="0" noProof="0" dirty="0" smtClean="0">
                <a:ln>
                  <a:noFill/>
                </a:ln>
                <a:solidFill>
                  <a:srgbClr val="00B050"/>
                </a:solidFill>
                <a:effectLst/>
                <a:uLnTx/>
                <a:uFillTx/>
                <a:latin typeface="+mn-lt"/>
                <a:ea typeface="+mn-ea"/>
                <a:cs typeface="+mn-cs"/>
              </a:rPr>
              <a:t>//Code to Add</a:t>
            </a:r>
          </a:p>
          <a:p>
            <a:pPr marL="1143000" marR="0" lvl="2" indent="-228600" algn="l" defTabSz="914400" rtl="0" eaLnBrk="1" fontAlgn="auto" latinLnBrk="0" hangingPunct="1">
              <a:spcBef>
                <a:spcPts val="500"/>
              </a:spcBef>
              <a:spcAft>
                <a:spcPts val="0"/>
              </a:spcAft>
              <a:buClrTx/>
              <a:buSzPct val="80000"/>
              <a:buFont typeface="Arial" pitchFamily="34" charset="0"/>
              <a:buNone/>
              <a:tabLst/>
              <a:defRPr/>
            </a:pPr>
            <a:r>
              <a:rPr kumimoji="0" lang="en-GB" sz="1400" b="0" i="0" u="none" strike="noStrike" kern="1200" cap="none" spc="0" normalizeH="0" baseline="0" noProof="0" dirty="0" err="1" smtClean="0">
                <a:ln>
                  <a:noFill/>
                </a:ln>
                <a:solidFill>
                  <a:srgbClr val="C00000"/>
                </a:solidFill>
                <a:effectLst/>
                <a:uLnTx/>
                <a:uFillTx/>
                <a:latin typeface="+mn-lt"/>
                <a:ea typeface="+mn-ea"/>
                <a:cs typeface="+mn-cs"/>
              </a:rPr>
              <a:t>EndBehavior</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200000"/>
              </a:lnSpc>
              <a:spcBef>
                <a:spcPts val="500"/>
              </a:spcBef>
              <a:spcAft>
                <a:spcPts val="0"/>
              </a:spcAft>
              <a:buClrTx/>
              <a:buSzPct val="80000"/>
              <a:buFont typeface="Arial" pitchFamily="34" charset="0"/>
              <a:buNone/>
              <a:tabLst/>
              <a:defRPr/>
            </a:pPr>
            <a:r>
              <a:rPr kumimoji="0" lang="en-GB" sz="1400" b="0" i="0" u="none" strike="noStrike" kern="1200" cap="none" spc="0" normalizeH="0" baseline="0" noProof="0" dirty="0" err="1" smtClean="0">
                <a:ln>
                  <a:noFill/>
                </a:ln>
                <a:solidFill>
                  <a:srgbClr val="C00000"/>
                </a:solidFill>
                <a:effectLst/>
                <a:uLnTx/>
                <a:uFillTx/>
                <a:latin typeface="+mn-lt"/>
                <a:ea typeface="+mn-ea"/>
                <a:cs typeface="+mn-cs"/>
              </a:rPr>
              <a:t>EndAspect</a:t>
            </a:r>
            <a:endParaRPr kumimoji="0" lang="en-GB" sz="1400" b="0" i="0" u="none" strike="noStrike" kern="1200" cap="none" spc="0" normalizeH="0" baseline="0" noProof="0" dirty="0">
              <a:ln>
                <a:noFill/>
              </a:ln>
              <a:solidFill>
                <a:srgbClr val="C00000"/>
              </a:solidFill>
              <a:effectLst/>
              <a:uLnTx/>
              <a:uFillTx/>
              <a:latin typeface="+mn-lt"/>
              <a:ea typeface="+mn-ea"/>
              <a:cs typeface="+mn-cs"/>
            </a:endParaRPr>
          </a:p>
        </p:txBody>
      </p:sp>
      <p:sp>
        <p:nvSpPr>
          <p:cNvPr id="11" name="Line Callout 2 10"/>
          <p:cNvSpPr/>
          <p:nvPr/>
        </p:nvSpPr>
        <p:spPr>
          <a:xfrm>
            <a:off x="6344995" y="3322753"/>
            <a:ext cx="5576552" cy="515155"/>
          </a:xfrm>
          <a:prstGeom prst="borderCallout2">
            <a:avLst>
              <a:gd name="adj1" fmla="val 41250"/>
              <a:gd name="adj2" fmla="val -2831"/>
              <a:gd name="adj3" fmla="val 41250"/>
              <a:gd name="adj4" fmla="val -6562"/>
              <a:gd name="adj5" fmla="val 225796"/>
              <a:gd name="adj6" fmla="val -1586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Variable1 </a:t>
            </a:r>
            <a:r>
              <a:rPr lang="en-US" sz="1200" b="1" dirty="0" smtClean="0">
                <a:solidFill>
                  <a:schemeClr val="bg2">
                    <a:lumMod val="50000"/>
                  </a:schemeClr>
                </a:solidFill>
              </a:rPr>
              <a:t>operator</a:t>
            </a:r>
            <a:r>
              <a:rPr lang="en-US" sz="1200" b="1" dirty="0" smtClean="0">
                <a:solidFill>
                  <a:schemeClr val="tx1"/>
                </a:solidFill>
              </a:rPr>
              <a:t> </a:t>
            </a:r>
            <a:r>
              <a:rPr lang="en-US" sz="1200" dirty="0" smtClean="0">
                <a:solidFill>
                  <a:srgbClr val="0070C0"/>
                </a:solidFill>
              </a:rPr>
              <a:t>variable1_value</a:t>
            </a:r>
            <a:r>
              <a:rPr lang="en-US" sz="1200" b="1" dirty="0" smtClean="0">
                <a:solidFill>
                  <a:schemeClr val="accent1">
                    <a:lumMod val="75000"/>
                  </a:schemeClr>
                </a:solidFill>
              </a:rPr>
              <a:t> </a:t>
            </a:r>
            <a:r>
              <a:rPr lang="en-US" sz="1200" b="1" dirty="0" smtClean="0">
                <a:solidFill>
                  <a:schemeClr val="bg2">
                    <a:lumMod val="50000"/>
                  </a:schemeClr>
                </a:solidFill>
              </a:rPr>
              <a:t>connector  </a:t>
            </a:r>
            <a:r>
              <a:rPr lang="en-US" sz="1200" b="1" dirty="0" smtClean="0">
                <a:solidFill>
                  <a:schemeClr val="tx1"/>
                </a:solidFill>
              </a:rPr>
              <a:t>Variable2 </a:t>
            </a:r>
            <a:r>
              <a:rPr lang="en-US" sz="1200" b="1" dirty="0" smtClean="0">
                <a:solidFill>
                  <a:schemeClr val="bg2">
                    <a:lumMod val="50000"/>
                  </a:schemeClr>
                </a:solidFill>
              </a:rPr>
              <a:t>operator</a:t>
            </a:r>
            <a:r>
              <a:rPr lang="en-US" sz="1200" b="1" dirty="0" smtClean="0">
                <a:solidFill>
                  <a:schemeClr val="tx1"/>
                </a:solidFill>
              </a:rPr>
              <a:t> </a:t>
            </a:r>
            <a:r>
              <a:rPr lang="en-US" sz="1200" dirty="0" smtClean="0">
                <a:solidFill>
                  <a:srgbClr val="0070C0"/>
                </a:solidFill>
              </a:rPr>
              <a:t>variable2_value </a:t>
            </a:r>
            <a:r>
              <a:rPr lang="en-US" sz="1200" b="1" dirty="0" smtClean="0">
                <a:solidFill>
                  <a:schemeClr val="tx1"/>
                </a:solidFill>
              </a:rPr>
              <a:t>…</a:t>
            </a:r>
            <a:endParaRPr lang="en-US" sz="1200" b="1" dirty="0">
              <a:solidFill>
                <a:schemeClr val="tx1"/>
              </a:solidFill>
            </a:endParaRPr>
          </a:p>
        </p:txBody>
      </p:sp>
      <p:sp>
        <p:nvSpPr>
          <p:cNvPr id="12" name="Title 1"/>
          <p:cNvSpPr>
            <a:spLocks noGrp="1"/>
          </p:cNvSpPr>
          <p:nvPr>
            <p:ph type="title"/>
          </p:nvPr>
        </p:nvSpPr>
        <p:spPr>
          <a:xfrm>
            <a:off x="604438" y="64395"/>
            <a:ext cx="10749367" cy="1208868"/>
          </a:xfrm>
        </p:spPr>
        <p:txBody>
          <a:bodyPr/>
          <a:lstStyle/>
          <a:p>
            <a:r>
              <a:rPr lang="en-US" dirty="0" smtClean="0">
                <a:solidFill>
                  <a:schemeClr val="bg1"/>
                </a:solidFill>
              </a:rPr>
              <a:t>1- Extended </a:t>
            </a:r>
            <a:r>
              <a:rPr lang="en-US" dirty="0" err="1" smtClean="0">
                <a:solidFill>
                  <a:schemeClr val="bg1"/>
                </a:solidFill>
              </a:rPr>
              <a:t>AspectBPEL</a:t>
            </a:r>
            <a:endParaRPr lang="en-US" dirty="0">
              <a:solidFill>
                <a:schemeClr val="bg1"/>
              </a:solidFill>
            </a:endParaRPr>
          </a:p>
        </p:txBody>
      </p:sp>
      <p:sp>
        <p:nvSpPr>
          <p:cNvPr id="4" name="TextBox 3"/>
          <p:cNvSpPr txBox="1"/>
          <p:nvPr/>
        </p:nvSpPr>
        <p:spPr>
          <a:xfrm>
            <a:off x="1350500" y="2309882"/>
            <a:ext cx="2869809" cy="646331"/>
          </a:xfrm>
          <a:prstGeom prst="rect">
            <a:avLst/>
          </a:prstGeom>
          <a:noFill/>
        </p:spPr>
        <p:txBody>
          <a:bodyPr wrap="square" rtlCol="0">
            <a:spAutoFit/>
          </a:bodyPr>
          <a:lstStyle/>
          <a:p>
            <a:pPr lvl="0"/>
            <a:r>
              <a:rPr lang="en-GB" b="1" dirty="0"/>
              <a:t>Priority </a:t>
            </a:r>
            <a:r>
              <a:rPr lang="en-GB" b="1" dirty="0" err="1">
                <a:solidFill>
                  <a:schemeClr val="tx1">
                    <a:lumMod val="75000"/>
                    <a:lumOff val="25000"/>
                  </a:schemeClr>
                </a:solidFill>
              </a:rPr>
              <a:t>priority_value</a:t>
            </a:r>
            <a:endParaRPr lang="en-GB" b="1" dirty="0">
              <a:solidFill>
                <a:schemeClr val="tx1">
                  <a:lumMod val="75000"/>
                  <a:lumOff val="25000"/>
                </a:schemeClr>
              </a:solidFill>
            </a:endParaRPr>
          </a:p>
          <a:p>
            <a:endParaRPr lang="en-CA" dirty="0"/>
          </a:p>
        </p:txBody>
      </p:sp>
      <p:sp>
        <p:nvSpPr>
          <p:cNvPr id="5" name="Rectangle 4"/>
          <p:cNvSpPr/>
          <p:nvPr/>
        </p:nvSpPr>
        <p:spPr>
          <a:xfrm>
            <a:off x="1996966" y="4175948"/>
            <a:ext cx="5927879" cy="600164"/>
          </a:xfrm>
          <a:prstGeom prst="rect">
            <a:avLst/>
          </a:prstGeom>
        </p:spPr>
        <p:txBody>
          <a:bodyPr wrap="square">
            <a:spAutoFit/>
          </a:bodyPr>
          <a:lstStyle/>
          <a:p>
            <a:pPr marL="228600" indent="-228600">
              <a:lnSpc>
                <a:spcPct val="200000"/>
              </a:lnSpc>
              <a:spcBef>
                <a:spcPts val="1000"/>
              </a:spcBef>
              <a:buSzPct val="80000"/>
              <a:defRPr/>
            </a:pPr>
            <a:r>
              <a:rPr lang="en-GB" b="1" dirty="0" err="1"/>
              <a:t>Activation_Condition</a:t>
            </a:r>
            <a:r>
              <a:rPr lang="en-GB" b="1" dirty="0">
                <a:solidFill>
                  <a:schemeClr val="tx1">
                    <a:lumMod val="75000"/>
                    <a:lumOff val="25000"/>
                  </a:schemeClr>
                </a:solidFill>
              </a:rPr>
              <a:t> </a:t>
            </a:r>
            <a:r>
              <a:rPr lang="en-GB" b="1" dirty="0" err="1" smtClean="0">
                <a:solidFill>
                  <a:schemeClr val="tx1">
                    <a:lumMod val="75000"/>
                    <a:lumOff val="25000"/>
                  </a:schemeClr>
                </a:solidFill>
              </a:rPr>
              <a:t>activation_condition_value</a:t>
            </a:r>
            <a:endParaRPr lang="en-GB" b="1" dirty="0">
              <a:solidFill>
                <a:schemeClr val="tx1">
                  <a:lumMod val="75000"/>
                  <a:lumOff val="25000"/>
                </a:schemeClr>
              </a:solidFill>
            </a:endParaRPr>
          </a:p>
        </p:txBody>
      </p:sp>
      <p:sp>
        <p:nvSpPr>
          <p:cNvPr id="2" name="Rectangle 1"/>
          <p:cNvSpPr/>
          <p:nvPr/>
        </p:nvSpPr>
        <p:spPr>
          <a:xfrm>
            <a:off x="1379528" y="2338910"/>
            <a:ext cx="2328844" cy="323165"/>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996961" y="4421528"/>
            <a:ext cx="5042468" cy="323164"/>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p:cNvSpPr>
            <a:spLocks noGrp="1"/>
          </p:cNvSpPr>
          <p:nvPr>
            <p:ph type="sldNum" sz="quarter" idx="12"/>
          </p:nvPr>
        </p:nvSpPr>
        <p:spPr/>
        <p:txBody>
          <a:bodyPr/>
          <a:lstStyle/>
          <a:p>
            <a:fld id="{4FAB73BC-B049-4115-A692-8D63A059BFB8}" type="slidenum">
              <a:rPr lang="en-US" smtClean="0"/>
              <a:pPr/>
              <a:t>21</a:t>
            </a:fld>
            <a:endParaRPr lang="en-US"/>
          </a:p>
        </p:txBody>
      </p:sp>
      <p:sp>
        <p:nvSpPr>
          <p:cNvPr id="7" name="Footer Placeholder 6"/>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60591355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604438" y="64395"/>
            <a:ext cx="10749367" cy="1208868"/>
          </a:xfrm>
        </p:spPr>
        <p:txBody>
          <a:bodyPr/>
          <a:lstStyle/>
          <a:p>
            <a:r>
              <a:rPr lang="en-US" dirty="0" smtClean="0">
                <a:solidFill>
                  <a:schemeClr val="bg1"/>
                </a:solidFill>
              </a:rPr>
              <a:t>1- Extended </a:t>
            </a:r>
            <a:r>
              <a:rPr lang="en-US" dirty="0" err="1" smtClean="0">
                <a:solidFill>
                  <a:schemeClr val="bg1"/>
                </a:solidFill>
              </a:rPr>
              <a:t>AspectBPEL</a:t>
            </a:r>
            <a:endParaRPr lang="en-US" dirty="0">
              <a:solidFill>
                <a:schemeClr val="bg1"/>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smtClean="0"/>
              <a:pPr/>
              <a:t>22</a:t>
            </a:fld>
            <a:endParaRPr lang="en-US"/>
          </a:p>
        </p:txBody>
      </p:sp>
      <p:pic>
        <p:nvPicPr>
          <p:cNvPr id="13" name="Picture 2"/>
          <p:cNvPicPr>
            <a:picLocks noChangeAspect="1" noChangeArrowheads="1"/>
          </p:cNvPicPr>
          <p:nvPr/>
        </p:nvPicPr>
        <p:blipFill>
          <a:blip r:embed="rId3"/>
          <a:srcRect/>
          <a:stretch>
            <a:fillRect/>
          </a:stretch>
        </p:blipFill>
        <p:spPr bwMode="auto">
          <a:xfrm>
            <a:off x="1922218" y="1559400"/>
            <a:ext cx="6934200" cy="5029200"/>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396964450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04438" y="64395"/>
            <a:ext cx="10749367" cy="1208868"/>
          </a:xfrm>
        </p:spPr>
        <p:txBody>
          <a:bodyPr/>
          <a:lstStyle/>
          <a:p>
            <a:r>
              <a:rPr lang="en-US" dirty="0" smtClean="0">
                <a:solidFill>
                  <a:schemeClr val="bg1"/>
                </a:solidFill>
              </a:rPr>
              <a:t>1- Case Study</a:t>
            </a:r>
            <a:endParaRPr lang="en-US" dirty="0">
              <a:solidFill>
                <a:schemeClr val="bg1"/>
              </a:solidFill>
            </a:endParaRPr>
          </a:p>
        </p:txBody>
      </p:sp>
      <p:pic>
        <p:nvPicPr>
          <p:cNvPr id="14338" name="Picture 2" descr="C:\Users\Lama\Desktop\Images\Processes\Original 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75" y="1598818"/>
            <a:ext cx="11557675" cy="52161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101725478"/>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C:\Users\Lama\Desktop\Images\Aspects\Authent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263" y="1560941"/>
            <a:ext cx="8257948" cy="483645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026233" y="5921829"/>
            <a:ext cx="6422569" cy="417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9056920" y="4008186"/>
            <a:ext cx="1132112" cy="2154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Elbow Connector 15"/>
          <p:cNvCxnSpPr>
            <a:stCxn id="15" idx="1"/>
          </p:cNvCxnSpPr>
          <p:nvPr/>
        </p:nvCxnSpPr>
        <p:spPr>
          <a:xfrm rot="10800000">
            <a:off x="7024914" y="2336800"/>
            <a:ext cx="2032006" cy="1779116"/>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a:p>
        </p:txBody>
      </p:sp>
      <p:sp>
        <p:nvSpPr>
          <p:cNvPr id="17" name="Title 1"/>
          <p:cNvSpPr>
            <a:spLocks noGrp="1"/>
          </p:cNvSpPr>
          <p:nvPr>
            <p:ph type="title"/>
          </p:nvPr>
        </p:nvSpPr>
        <p:spPr>
          <a:xfrm>
            <a:off x="604438" y="64395"/>
            <a:ext cx="10749367" cy="1208868"/>
          </a:xfrm>
        </p:spPr>
        <p:txBody>
          <a:bodyPr/>
          <a:lstStyle/>
          <a:p>
            <a:r>
              <a:rPr lang="en-US" dirty="0" smtClean="0">
                <a:solidFill>
                  <a:schemeClr val="bg1"/>
                </a:solidFill>
              </a:rPr>
              <a:t>1- Case Study</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4264556138"/>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Lama\Desktop\Images\Aspects\Encry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567671"/>
            <a:ext cx="8418287" cy="48977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056920" y="4051728"/>
            <a:ext cx="1132112" cy="2154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2968179" y="5379785"/>
            <a:ext cx="6437085" cy="2154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2953663" y="5957650"/>
            <a:ext cx="6437085" cy="4399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Elbow Connector 7"/>
          <p:cNvCxnSpPr>
            <a:stCxn id="2" idx="1"/>
          </p:cNvCxnSpPr>
          <p:nvPr/>
        </p:nvCxnSpPr>
        <p:spPr>
          <a:xfrm rot="10800000">
            <a:off x="6850744" y="2975420"/>
            <a:ext cx="2206178" cy="1184038"/>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FAB73BC-B049-4115-A692-8D63A059BFB8}" type="slidenum">
              <a:rPr lang="en-US" smtClean="0"/>
              <a:pPr/>
              <a:t>25</a:t>
            </a:fld>
            <a:endParaRPr lang="en-US"/>
          </a:p>
        </p:txBody>
      </p:sp>
      <p:sp>
        <p:nvSpPr>
          <p:cNvPr id="13" name="Title 1"/>
          <p:cNvSpPr>
            <a:spLocks noGrp="1"/>
          </p:cNvSpPr>
          <p:nvPr>
            <p:ph type="title"/>
          </p:nvPr>
        </p:nvSpPr>
        <p:spPr>
          <a:xfrm>
            <a:off x="604438" y="64395"/>
            <a:ext cx="10749367" cy="1208868"/>
          </a:xfrm>
        </p:spPr>
        <p:txBody>
          <a:bodyPr/>
          <a:lstStyle/>
          <a:p>
            <a:r>
              <a:rPr lang="en-US" dirty="0" smtClean="0">
                <a:solidFill>
                  <a:schemeClr val="bg1"/>
                </a:solidFill>
              </a:rPr>
              <a:t>1- Case Study</a:t>
            </a:r>
            <a:endParaRPr lang="en-US" dirty="0">
              <a:solidFill>
                <a:schemeClr val="bg1"/>
              </a:solidFill>
            </a:endParaRPr>
          </a:p>
        </p:txBody>
      </p:sp>
      <p:sp>
        <p:nvSpPr>
          <p:cNvPr id="4" name="Footer Placeholder 3"/>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75662189"/>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8" name="Picture 22" descr="C:\Users\Lama\Desktop\Images\Processes\Correct Weav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751" y="1503090"/>
            <a:ext cx="8262419" cy="51503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826065" y="1997274"/>
            <a:ext cx="730152" cy="49779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00">
                    <a:alpha val="44000"/>
                  </a:srgbClr>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Rectangle 8"/>
          <p:cNvSpPr>
            <a:spLocks noChangeArrowheads="1"/>
          </p:cNvSpPr>
          <p:nvPr/>
        </p:nvSpPr>
        <p:spPr bwMode="auto">
          <a:xfrm>
            <a:off x="5780258" y="4671537"/>
            <a:ext cx="825949" cy="40481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00">
                    <a:alpha val="44000"/>
                  </a:srgbClr>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Rectangle 4"/>
          <p:cNvSpPr>
            <a:spLocks noChangeArrowheads="1"/>
          </p:cNvSpPr>
          <p:nvPr/>
        </p:nvSpPr>
        <p:spPr bwMode="auto">
          <a:xfrm>
            <a:off x="9182509" y="2635226"/>
            <a:ext cx="962979" cy="4667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00">
                    <a:alpha val="44000"/>
                  </a:srgbClr>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3"/>
          <p:cNvSpPr>
            <a:spLocks noChangeArrowheads="1"/>
          </p:cNvSpPr>
          <p:nvPr/>
        </p:nvSpPr>
        <p:spPr bwMode="auto">
          <a:xfrm>
            <a:off x="5321242" y="2796924"/>
            <a:ext cx="662683" cy="1143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00">
                    <a:alpha val="44000"/>
                  </a:srgbClr>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Text Box 2"/>
          <p:cNvSpPr txBox="1">
            <a:spLocks noChangeArrowheads="1"/>
          </p:cNvSpPr>
          <p:nvPr/>
        </p:nvSpPr>
        <p:spPr bwMode="auto">
          <a:xfrm>
            <a:off x="7306518" y="2064852"/>
            <a:ext cx="17716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 b="1" i="0" u="none" strike="noStrike" cap="none" normalizeH="0" baseline="0" smtClean="0">
                <a:ln>
                  <a:noFill/>
                </a:ln>
                <a:solidFill>
                  <a:schemeClr val="tx1"/>
                </a:solidFill>
                <a:effectLst/>
                <a:latin typeface="Calibri" pitchFamily="34" charset="0"/>
                <a:ea typeface="Calibri" pitchFamily="34" charset="0"/>
                <a:cs typeface="Arial" pitchFamily="34" charset="0"/>
              </a:rPr>
              <a:t>Only Authenticated users can get access to TBS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7"/>
          <p:cNvSpPr>
            <a:spLocks noChangeShapeType="1"/>
          </p:cNvSpPr>
          <p:nvPr/>
        </p:nvSpPr>
        <p:spPr bwMode="auto">
          <a:xfrm>
            <a:off x="8114558" y="2293454"/>
            <a:ext cx="448875" cy="201612"/>
          </a:xfrm>
          <a:prstGeom prst="straightConnector1">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AutoShape 5"/>
          <p:cNvSpPr>
            <a:spLocks noChangeShapeType="1"/>
          </p:cNvSpPr>
          <p:nvPr/>
        </p:nvSpPr>
        <p:spPr bwMode="auto">
          <a:xfrm flipH="1">
            <a:off x="7501784" y="2272811"/>
            <a:ext cx="582612" cy="0"/>
          </a:xfrm>
          <a:prstGeom prst="straightConnector1">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AutoShape 6"/>
          <p:cNvSpPr>
            <a:spLocks noChangeShapeType="1"/>
          </p:cNvSpPr>
          <p:nvPr/>
        </p:nvSpPr>
        <p:spPr bwMode="auto">
          <a:xfrm flipH="1">
            <a:off x="7257305" y="2314086"/>
            <a:ext cx="825500" cy="361950"/>
          </a:xfrm>
          <a:prstGeom prst="straightConnector1">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Text Box 11"/>
          <p:cNvSpPr txBox="1">
            <a:spLocks noChangeArrowheads="1"/>
          </p:cNvSpPr>
          <p:nvPr/>
        </p:nvSpPr>
        <p:spPr bwMode="auto">
          <a:xfrm>
            <a:off x="6664259" y="4669023"/>
            <a:ext cx="1825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Just in case the user books a complete package, the Discount will be applied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9"/>
          <p:cNvSpPr>
            <a:spLocks noChangeArrowheads="1"/>
          </p:cNvSpPr>
          <p:nvPr/>
        </p:nvSpPr>
        <p:spPr bwMode="auto">
          <a:xfrm>
            <a:off x="5780258" y="5095402"/>
            <a:ext cx="825949" cy="72483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00">
                    <a:alpha val="44000"/>
                  </a:srgbClr>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AutoShape 16"/>
          <p:cNvSpPr>
            <a:spLocks noChangeShapeType="1"/>
          </p:cNvSpPr>
          <p:nvPr/>
        </p:nvSpPr>
        <p:spPr bwMode="auto">
          <a:xfrm flipH="1">
            <a:off x="6670496" y="4911226"/>
            <a:ext cx="1697038" cy="0"/>
          </a:xfrm>
          <a:prstGeom prst="straightConnector1">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 Box 12"/>
          <p:cNvSpPr txBox="1">
            <a:spLocks noChangeArrowheads="1"/>
          </p:cNvSpPr>
          <p:nvPr/>
        </p:nvSpPr>
        <p:spPr bwMode="auto">
          <a:xfrm>
            <a:off x="4848845" y="5174068"/>
            <a:ext cx="9017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Encryption precedes Logging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15"/>
          <p:cNvSpPr>
            <a:spLocks noChangeShapeType="1"/>
          </p:cNvSpPr>
          <p:nvPr/>
        </p:nvSpPr>
        <p:spPr bwMode="auto">
          <a:xfrm>
            <a:off x="5020068" y="5401986"/>
            <a:ext cx="695325" cy="0"/>
          </a:xfrm>
          <a:prstGeom prst="straightConnector1">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AutoShape 17"/>
          <p:cNvSpPr>
            <a:spLocks noChangeShapeType="1"/>
          </p:cNvSpPr>
          <p:nvPr/>
        </p:nvSpPr>
        <p:spPr bwMode="auto">
          <a:xfrm>
            <a:off x="5034583" y="1940120"/>
            <a:ext cx="846138" cy="0"/>
          </a:xfrm>
          <a:prstGeom prst="straightConnector1">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1" name="AutoShape 13"/>
          <p:cNvSpPr>
            <a:spLocks noChangeShapeType="1"/>
          </p:cNvSpPr>
          <p:nvPr/>
        </p:nvSpPr>
        <p:spPr bwMode="auto">
          <a:xfrm>
            <a:off x="4733412" y="5871882"/>
            <a:ext cx="962025" cy="0"/>
          </a:xfrm>
          <a:prstGeom prst="straightConnector1">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2" name="Text Box 18"/>
          <p:cNvSpPr txBox="1">
            <a:spLocks noChangeArrowheads="1"/>
          </p:cNvSpPr>
          <p:nvPr/>
        </p:nvSpPr>
        <p:spPr bwMode="auto">
          <a:xfrm>
            <a:off x="4894429" y="1831955"/>
            <a:ext cx="17716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Authentication “After” “</a:t>
            </a:r>
            <a:r>
              <a:rPr kumimoji="0" lang="en-US" sz="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receiveInput</a:t>
            </a:r>
            <a:r>
              <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4"/>
          <p:cNvSpPr txBox="1">
            <a:spLocks noChangeArrowheads="1"/>
          </p:cNvSpPr>
          <p:nvPr/>
        </p:nvSpPr>
        <p:spPr bwMode="auto">
          <a:xfrm>
            <a:off x="4645651" y="5606317"/>
            <a:ext cx="1125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Discount, Encryption and Logging</a:t>
            </a:r>
            <a:endParaRPr kumimoji="0" lang="en-C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“Before” “Assign Payment Info To BWS”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0" y="43935"/>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5" name="Rectangle 20"/>
          <p:cNvSpPr>
            <a:spLocks noChangeArrowheads="1"/>
          </p:cNvSpPr>
          <p:nvPr/>
        </p:nvSpPr>
        <p:spPr bwMode="auto">
          <a:xfrm>
            <a:off x="0" y="272535"/>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6" name="Rectangle 21"/>
          <p:cNvSpPr>
            <a:spLocks noChangeArrowheads="1"/>
          </p:cNvSpPr>
          <p:nvPr/>
        </p:nvSpPr>
        <p:spPr bwMode="auto">
          <a:xfrm>
            <a:off x="0" y="3977759"/>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26</a:t>
            </a:fld>
            <a:endParaRPr lang="en-US"/>
          </a:p>
        </p:txBody>
      </p:sp>
      <p:sp>
        <p:nvSpPr>
          <p:cNvPr id="28" name="Title 1"/>
          <p:cNvSpPr>
            <a:spLocks noGrp="1"/>
          </p:cNvSpPr>
          <p:nvPr>
            <p:ph type="title"/>
          </p:nvPr>
        </p:nvSpPr>
        <p:spPr>
          <a:xfrm>
            <a:off x="604438" y="64395"/>
            <a:ext cx="10749367" cy="1208868"/>
          </a:xfrm>
        </p:spPr>
        <p:txBody>
          <a:bodyPr/>
          <a:lstStyle/>
          <a:p>
            <a:r>
              <a:rPr lang="en-US" dirty="0" smtClean="0">
                <a:solidFill>
                  <a:schemeClr val="bg1"/>
                </a:solidFill>
              </a:rPr>
              <a:t>1- Case Study</a:t>
            </a:r>
            <a:endParaRPr lang="en-US" dirty="0">
              <a:solidFill>
                <a:schemeClr val="bg1"/>
              </a:solidFill>
            </a:endParaRPr>
          </a:p>
        </p:txBody>
      </p:sp>
      <p:sp>
        <p:nvSpPr>
          <p:cNvPr id="7" name="Footer Placeholder 6"/>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4070768904"/>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39551" y="2111748"/>
            <a:ext cx="1159099" cy="1094704"/>
          </a:xfrm>
          <a:prstGeom prst="ellipse">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err="1" smtClean="0"/>
              <a:t>BPEL</a:t>
            </a:r>
          </a:p>
          <a:p>
            <a:pPr algn="ctr"/>
            <a:r>
              <a:rPr lang="en-US" sz="1400" b="1" dirty="0" smtClean="0"/>
              <a:t>Process</a:t>
            </a:r>
          </a:p>
        </p:txBody>
      </p:sp>
      <p:sp>
        <p:nvSpPr>
          <p:cNvPr id="34" name="Oval 33"/>
          <p:cNvSpPr/>
          <p:nvPr/>
        </p:nvSpPr>
        <p:spPr>
          <a:xfrm>
            <a:off x="3625246" y="2106492"/>
            <a:ext cx="1159099" cy="1094704"/>
          </a:xfrm>
          <a:prstGeom prst="ellipse">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BPEL2-OWFN</a:t>
            </a:r>
          </a:p>
          <a:p>
            <a:pPr algn="ctr"/>
            <a:r>
              <a:rPr lang="en-US" sz="1400" b="1" dirty="0" smtClean="0"/>
              <a:t>Tool</a:t>
            </a:r>
            <a:endParaRPr lang="en-US" sz="1400" b="1" dirty="0"/>
          </a:p>
        </p:txBody>
      </p:sp>
      <p:sp>
        <p:nvSpPr>
          <p:cNvPr id="35" name="Oval 34"/>
          <p:cNvSpPr/>
          <p:nvPr/>
        </p:nvSpPr>
        <p:spPr>
          <a:xfrm>
            <a:off x="5953287" y="2116998"/>
            <a:ext cx="1159099" cy="1094704"/>
          </a:xfrm>
          <a:prstGeom prst="ellipse">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PNML</a:t>
            </a:r>
          </a:p>
          <a:p>
            <a:pPr algn="ctr"/>
            <a:r>
              <a:rPr lang="en-US" sz="1400" b="1" dirty="0" smtClean="0"/>
              <a:t>File</a:t>
            </a:r>
            <a:endParaRPr lang="en-US" sz="1400" b="1" dirty="0"/>
          </a:p>
        </p:txBody>
      </p:sp>
      <p:sp>
        <p:nvSpPr>
          <p:cNvPr id="36" name="Oval 35"/>
          <p:cNvSpPr/>
          <p:nvPr/>
        </p:nvSpPr>
        <p:spPr>
          <a:xfrm>
            <a:off x="8318115" y="2148533"/>
            <a:ext cx="1159099" cy="1094704"/>
          </a:xfrm>
          <a:prstGeom prst="ellipse">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TINA</a:t>
            </a:r>
          </a:p>
          <a:p>
            <a:pPr algn="ctr"/>
            <a:r>
              <a:rPr lang="en-US" sz="1400" b="1" dirty="0" smtClean="0"/>
              <a:t>Tool</a:t>
            </a:r>
            <a:endParaRPr lang="en-US" sz="1400" b="1" dirty="0"/>
          </a:p>
        </p:txBody>
      </p:sp>
      <p:sp>
        <p:nvSpPr>
          <p:cNvPr id="37" name="Oval 36"/>
          <p:cNvSpPr/>
          <p:nvPr/>
        </p:nvSpPr>
        <p:spPr>
          <a:xfrm>
            <a:off x="6820389" y="3567429"/>
            <a:ext cx="1159099" cy="1094704"/>
          </a:xfrm>
          <a:prstGeom prst="ellipse">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err="1" smtClean="0"/>
              <a:t>Ktz</a:t>
            </a:r>
            <a:endParaRPr lang="en-US" sz="1400" b="1" dirty="0" smtClean="0"/>
          </a:p>
          <a:p>
            <a:pPr algn="ctr"/>
            <a:r>
              <a:rPr lang="en-US" sz="1400" b="1" dirty="0" smtClean="0"/>
              <a:t>File</a:t>
            </a:r>
            <a:endParaRPr lang="en-US" sz="1400" b="1" dirty="0"/>
          </a:p>
        </p:txBody>
      </p:sp>
      <p:sp>
        <p:nvSpPr>
          <p:cNvPr id="38" name="Oval 37"/>
          <p:cNvSpPr/>
          <p:nvPr/>
        </p:nvSpPr>
        <p:spPr>
          <a:xfrm>
            <a:off x="9658180" y="3567429"/>
            <a:ext cx="1159099" cy="1094704"/>
          </a:xfrm>
          <a:prstGeom prst="ellipse">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00" b="1" dirty="0" smtClean="0"/>
              <a:t>LTL</a:t>
            </a:r>
          </a:p>
          <a:p>
            <a:pPr algn="ctr"/>
            <a:r>
              <a:rPr lang="en-US" sz="1300" b="1" dirty="0" smtClean="0"/>
              <a:t>Property</a:t>
            </a:r>
            <a:endParaRPr lang="en-US" sz="1300" b="1" dirty="0"/>
          </a:p>
        </p:txBody>
      </p:sp>
      <p:sp>
        <p:nvSpPr>
          <p:cNvPr id="39" name="Oval 38"/>
          <p:cNvSpPr/>
          <p:nvPr/>
        </p:nvSpPr>
        <p:spPr>
          <a:xfrm>
            <a:off x="8207758" y="4544892"/>
            <a:ext cx="1159099" cy="1094704"/>
          </a:xfrm>
          <a:prstGeom prst="ellipse">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Result</a:t>
            </a:r>
            <a:endParaRPr lang="en-US" sz="1400" b="1" dirty="0"/>
          </a:p>
        </p:txBody>
      </p:sp>
      <p:sp>
        <p:nvSpPr>
          <p:cNvPr id="40" name="Right Arrow 39"/>
          <p:cNvSpPr/>
          <p:nvPr/>
        </p:nvSpPr>
        <p:spPr>
          <a:xfrm>
            <a:off x="2691228" y="2605578"/>
            <a:ext cx="528034" cy="182880"/>
          </a:xfrm>
          <a:prstGeom prst="right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ight Arrow 40"/>
          <p:cNvSpPr/>
          <p:nvPr/>
        </p:nvSpPr>
        <p:spPr>
          <a:xfrm>
            <a:off x="5071821" y="2558282"/>
            <a:ext cx="528034" cy="182880"/>
          </a:xfrm>
          <a:prstGeom prst="right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Right Arrow 41"/>
          <p:cNvSpPr/>
          <p:nvPr/>
        </p:nvSpPr>
        <p:spPr>
          <a:xfrm>
            <a:off x="7373587" y="2605578"/>
            <a:ext cx="528034" cy="182880"/>
          </a:xfrm>
          <a:prstGeom prst="right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Right Arrow 42"/>
          <p:cNvSpPr/>
          <p:nvPr/>
        </p:nvSpPr>
        <p:spPr>
          <a:xfrm rot="8400000">
            <a:off x="7799254" y="3330792"/>
            <a:ext cx="457200" cy="182880"/>
          </a:xfrm>
          <a:prstGeom prst="right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ight Arrow 43"/>
          <p:cNvSpPr/>
          <p:nvPr/>
        </p:nvSpPr>
        <p:spPr>
          <a:xfrm rot="2820000" flipH="1">
            <a:off x="9370549" y="3435895"/>
            <a:ext cx="457200" cy="182880"/>
          </a:xfrm>
          <a:prstGeom prst="right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ight Arrow 44"/>
          <p:cNvSpPr/>
          <p:nvPr/>
        </p:nvSpPr>
        <p:spPr>
          <a:xfrm rot="19200000">
            <a:off x="8014716" y="3451661"/>
            <a:ext cx="457200" cy="182880"/>
          </a:xfrm>
          <a:prstGeom prst="right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ight Arrow 45"/>
          <p:cNvSpPr/>
          <p:nvPr/>
        </p:nvSpPr>
        <p:spPr>
          <a:xfrm rot="5400000">
            <a:off x="8354309" y="3900307"/>
            <a:ext cx="922214" cy="184180"/>
          </a:xfrm>
          <a:prstGeom prst="right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604438" y="64395"/>
            <a:ext cx="10749367" cy="1208868"/>
          </a:xfrm>
        </p:spPr>
        <p:txBody>
          <a:bodyPr/>
          <a:lstStyle/>
          <a:p>
            <a:r>
              <a:rPr lang="en-US" dirty="0" smtClean="0">
                <a:solidFill>
                  <a:schemeClr val="bg1"/>
                </a:solidFill>
              </a:rPr>
              <a:t>1- Formal Verification Mechanism on BPEL</a:t>
            </a:r>
            <a:endParaRPr lang="en-US" dirty="0">
              <a:solidFill>
                <a:schemeClr val="bg1"/>
              </a:solidFill>
            </a:endParaRPr>
          </a:p>
        </p:txBody>
      </p:sp>
      <p:sp>
        <p:nvSpPr>
          <p:cNvPr id="25" name="Content Placeholder 2"/>
          <p:cNvSpPr txBox="1">
            <a:spLocks/>
          </p:cNvSpPr>
          <p:nvPr/>
        </p:nvSpPr>
        <p:spPr>
          <a:xfrm>
            <a:off x="6718791" y="4823742"/>
            <a:ext cx="1568096" cy="590100"/>
          </a:xfrm>
          <a:prstGeom prst="rect">
            <a:avLst/>
          </a:prstGeom>
        </p:spPr>
        <p:txBody>
          <a:bodyPr>
            <a:normAutofit fontScale="92500"/>
          </a:bodyPr>
          <a:lstStyle/>
          <a:p>
            <a:pPr algn="ctr">
              <a:buClr>
                <a:schemeClr val="accent4">
                  <a:lumMod val="60000"/>
                  <a:lumOff val="40000"/>
                </a:schemeClr>
              </a:buClr>
            </a:pPr>
            <a:r>
              <a:rPr lang="en-US" sz="1600" dirty="0" smtClean="0"/>
              <a:t>Original Behavior </a:t>
            </a:r>
          </a:p>
          <a:p>
            <a:pPr algn="ctr">
              <a:buClr>
                <a:schemeClr val="accent4">
                  <a:lumMod val="60000"/>
                  <a:lumOff val="40000"/>
                </a:schemeClr>
              </a:buClr>
            </a:pPr>
            <a:r>
              <a:rPr lang="en-US" sz="1600" dirty="0" smtClean="0"/>
              <a:t>Maintainability</a:t>
            </a:r>
          </a:p>
        </p:txBody>
      </p:sp>
      <p:sp>
        <p:nvSpPr>
          <p:cNvPr id="26" name="Content Placeholder 2"/>
          <p:cNvSpPr txBox="1">
            <a:spLocks/>
          </p:cNvSpPr>
          <p:nvPr/>
        </p:nvSpPr>
        <p:spPr>
          <a:xfrm>
            <a:off x="9346818" y="4788472"/>
            <a:ext cx="2525869" cy="577445"/>
          </a:xfrm>
          <a:prstGeom prst="rect">
            <a:avLst/>
          </a:prstGeom>
        </p:spPr>
        <p:txBody>
          <a:bodyPr>
            <a:normAutofit/>
          </a:bodyPr>
          <a:lstStyle/>
          <a:p>
            <a:pPr>
              <a:buClr>
                <a:schemeClr val="accent4">
                  <a:lumMod val="60000"/>
                  <a:lumOff val="40000"/>
                </a:schemeClr>
              </a:buClr>
            </a:pPr>
            <a:r>
              <a:rPr lang="en-US" sz="1600" dirty="0" smtClean="0"/>
              <a:t>Deadlock-Free</a:t>
            </a:r>
          </a:p>
        </p:txBody>
      </p:sp>
      <p:sp>
        <p:nvSpPr>
          <p:cNvPr id="28" name="Content Placeholder 2"/>
          <p:cNvSpPr txBox="1">
            <a:spLocks/>
          </p:cNvSpPr>
          <p:nvPr/>
        </p:nvSpPr>
        <p:spPr>
          <a:xfrm>
            <a:off x="8177421" y="5740738"/>
            <a:ext cx="1238720" cy="389993"/>
          </a:xfrm>
          <a:prstGeom prst="rect">
            <a:avLst/>
          </a:prstGeom>
        </p:spPr>
        <p:txBody>
          <a:bodyPr>
            <a:normAutofit/>
          </a:bodyPr>
          <a:lstStyle/>
          <a:p>
            <a:pPr>
              <a:buClr>
                <a:schemeClr val="accent4">
                  <a:lumMod val="60000"/>
                  <a:lumOff val="40000"/>
                </a:schemeClr>
              </a:buClr>
            </a:pPr>
            <a:r>
              <a:rPr lang="en-US" sz="1600" dirty="0"/>
              <a:t>C</a:t>
            </a:r>
            <a:r>
              <a:rPr lang="en-US" sz="1600" dirty="0" smtClean="0"/>
              <a:t>orrectness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3967021402"/>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86" y="1336072"/>
            <a:ext cx="3850041"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604438" y="64395"/>
            <a:ext cx="10749367" cy="1208868"/>
          </a:xfrm>
        </p:spPr>
        <p:txBody>
          <a:bodyPr/>
          <a:lstStyle/>
          <a:p>
            <a:r>
              <a:rPr lang="en-US" dirty="0" smtClean="0">
                <a:solidFill>
                  <a:schemeClr val="bg1"/>
                </a:solidFill>
              </a:rPr>
              <a:t>1- Formal Verification Mechanism on BPEL</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88569407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604438" y="64395"/>
            <a:ext cx="10749367" cy="1208868"/>
          </a:xfrm>
        </p:spPr>
        <p:txBody>
          <a:bodyPr/>
          <a:lstStyle/>
          <a:p>
            <a:r>
              <a:rPr lang="en-US" dirty="0" smtClean="0">
                <a:solidFill>
                  <a:schemeClr val="bg1"/>
                </a:solidFill>
              </a:rPr>
              <a:t>1- Formal Verification Mechanism on BPEL</a:t>
            </a:r>
            <a:endParaRPr lang="en-US" dirty="0">
              <a:solidFill>
                <a:schemeClr val="bg1"/>
              </a:solidFill>
            </a:endParaRPr>
          </a:p>
        </p:txBody>
      </p:sp>
      <p:sp>
        <p:nvSpPr>
          <p:cNvPr id="9" name="Content Placeholder 2"/>
          <p:cNvSpPr txBox="1">
            <a:spLocks/>
          </p:cNvSpPr>
          <p:nvPr/>
        </p:nvSpPr>
        <p:spPr>
          <a:xfrm>
            <a:off x="693860" y="1570313"/>
            <a:ext cx="5733936" cy="425475"/>
          </a:xfrm>
          <a:prstGeom prst="rect">
            <a:avLst/>
          </a:prstGeom>
        </p:spPr>
        <p:txBody>
          <a:bodyPr>
            <a:normAutofit fontScale="92500"/>
          </a:bodyPr>
          <a:lstStyle/>
          <a:p>
            <a:pPr>
              <a:buClr>
                <a:schemeClr val="accent4">
                  <a:lumMod val="60000"/>
                  <a:lumOff val="40000"/>
                </a:schemeClr>
              </a:buClr>
            </a:pPr>
            <a:r>
              <a:rPr lang="en-US" i="1" u="sng" dirty="0" smtClean="0"/>
              <a:t>Table-1 </a:t>
            </a:r>
            <a:r>
              <a:rPr lang="en-US" b="1" i="1" u="sng" dirty="0" smtClean="0"/>
              <a:t>Original Functionalities Maintainability Verification</a:t>
            </a:r>
          </a:p>
        </p:txBody>
      </p:sp>
      <p:sp>
        <p:nvSpPr>
          <p:cNvPr id="12" name="Content Placeholder 2"/>
          <p:cNvSpPr txBox="1">
            <a:spLocks/>
          </p:cNvSpPr>
          <p:nvPr/>
        </p:nvSpPr>
        <p:spPr>
          <a:xfrm>
            <a:off x="708373" y="3000818"/>
            <a:ext cx="5358600" cy="425475"/>
          </a:xfrm>
          <a:prstGeom prst="rect">
            <a:avLst/>
          </a:prstGeom>
        </p:spPr>
        <p:txBody>
          <a:bodyPr>
            <a:normAutofit/>
          </a:bodyPr>
          <a:lstStyle/>
          <a:p>
            <a:pPr>
              <a:buClr>
                <a:schemeClr val="accent4">
                  <a:lumMod val="60000"/>
                  <a:lumOff val="40000"/>
                </a:schemeClr>
              </a:buClr>
            </a:pPr>
            <a:r>
              <a:rPr lang="en-US" i="1" u="sng" dirty="0" smtClean="0"/>
              <a:t>Table-2 </a:t>
            </a:r>
            <a:r>
              <a:rPr lang="en-US" b="1" i="1" u="sng" dirty="0" smtClean="0"/>
              <a:t>Deadlock-Free Verification</a:t>
            </a:r>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19" y="3353724"/>
            <a:ext cx="7601739" cy="57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26" y="1908701"/>
            <a:ext cx="5161893" cy="104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759174" y="6090554"/>
            <a:ext cx="10307865" cy="383858"/>
            <a:chOff x="759170" y="5863767"/>
            <a:chExt cx="10307865" cy="383858"/>
          </a:xfrm>
        </p:grpSpPr>
        <p:sp>
          <p:nvSpPr>
            <p:cNvPr id="5" name="TextBox 4"/>
            <p:cNvSpPr txBox="1"/>
            <p:nvPr/>
          </p:nvSpPr>
          <p:spPr>
            <a:xfrm>
              <a:off x="1035701" y="5863767"/>
              <a:ext cx="2055836" cy="369332"/>
            </a:xfrm>
            <a:prstGeom prst="rect">
              <a:avLst/>
            </a:prstGeom>
            <a:noFill/>
          </p:spPr>
          <p:txBody>
            <a:bodyPr wrap="square" rtlCol="0">
              <a:spAutoFit/>
            </a:bodyPr>
            <a:lstStyle/>
            <a:p>
              <a:r>
                <a:rPr lang="en-US" dirty="0" smtClean="0"/>
                <a:t>In the next state |</a:t>
              </a:r>
              <a:endParaRPr lang="en-CA" dirty="0"/>
            </a:p>
          </p:txBody>
        </p:sp>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26" y="5900569"/>
              <a:ext cx="304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1396" y="5970872"/>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5893" y="5871027"/>
              <a:ext cx="2222790" cy="369332"/>
            </a:xfrm>
            <a:prstGeom prst="rect">
              <a:avLst/>
            </a:prstGeom>
            <a:noFill/>
          </p:spPr>
          <p:txBody>
            <a:bodyPr wrap="square" rtlCol="0">
              <a:spAutoFit/>
            </a:bodyPr>
            <a:lstStyle/>
            <a:p>
              <a:r>
                <a:rPr lang="en-US" dirty="0" smtClean="0"/>
                <a:t>Always in the future |</a:t>
              </a:r>
              <a:endParaRPr lang="en-CA" dirty="0"/>
            </a:p>
          </p:txBody>
        </p:sp>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8690" y="5975298"/>
              <a:ext cx="2000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317337" y="5878287"/>
              <a:ext cx="2222790" cy="369332"/>
            </a:xfrm>
            <a:prstGeom prst="rect">
              <a:avLst/>
            </a:prstGeom>
            <a:noFill/>
          </p:spPr>
          <p:txBody>
            <a:bodyPr wrap="square" rtlCol="0">
              <a:spAutoFit/>
            </a:bodyPr>
            <a:lstStyle/>
            <a:p>
              <a:r>
                <a:rPr lang="en-US" dirty="0" smtClean="0"/>
                <a:t>Eventually |</a:t>
              </a:r>
              <a:endParaRPr lang="en-CA" dirty="0"/>
            </a:p>
          </p:txBody>
        </p:sp>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6752" y="5961011"/>
              <a:ext cx="2667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717941" y="5871033"/>
              <a:ext cx="2222790" cy="369332"/>
            </a:xfrm>
            <a:prstGeom prst="rect">
              <a:avLst/>
            </a:prstGeom>
            <a:noFill/>
          </p:spPr>
          <p:txBody>
            <a:bodyPr wrap="square" rtlCol="0">
              <a:spAutoFit/>
            </a:bodyPr>
            <a:lstStyle/>
            <a:p>
              <a:r>
                <a:rPr lang="en-US" dirty="0" smtClean="0"/>
                <a:t>Alternative of OR |</a:t>
              </a:r>
              <a:endParaRPr lang="en-CA" dirty="0"/>
            </a:p>
          </p:txBody>
        </p:sp>
        <p:pic>
          <p:nvPicPr>
            <p:cNvPr id="163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3679" y="5999337"/>
              <a:ext cx="3238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844245" y="5878293"/>
              <a:ext cx="2222790" cy="369332"/>
            </a:xfrm>
            <a:prstGeom prst="rect">
              <a:avLst/>
            </a:prstGeom>
            <a:noFill/>
          </p:spPr>
          <p:txBody>
            <a:bodyPr wrap="square" rtlCol="0">
              <a:spAutoFit/>
            </a:bodyPr>
            <a:lstStyle/>
            <a:p>
              <a:r>
                <a:rPr lang="en-US" dirty="0" smtClean="0"/>
                <a:t>Logical implication</a:t>
              </a:r>
              <a:endParaRPr lang="en-CA" dirty="0"/>
            </a:p>
          </p:txBody>
        </p:sp>
        <p:sp>
          <p:nvSpPr>
            <p:cNvPr id="13" name="Rectangle 12"/>
            <p:cNvSpPr/>
            <p:nvPr/>
          </p:nvSpPr>
          <p:spPr>
            <a:xfrm>
              <a:off x="759170" y="5886055"/>
              <a:ext cx="10112030" cy="3615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a:p>
        </p:txBody>
      </p:sp>
      <p:sp>
        <p:nvSpPr>
          <p:cNvPr id="25" name="Content Placeholder 2"/>
          <p:cNvSpPr txBox="1">
            <a:spLocks/>
          </p:cNvSpPr>
          <p:nvPr/>
        </p:nvSpPr>
        <p:spPr>
          <a:xfrm>
            <a:off x="693860" y="3898184"/>
            <a:ext cx="5733936" cy="425475"/>
          </a:xfrm>
          <a:prstGeom prst="rect">
            <a:avLst/>
          </a:prstGeom>
        </p:spPr>
        <p:txBody>
          <a:bodyPr>
            <a:normAutofit/>
          </a:bodyPr>
          <a:lstStyle/>
          <a:p>
            <a:pPr>
              <a:buClr>
                <a:schemeClr val="accent4">
                  <a:lumMod val="60000"/>
                  <a:lumOff val="40000"/>
                </a:schemeClr>
              </a:buClr>
            </a:pPr>
            <a:r>
              <a:rPr lang="en-US" i="1" u="sng" dirty="0" smtClean="0"/>
              <a:t>Table-3 </a:t>
            </a:r>
            <a:r>
              <a:rPr lang="en-US" b="1" i="1" u="sng" dirty="0"/>
              <a:t>Correctness Verification</a:t>
            </a:r>
          </a:p>
        </p:txBody>
      </p:sp>
      <p:pic>
        <p:nvPicPr>
          <p:cNvPr id="2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34" y="4269427"/>
            <a:ext cx="4468368" cy="175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796541781"/>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Outline</a:t>
            </a:r>
            <a:endParaRPr lang="en-US" dirty="0">
              <a:solidFill>
                <a:schemeClr val="bg1"/>
              </a:solidFill>
            </a:endParaRPr>
          </a:p>
        </p:txBody>
      </p:sp>
      <p:sp>
        <p:nvSpPr>
          <p:cNvPr id="26" name="Content Placeholder 2"/>
          <p:cNvSpPr txBox="1">
            <a:spLocks/>
          </p:cNvSpPr>
          <p:nvPr/>
        </p:nvSpPr>
        <p:spPr>
          <a:xfrm>
            <a:off x="428625" y="1737360"/>
            <a:ext cx="11176000"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rPr>
              <a:t>Project Overview</a:t>
            </a:r>
          </a:p>
          <a:p>
            <a:r>
              <a:rPr lang="en-US" dirty="0" smtClean="0"/>
              <a:t>Security of Composite Services</a:t>
            </a:r>
          </a:p>
          <a:p>
            <a:pPr lvl="1"/>
            <a:r>
              <a:rPr lang="en-US" dirty="0" err="1" smtClean="0"/>
              <a:t>AspectBPEL</a:t>
            </a:r>
            <a:endParaRPr lang="en-US" dirty="0" smtClean="0"/>
          </a:p>
          <a:p>
            <a:pPr lvl="1"/>
            <a:r>
              <a:rPr lang="en-US" dirty="0" smtClean="0"/>
              <a:t>SBA-XACML </a:t>
            </a:r>
          </a:p>
          <a:p>
            <a:r>
              <a:rPr lang="en-US" dirty="0" smtClean="0"/>
              <a:t>Selfish Node </a:t>
            </a:r>
            <a:r>
              <a:rPr lang="en-US" dirty="0"/>
              <a:t>D</a:t>
            </a:r>
            <a:r>
              <a:rPr lang="en-US" dirty="0" smtClean="0"/>
              <a:t>etection in VANET</a:t>
            </a:r>
          </a:p>
          <a:p>
            <a:pPr lvl="1"/>
            <a:r>
              <a:rPr lang="en-US" dirty="0" smtClean="0"/>
              <a:t>Efficient Clustering Model</a:t>
            </a:r>
          </a:p>
          <a:p>
            <a:pPr lvl="1"/>
            <a:r>
              <a:rPr lang="en-US" dirty="0" smtClean="0"/>
              <a:t>Cooperative Detection Model</a:t>
            </a:r>
          </a:p>
        </p:txBody>
      </p:sp>
      <p:sp>
        <p:nvSpPr>
          <p:cNvPr id="6" name="Slide Number Placeholder 5"/>
          <p:cNvSpPr>
            <a:spLocks noGrp="1"/>
          </p:cNvSpPr>
          <p:nvPr>
            <p:ph type="sldNum" sz="quarter" idx="12"/>
          </p:nvPr>
        </p:nvSpPr>
        <p:spPr/>
        <p:txBody>
          <a:bodyPr/>
          <a:lstStyle/>
          <a:p>
            <a:fld id="{4FAB73BC-B049-4115-A692-8D63A059BFB8}" type="slidenum">
              <a:rPr lang="en-US" smtClean="0"/>
              <a:pPr/>
              <a:t>3</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55765862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6"/>
            <a:ext cx="10749367" cy="1208869"/>
          </a:xfrm>
        </p:spPr>
        <p:txBody>
          <a:bodyPr>
            <a:normAutofit/>
          </a:bodyPr>
          <a:lstStyle/>
          <a:p>
            <a:r>
              <a:rPr lang="en-US" dirty="0" smtClean="0">
                <a:solidFill>
                  <a:schemeClr val="bg1"/>
                </a:solidFill>
              </a:rPr>
              <a:t>2- SBA-XACML Evaluation and Analysis</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17" name="Rectangle 16"/>
          <p:cNvSpPr/>
          <p:nvPr/>
        </p:nvSpPr>
        <p:spPr>
          <a:xfrm>
            <a:off x="4286862" y="1302428"/>
            <a:ext cx="1862667"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SBA-XACML Language</a:t>
            </a:r>
            <a:endParaRPr lang="en-US" sz="1800" dirty="0">
              <a:solidFill>
                <a:schemeClr val="tx1"/>
              </a:solidFill>
            </a:endParaRPr>
          </a:p>
        </p:txBody>
      </p:sp>
      <p:sp>
        <p:nvSpPr>
          <p:cNvPr id="18" name="Hexagon 17"/>
          <p:cNvSpPr/>
          <p:nvPr/>
        </p:nvSpPr>
        <p:spPr>
          <a:xfrm>
            <a:off x="4008671" y="2381927"/>
            <a:ext cx="2370666" cy="7620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SBA-XACML Compiler</a:t>
            </a:r>
            <a:endParaRPr lang="en-US" sz="1800" dirty="0">
              <a:solidFill>
                <a:schemeClr val="tx1"/>
              </a:solidFill>
            </a:endParaRPr>
          </a:p>
        </p:txBody>
      </p:sp>
      <p:sp>
        <p:nvSpPr>
          <p:cNvPr id="19" name="Flowchart: Document 18"/>
          <p:cNvSpPr/>
          <p:nvPr/>
        </p:nvSpPr>
        <p:spPr>
          <a:xfrm>
            <a:off x="9989765" y="6001427"/>
            <a:ext cx="1439333" cy="8255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Analysis Report</a:t>
            </a:r>
            <a:endParaRPr lang="en-US" sz="1800" dirty="0">
              <a:solidFill>
                <a:schemeClr val="tx1"/>
              </a:solidFill>
            </a:endParaRPr>
          </a:p>
        </p:txBody>
      </p:sp>
      <p:sp>
        <p:nvSpPr>
          <p:cNvPr id="20" name="Flowchart: Document 19"/>
          <p:cNvSpPr/>
          <p:nvPr/>
        </p:nvSpPr>
        <p:spPr>
          <a:xfrm>
            <a:off x="7310673" y="2354713"/>
            <a:ext cx="1439333" cy="825500"/>
          </a:xfrm>
          <a:prstGeom prst="flowChartDocument">
            <a:avLst/>
          </a:prstGeom>
          <a:ln/>
        </p:spPr>
        <p:style>
          <a:lnRef idx="2">
            <a:schemeClr val="accent1"/>
          </a:lnRef>
          <a:fillRef idx="1">
            <a:schemeClr val="lt1"/>
          </a:fillRef>
          <a:effectRef idx="0">
            <a:schemeClr val="accent1"/>
          </a:effectRef>
          <a:fontRef idx="minor">
            <a:schemeClr val="dk1"/>
          </a:fontRef>
        </p:style>
        <p:txBody>
          <a:bodyPr lIns="113678" tIns="56839" rIns="113678" bIns="56839" rtlCol="0" anchor="ctr"/>
          <a:lstStyle/>
          <a:p>
            <a:pPr algn="ctr"/>
            <a:r>
              <a:rPr lang="en-US" sz="1500" dirty="0" smtClean="0">
                <a:solidFill>
                  <a:schemeClr val="tx1"/>
                </a:solidFill>
              </a:rPr>
              <a:t>XACML PolicySet</a:t>
            </a:r>
          </a:p>
        </p:txBody>
      </p:sp>
      <p:sp>
        <p:nvSpPr>
          <p:cNvPr id="21" name="Flowchart: Predefined Process 20"/>
          <p:cNvSpPr/>
          <p:nvPr/>
        </p:nvSpPr>
        <p:spPr>
          <a:xfrm>
            <a:off x="2158098" y="3778927"/>
            <a:ext cx="2370666" cy="7620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SBA-XACML Request</a:t>
            </a:r>
            <a:endParaRPr lang="en-US" sz="1800" dirty="0">
              <a:solidFill>
                <a:schemeClr val="tx1"/>
              </a:solidFill>
            </a:endParaRPr>
          </a:p>
        </p:txBody>
      </p:sp>
      <p:sp>
        <p:nvSpPr>
          <p:cNvPr id="22" name="Rectangle 21"/>
          <p:cNvSpPr/>
          <p:nvPr/>
        </p:nvSpPr>
        <p:spPr>
          <a:xfrm>
            <a:off x="4359433" y="6191927"/>
            <a:ext cx="15240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Response</a:t>
            </a:r>
            <a:endParaRPr lang="en-US" sz="1800" dirty="0">
              <a:solidFill>
                <a:schemeClr val="tx1"/>
              </a:solidFill>
            </a:endParaRPr>
          </a:p>
        </p:txBody>
      </p:sp>
      <p:sp>
        <p:nvSpPr>
          <p:cNvPr id="23" name="Flowchart: Document 22"/>
          <p:cNvSpPr/>
          <p:nvPr/>
        </p:nvSpPr>
        <p:spPr>
          <a:xfrm>
            <a:off x="1480766" y="2354713"/>
            <a:ext cx="1439333" cy="825500"/>
          </a:xfrm>
          <a:prstGeom prst="flowChartDocument">
            <a:avLst/>
          </a:prstGeom>
          <a:ln/>
        </p:spPr>
        <p:style>
          <a:lnRef idx="2">
            <a:schemeClr val="accent1"/>
          </a:lnRef>
          <a:fillRef idx="1">
            <a:schemeClr val="lt1"/>
          </a:fillRef>
          <a:effectRef idx="0">
            <a:schemeClr val="accent1"/>
          </a:effectRef>
          <a:fontRef idx="minor">
            <a:schemeClr val="dk1"/>
          </a:fontRef>
        </p:style>
        <p:txBody>
          <a:bodyPr lIns="113678" tIns="56839" rIns="113678" bIns="56839" rtlCol="0" anchor="ctr"/>
          <a:lstStyle/>
          <a:p>
            <a:pPr algn="ctr"/>
            <a:r>
              <a:rPr lang="en-US" sz="1500" dirty="0" smtClean="0">
                <a:solidFill>
                  <a:schemeClr val="tx1"/>
                </a:solidFill>
              </a:rPr>
              <a:t>XACML Request</a:t>
            </a:r>
          </a:p>
        </p:txBody>
      </p:sp>
      <p:sp>
        <p:nvSpPr>
          <p:cNvPr id="24" name="Flowchart: Predefined Process 23"/>
          <p:cNvSpPr/>
          <p:nvPr/>
        </p:nvSpPr>
        <p:spPr>
          <a:xfrm>
            <a:off x="5883433" y="3778927"/>
            <a:ext cx="2370666" cy="762000"/>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SBA-XACML PolicySet</a:t>
            </a:r>
            <a:endParaRPr lang="en-US" sz="1800" dirty="0">
              <a:solidFill>
                <a:schemeClr val="tx1"/>
              </a:solidFill>
            </a:endParaRPr>
          </a:p>
        </p:txBody>
      </p:sp>
      <p:sp>
        <p:nvSpPr>
          <p:cNvPr id="25" name="Hexagon 24"/>
          <p:cNvSpPr/>
          <p:nvPr/>
        </p:nvSpPr>
        <p:spPr>
          <a:xfrm>
            <a:off x="4008671" y="4985426"/>
            <a:ext cx="2370666" cy="7620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Policy Evaluation Module</a:t>
            </a:r>
            <a:endParaRPr lang="en-US" sz="1800" dirty="0">
              <a:solidFill>
                <a:schemeClr val="tx1"/>
              </a:solidFill>
            </a:endParaRPr>
          </a:p>
        </p:txBody>
      </p:sp>
      <p:sp>
        <p:nvSpPr>
          <p:cNvPr id="26" name="Hexagon 25"/>
          <p:cNvSpPr/>
          <p:nvPr/>
        </p:nvSpPr>
        <p:spPr>
          <a:xfrm>
            <a:off x="9524100" y="3778927"/>
            <a:ext cx="2370666" cy="7620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Policy Analysis</a:t>
            </a:r>
          </a:p>
          <a:p>
            <a:pPr algn="ctr"/>
            <a:r>
              <a:rPr lang="en-US" sz="1800" dirty="0" smtClean="0">
                <a:solidFill>
                  <a:schemeClr val="tx1"/>
                </a:solidFill>
              </a:rPr>
              <a:t>Module</a:t>
            </a:r>
            <a:endParaRPr lang="en-US" sz="1800" dirty="0">
              <a:solidFill>
                <a:schemeClr val="tx1"/>
              </a:solidFill>
            </a:endParaRPr>
          </a:p>
        </p:txBody>
      </p:sp>
      <p:cxnSp>
        <p:nvCxnSpPr>
          <p:cNvPr id="27" name="Elbow Connector 26"/>
          <p:cNvCxnSpPr>
            <a:stCxn id="21" idx="0"/>
            <a:endCxn id="24" idx="0"/>
          </p:cNvCxnSpPr>
          <p:nvPr/>
        </p:nvCxnSpPr>
        <p:spPr>
          <a:xfrm rot="5400000" flipH="1" flipV="1">
            <a:off x="5201723" y="1922400"/>
            <a:ext cx="22860" cy="3725333"/>
          </a:xfrm>
          <a:prstGeom prst="bentConnector3">
            <a:avLst>
              <a:gd name="adj1" fmla="val 1800000"/>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21431" y="3143927"/>
            <a:ext cx="0" cy="254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18" idx="3"/>
          </p:cNvCxnSpPr>
          <p:nvPr/>
        </p:nvCxnSpPr>
        <p:spPr>
          <a:xfrm flipV="1">
            <a:off x="2920100" y="2762928"/>
            <a:ext cx="1088571" cy="453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1"/>
            <a:endCxn id="18" idx="0"/>
          </p:cNvCxnSpPr>
          <p:nvPr/>
        </p:nvCxnSpPr>
        <p:spPr>
          <a:xfrm flipH="1" flipV="1">
            <a:off x="6379335" y="2762928"/>
            <a:ext cx="931336" cy="453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24" idx="2"/>
            <a:endCxn id="25" idx="0"/>
          </p:cNvCxnSpPr>
          <p:nvPr/>
        </p:nvCxnSpPr>
        <p:spPr>
          <a:xfrm rot="5400000">
            <a:off x="6311300" y="4608963"/>
            <a:ext cx="825500" cy="689429"/>
          </a:xfrm>
          <a:prstGeom prst="bentConnector2">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a:stCxn id="21" idx="2"/>
            <a:endCxn id="25" idx="3"/>
          </p:cNvCxnSpPr>
          <p:nvPr/>
        </p:nvCxnSpPr>
        <p:spPr>
          <a:xfrm rot="16200000" flipH="1">
            <a:off x="3263300" y="4621058"/>
            <a:ext cx="825500" cy="665238"/>
          </a:xfrm>
          <a:prstGeom prst="bentConnector2">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2" idx="0"/>
          </p:cNvCxnSpPr>
          <p:nvPr/>
        </p:nvCxnSpPr>
        <p:spPr>
          <a:xfrm>
            <a:off x="5121431" y="5747428"/>
            <a:ext cx="0" cy="4445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3"/>
            <a:endCxn id="26" idx="3"/>
          </p:cNvCxnSpPr>
          <p:nvPr/>
        </p:nvCxnSpPr>
        <p:spPr>
          <a:xfrm>
            <a:off x="8254100" y="4159927"/>
            <a:ext cx="1270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9" idx="0"/>
          </p:cNvCxnSpPr>
          <p:nvPr/>
        </p:nvCxnSpPr>
        <p:spPr>
          <a:xfrm>
            <a:off x="10709432" y="4540927"/>
            <a:ext cx="0" cy="14605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121431" y="1937428"/>
            <a:ext cx="0" cy="4445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FAB73BC-B049-4115-A692-8D63A059BFB8}" type="slidenum">
              <a:rPr lang="en-US" smtClean="0"/>
              <a:pPr/>
              <a:t>30</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3545262441"/>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ppt_x"/>
                                          </p:val>
                                        </p:tav>
                                        <p:tav tm="100000">
                                          <p:val>
                                            <p:strVal val="#ppt_x"/>
                                          </p:val>
                                        </p:tav>
                                      </p:tavLst>
                                    </p:anim>
                                    <p:anim calcmode="lin" valueType="num">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1+#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20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0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0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000"/>
                                        <p:tgtEl>
                                          <p:spTgt spid="32"/>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0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1+#ppt_w/2"/>
                                          </p:val>
                                        </p:tav>
                                        <p:tav tm="100000">
                                          <p:val>
                                            <p:strVal val="#ppt_x"/>
                                          </p:val>
                                        </p:tav>
                                      </p:tavLst>
                                    </p:anim>
                                    <p:anim calcmode="lin" valueType="num">
                                      <p:cBhvr additive="base">
                                        <p:cTn id="71" dur="500" fill="hold"/>
                                        <p:tgtEl>
                                          <p:spTgt spid="3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1+#ppt_w/2"/>
                                          </p:val>
                                        </p:tav>
                                        <p:tav tm="100000">
                                          <p:val>
                                            <p:strVal val="#ppt_x"/>
                                          </p:val>
                                        </p:tav>
                                      </p:tavLst>
                                    </p:anim>
                                    <p:anim calcmode="lin" valueType="num">
                                      <p:cBhvr additive="base">
                                        <p:cTn id="75" dur="500" fill="hold"/>
                                        <p:tgtEl>
                                          <p:spTgt spid="26"/>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20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6"/>
            <a:ext cx="10749367" cy="1208869"/>
          </a:xfrm>
        </p:spPr>
        <p:txBody>
          <a:bodyPr>
            <a:normAutofit/>
          </a:bodyPr>
          <a:lstStyle/>
          <a:p>
            <a:r>
              <a:rPr lang="en-US" dirty="0" smtClean="0">
                <a:solidFill>
                  <a:schemeClr val="bg1"/>
                </a:solidFill>
              </a:rPr>
              <a:t>2- SBA-XACML Syntax</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37" name="Content Placeholder 2"/>
          <p:cNvSpPr txBox="1">
            <a:spLocks/>
          </p:cNvSpPr>
          <p:nvPr/>
        </p:nvSpPr>
        <p:spPr>
          <a:xfrm>
            <a:off x="1541306" y="1193040"/>
            <a:ext cx="8997696"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smtClean="0"/>
              <a:t>A PolicySet (PS) is the top element of the based policy and is mapped to set-based as:</a:t>
            </a:r>
          </a:p>
          <a:p>
            <a:endParaRPr lang="en-US" sz="3200" smtClean="0"/>
          </a:p>
          <a:p>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1380904065"/>
              </p:ext>
            </p:extLst>
          </p:nvPr>
        </p:nvGraphicFramePr>
        <p:xfrm>
          <a:off x="1875977" y="3405360"/>
          <a:ext cx="7315200" cy="3337560"/>
        </p:xfrm>
        <a:graphic>
          <a:graphicData uri="http://schemas.openxmlformats.org/drawingml/2006/table">
            <a:tbl>
              <a:tblPr firstRow="1" bandRow="1">
                <a:tableStyleId>{5C22544A-7EE6-4342-B048-85BDC9FD1C3A}</a:tableStyleId>
              </a:tblPr>
              <a:tblGrid>
                <a:gridCol w="1447800"/>
                <a:gridCol w="5867400"/>
              </a:tblGrid>
              <a:tr h="370840">
                <a:tc>
                  <a:txBody>
                    <a:bodyPr/>
                    <a:lstStyle/>
                    <a:p>
                      <a:r>
                        <a:rPr lang="en-US" sz="1800" dirty="0" smtClean="0"/>
                        <a:t>Element</a:t>
                      </a:r>
                      <a:endParaRPr lang="en-US" sz="1800" dirty="0"/>
                    </a:p>
                  </a:txBody>
                  <a:tcPr/>
                </a:tc>
                <a:tc>
                  <a:txBody>
                    <a:bodyPr/>
                    <a:lstStyle/>
                    <a:p>
                      <a:r>
                        <a:rPr lang="en-US" sz="1800" dirty="0" smtClean="0"/>
                        <a:t>Definition</a:t>
                      </a:r>
                      <a:endParaRPr lang="en-US" sz="1800" dirty="0"/>
                    </a:p>
                  </a:txBody>
                  <a:tcPr/>
                </a:tc>
              </a:tr>
              <a:tr h="370840">
                <a:tc>
                  <a:txBody>
                    <a:bodyPr/>
                    <a:lstStyle/>
                    <a:p>
                      <a:r>
                        <a:rPr lang="en-US" sz="1800" dirty="0" smtClean="0"/>
                        <a:t>PS</a:t>
                      </a:r>
                      <a:endParaRPr lang="en-US" sz="1800" dirty="0"/>
                    </a:p>
                  </a:txBody>
                  <a:tcPr/>
                </a:tc>
                <a:tc>
                  <a:txBody>
                    <a:bodyPr/>
                    <a:lstStyle/>
                    <a:p>
                      <a:r>
                        <a:rPr lang="en-US" sz="1800" dirty="0" smtClean="0"/>
                        <a:t>PolicySet</a:t>
                      </a:r>
                      <a:endParaRPr lang="en-US" sz="1800" dirty="0"/>
                    </a:p>
                  </a:txBody>
                  <a:tcPr/>
                </a:tc>
              </a:tr>
              <a:tr h="370840">
                <a:tc>
                  <a:txBody>
                    <a:bodyPr/>
                    <a:lstStyle/>
                    <a:p>
                      <a:r>
                        <a:rPr lang="en-US" sz="1800" dirty="0" smtClean="0"/>
                        <a:t>ID</a:t>
                      </a:r>
                      <a:endParaRPr lang="en-US" sz="1800" dirty="0"/>
                    </a:p>
                  </a:txBody>
                  <a:tcPr/>
                </a:tc>
                <a:tc>
                  <a:txBody>
                    <a:bodyPr/>
                    <a:lstStyle/>
                    <a:p>
                      <a:r>
                        <a:rPr lang="en-US" sz="1800" dirty="0" smtClean="0"/>
                        <a:t>PolicySet ID</a:t>
                      </a:r>
                      <a:endParaRPr lang="en-US" sz="1800" dirty="0"/>
                    </a:p>
                  </a:txBody>
                  <a:tcPr/>
                </a:tc>
              </a:tr>
              <a:tr h="370840">
                <a:tc>
                  <a:txBody>
                    <a:bodyPr/>
                    <a:lstStyle/>
                    <a:p>
                      <a:r>
                        <a:rPr lang="en-US" sz="1800" dirty="0" smtClean="0"/>
                        <a:t>SP</a:t>
                      </a:r>
                      <a:endParaRPr lang="en-US" sz="1800" dirty="0"/>
                    </a:p>
                  </a:txBody>
                  <a:tcPr/>
                </a:tc>
                <a:tc>
                  <a:txBody>
                    <a:bodyPr/>
                    <a:lstStyle/>
                    <a:p>
                      <a:r>
                        <a:rPr lang="en-US" sz="1800" dirty="0" smtClean="0"/>
                        <a:t>Set of Policies</a:t>
                      </a:r>
                      <a:endParaRPr lang="en-US" sz="1800" dirty="0"/>
                    </a:p>
                  </a:txBody>
                  <a:tcPr/>
                </a:tc>
              </a:tr>
              <a:tr h="370840">
                <a:tc>
                  <a:txBody>
                    <a:bodyPr/>
                    <a:lstStyle/>
                    <a:p>
                      <a:r>
                        <a:rPr lang="en-US" sz="1800" dirty="0" smtClean="0"/>
                        <a:t>PR</a:t>
                      </a:r>
                      <a:endParaRPr lang="en-US" sz="1800" dirty="0"/>
                    </a:p>
                  </a:txBody>
                  <a:tcPr/>
                </a:tc>
                <a:tc>
                  <a:txBody>
                    <a:bodyPr/>
                    <a:lstStyle/>
                    <a:p>
                      <a:r>
                        <a:rPr lang="en-US" sz="1800" dirty="0" smtClean="0"/>
                        <a:t>Precedence order between policies</a:t>
                      </a:r>
                      <a:endParaRPr lang="en-US" sz="1800" dirty="0"/>
                    </a:p>
                  </a:txBody>
                  <a:tcPr/>
                </a:tc>
              </a:tr>
              <a:tr h="370840">
                <a:tc>
                  <a:txBody>
                    <a:bodyPr/>
                    <a:lstStyle/>
                    <a:p>
                      <a:r>
                        <a:rPr lang="en-US" sz="1800" dirty="0" smtClean="0"/>
                        <a:t>PCA</a:t>
                      </a:r>
                      <a:endParaRPr lang="en-US" sz="1800" dirty="0"/>
                    </a:p>
                  </a:txBody>
                  <a:tcPr/>
                </a:tc>
                <a:tc>
                  <a:txBody>
                    <a:bodyPr/>
                    <a:lstStyle/>
                    <a:p>
                      <a:r>
                        <a:rPr lang="en-US" sz="1800" dirty="0" smtClean="0"/>
                        <a:t>Policy Combining Algorithm</a:t>
                      </a:r>
                      <a:endParaRPr lang="en-US" sz="1800" dirty="0"/>
                    </a:p>
                  </a:txBody>
                  <a:tcPr/>
                </a:tc>
              </a:tr>
              <a:tr h="370840">
                <a:tc>
                  <a:txBody>
                    <a:bodyPr/>
                    <a:lstStyle/>
                    <a:p>
                      <a:r>
                        <a:rPr lang="en-US" sz="1800" dirty="0" smtClean="0"/>
                        <a:t>IPS</a:t>
                      </a:r>
                      <a:endParaRPr lang="en-US" sz="1800" dirty="0"/>
                    </a:p>
                  </a:txBody>
                  <a:tcPr/>
                </a:tc>
                <a:tc>
                  <a:txBody>
                    <a:bodyPr/>
                    <a:lstStyle/>
                    <a:p>
                      <a:r>
                        <a:rPr lang="en-US" sz="1800" dirty="0" smtClean="0"/>
                        <a:t>Policy reference</a:t>
                      </a:r>
                    </a:p>
                  </a:txBody>
                  <a:tcPr/>
                </a:tc>
              </a:tr>
              <a:tr h="370840">
                <a:tc>
                  <a:txBody>
                    <a:bodyPr/>
                    <a:lstStyle/>
                    <a:p>
                      <a:r>
                        <a:rPr lang="en-US" sz="1800" dirty="0" smtClean="0"/>
                        <a:t>OBLs</a:t>
                      </a:r>
                      <a:endParaRPr lang="en-US" sz="1800" dirty="0"/>
                    </a:p>
                  </a:txBody>
                  <a:tcPr/>
                </a:tc>
                <a:tc>
                  <a:txBody>
                    <a:bodyPr/>
                    <a:lstStyle/>
                    <a:p>
                      <a:r>
                        <a:rPr lang="en-US" sz="1800" dirty="0" smtClean="0"/>
                        <a:t>Set of Obligations</a:t>
                      </a:r>
                    </a:p>
                  </a:txBody>
                  <a:tcPr/>
                </a:tc>
              </a:tr>
              <a:tr h="370840">
                <a:tc>
                  <a:txBody>
                    <a:bodyPr/>
                    <a:lstStyle/>
                    <a:p>
                      <a:r>
                        <a:rPr lang="en-US" sz="1800" dirty="0" smtClean="0"/>
                        <a:t>TR</a:t>
                      </a:r>
                      <a:endParaRPr lang="en-US" sz="1800" dirty="0"/>
                    </a:p>
                  </a:txBody>
                  <a:tcPr/>
                </a:tc>
                <a:tc>
                  <a:txBody>
                    <a:bodyPr/>
                    <a:lstStyle/>
                    <a:p>
                      <a:r>
                        <a:rPr lang="en-US" sz="1800" dirty="0" smtClean="0"/>
                        <a:t>Target</a:t>
                      </a:r>
                    </a:p>
                  </a:txBody>
                  <a:tcPr/>
                </a:tc>
              </a:tr>
            </a:tbl>
          </a:graphicData>
        </a:graphic>
      </p:graphicFrame>
      <p:pic>
        <p:nvPicPr>
          <p:cNvPr id="39" name="Picture 3"/>
          <p:cNvPicPr>
            <a:picLocks noChangeAspect="1" noChangeArrowheads="1"/>
          </p:cNvPicPr>
          <p:nvPr/>
        </p:nvPicPr>
        <p:blipFill>
          <a:blip r:embed="rId3" cstate="print"/>
          <a:srcRect/>
          <a:stretch>
            <a:fillRect/>
          </a:stretch>
        </p:blipFill>
        <p:spPr bwMode="auto">
          <a:xfrm>
            <a:off x="1875976" y="2379856"/>
            <a:ext cx="7239001" cy="10382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31</a:t>
            </a:fld>
            <a:endParaRPr lang="en-US"/>
          </a:p>
        </p:txBody>
      </p:sp>
    </p:spTree>
    <p:extLst>
      <p:ext uri="{BB962C8B-B14F-4D97-AF65-F5344CB8AC3E}">
        <p14:creationId xmlns:p14="http://schemas.microsoft.com/office/powerpoint/2010/main" val="152458230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6"/>
            <a:ext cx="10749367" cy="1208869"/>
          </a:xfrm>
        </p:spPr>
        <p:txBody>
          <a:bodyPr>
            <a:normAutofit/>
          </a:bodyPr>
          <a:lstStyle/>
          <a:p>
            <a:r>
              <a:rPr lang="en-US" dirty="0" smtClean="0">
                <a:solidFill>
                  <a:schemeClr val="bg1"/>
                </a:solidFill>
              </a:rPr>
              <a:t>2- SBA-XACML Syntax</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9" name="Content Placeholder 2"/>
          <p:cNvSpPr txBox="1">
            <a:spLocks/>
          </p:cNvSpPr>
          <p:nvPr/>
        </p:nvSpPr>
        <p:spPr>
          <a:xfrm>
            <a:off x="1654696" y="1261080"/>
            <a:ext cx="8997696"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smtClean="0"/>
              <a:t>A Policy (P) is the middle element of the based policy and is mapped to set-based as:</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16883148"/>
              </p:ext>
            </p:extLst>
          </p:nvPr>
        </p:nvGraphicFramePr>
        <p:xfrm>
          <a:off x="1989366" y="3790920"/>
          <a:ext cx="7315200" cy="2966720"/>
        </p:xfrm>
        <a:graphic>
          <a:graphicData uri="http://schemas.openxmlformats.org/drawingml/2006/table">
            <a:tbl>
              <a:tblPr firstRow="1" bandRow="1">
                <a:tableStyleId>{5C22544A-7EE6-4342-B048-85BDC9FD1C3A}</a:tableStyleId>
              </a:tblPr>
              <a:tblGrid>
                <a:gridCol w="1447800"/>
                <a:gridCol w="5867400"/>
              </a:tblGrid>
              <a:tr h="370840">
                <a:tc>
                  <a:txBody>
                    <a:bodyPr/>
                    <a:lstStyle/>
                    <a:p>
                      <a:r>
                        <a:rPr lang="en-US" sz="1800" dirty="0" smtClean="0"/>
                        <a:t>Element</a:t>
                      </a:r>
                      <a:endParaRPr lang="en-US" sz="1800" dirty="0"/>
                    </a:p>
                  </a:txBody>
                  <a:tcPr/>
                </a:tc>
                <a:tc>
                  <a:txBody>
                    <a:bodyPr/>
                    <a:lstStyle/>
                    <a:p>
                      <a:r>
                        <a:rPr lang="en-US" sz="1800" dirty="0" smtClean="0"/>
                        <a:t>Definition</a:t>
                      </a:r>
                      <a:endParaRPr lang="en-US" sz="1800" dirty="0"/>
                    </a:p>
                  </a:txBody>
                  <a:tcPr/>
                </a:tc>
              </a:tr>
              <a:tr h="370840">
                <a:tc>
                  <a:txBody>
                    <a:bodyPr/>
                    <a:lstStyle/>
                    <a:p>
                      <a:r>
                        <a:rPr lang="en-US" sz="1800" dirty="0" smtClean="0"/>
                        <a:t>P</a:t>
                      </a:r>
                      <a:endParaRPr lang="en-US" sz="1800" dirty="0"/>
                    </a:p>
                  </a:txBody>
                  <a:tcPr/>
                </a:tc>
                <a:tc>
                  <a:txBody>
                    <a:bodyPr/>
                    <a:lstStyle/>
                    <a:p>
                      <a:r>
                        <a:rPr lang="en-US" sz="1800" dirty="0" smtClean="0"/>
                        <a:t>Policy</a:t>
                      </a:r>
                      <a:r>
                        <a:rPr lang="en-US" sz="1800" baseline="0" dirty="0" smtClean="0"/>
                        <a:t> Type</a:t>
                      </a:r>
                      <a:endParaRPr lang="en-US" sz="1800" dirty="0"/>
                    </a:p>
                  </a:txBody>
                  <a:tcPr/>
                </a:tc>
              </a:tr>
              <a:tr h="370840">
                <a:tc>
                  <a:txBody>
                    <a:bodyPr/>
                    <a:lstStyle/>
                    <a:p>
                      <a:r>
                        <a:rPr lang="en-US" sz="1800" dirty="0" smtClean="0"/>
                        <a:t>ID</a:t>
                      </a:r>
                      <a:endParaRPr lang="en-US" sz="1800" dirty="0"/>
                    </a:p>
                  </a:txBody>
                  <a:tcPr/>
                </a:tc>
                <a:tc>
                  <a:txBody>
                    <a:bodyPr/>
                    <a:lstStyle/>
                    <a:p>
                      <a:r>
                        <a:rPr lang="en-US" sz="1800" dirty="0" smtClean="0"/>
                        <a:t>Policy</a:t>
                      </a:r>
                      <a:r>
                        <a:rPr lang="en-US" sz="1800" baseline="0" dirty="0" smtClean="0"/>
                        <a:t> </a:t>
                      </a:r>
                      <a:r>
                        <a:rPr lang="en-US" sz="1800" dirty="0" smtClean="0"/>
                        <a:t>ID</a:t>
                      </a:r>
                      <a:endParaRPr lang="en-US" sz="1800" dirty="0"/>
                    </a:p>
                  </a:txBody>
                  <a:tcPr/>
                </a:tc>
              </a:tr>
              <a:tr h="370840">
                <a:tc>
                  <a:txBody>
                    <a:bodyPr/>
                    <a:lstStyle/>
                    <a:p>
                      <a:r>
                        <a:rPr lang="en-US" sz="1800" dirty="0" smtClean="0"/>
                        <a:t>SR</a:t>
                      </a:r>
                      <a:endParaRPr lang="en-US" sz="1800" dirty="0"/>
                    </a:p>
                  </a:txBody>
                  <a:tcPr/>
                </a:tc>
                <a:tc>
                  <a:txBody>
                    <a:bodyPr/>
                    <a:lstStyle/>
                    <a:p>
                      <a:r>
                        <a:rPr lang="en-US" sz="1800" dirty="0" smtClean="0"/>
                        <a:t>Set of Rules</a:t>
                      </a:r>
                      <a:endParaRPr lang="en-US" sz="1800" dirty="0"/>
                    </a:p>
                  </a:txBody>
                  <a:tcPr/>
                </a:tc>
              </a:tr>
              <a:tr h="370840">
                <a:tc>
                  <a:txBody>
                    <a:bodyPr/>
                    <a:lstStyle/>
                    <a:p>
                      <a:r>
                        <a:rPr lang="en-US" sz="1800" dirty="0" smtClean="0"/>
                        <a:t>PR</a:t>
                      </a:r>
                      <a:endParaRPr lang="en-US" sz="1800" dirty="0"/>
                    </a:p>
                  </a:txBody>
                  <a:tcPr/>
                </a:tc>
                <a:tc>
                  <a:txBody>
                    <a:bodyPr/>
                    <a:lstStyle/>
                    <a:p>
                      <a:r>
                        <a:rPr lang="en-US" sz="1800" dirty="0" smtClean="0"/>
                        <a:t>Precedence order between rules</a:t>
                      </a:r>
                      <a:endParaRPr lang="en-US" sz="1800" dirty="0"/>
                    </a:p>
                  </a:txBody>
                  <a:tcPr/>
                </a:tc>
              </a:tr>
              <a:tr h="370840">
                <a:tc>
                  <a:txBody>
                    <a:bodyPr/>
                    <a:lstStyle/>
                    <a:p>
                      <a:r>
                        <a:rPr lang="en-US" sz="1800" dirty="0" smtClean="0"/>
                        <a:t>RCA</a:t>
                      </a:r>
                      <a:endParaRPr lang="en-US" sz="1800" dirty="0"/>
                    </a:p>
                  </a:txBody>
                  <a:tcPr/>
                </a:tc>
                <a:tc>
                  <a:txBody>
                    <a:bodyPr/>
                    <a:lstStyle/>
                    <a:p>
                      <a:r>
                        <a:rPr lang="en-US" sz="1800" dirty="0" smtClean="0"/>
                        <a:t>Rule Combining Algorithm</a:t>
                      </a:r>
                      <a:endParaRPr lang="en-US" sz="1800" dirty="0"/>
                    </a:p>
                  </a:txBody>
                  <a:tcPr/>
                </a:tc>
              </a:tr>
              <a:tr h="370840">
                <a:tc>
                  <a:txBody>
                    <a:bodyPr/>
                    <a:lstStyle/>
                    <a:p>
                      <a:r>
                        <a:rPr lang="en-US" sz="1800" dirty="0" smtClean="0"/>
                        <a:t>OBLs</a:t>
                      </a:r>
                      <a:endParaRPr lang="en-US" sz="1800" dirty="0"/>
                    </a:p>
                  </a:txBody>
                  <a:tcPr/>
                </a:tc>
                <a:tc>
                  <a:txBody>
                    <a:bodyPr/>
                    <a:lstStyle/>
                    <a:p>
                      <a:r>
                        <a:rPr lang="en-US" sz="1800" dirty="0" smtClean="0"/>
                        <a:t>Set of Obligations</a:t>
                      </a:r>
                    </a:p>
                  </a:txBody>
                  <a:tcPr/>
                </a:tc>
              </a:tr>
              <a:tr h="370840">
                <a:tc>
                  <a:txBody>
                    <a:bodyPr/>
                    <a:lstStyle/>
                    <a:p>
                      <a:r>
                        <a:rPr lang="en-US" sz="1800" dirty="0" smtClean="0"/>
                        <a:t>TR</a:t>
                      </a:r>
                      <a:endParaRPr lang="en-US" sz="1800" dirty="0"/>
                    </a:p>
                  </a:txBody>
                  <a:tcPr/>
                </a:tc>
                <a:tc>
                  <a:txBody>
                    <a:bodyPr/>
                    <a:lstStyle/>
                    <a:p>
                      <a:r>
                        <a:rPr lang="en-US" sz="1800" dirty="0" smtClean="0"/>
                        <a:t>Policy Target</a:t>
                      </a:r>
                    </a:p>
                  </a:txBody>
                  <a:tcPr/>
                </a:tc>
              </a:tr>
            </a:tbl>
          </a:graphicData>
        </a:graphic>
      </p:graphicFrame>
      <p:pic>
        <p:nvPicPr>
          <p:cNvPr id="11" name="Picture 2"/>
          <p:cNvPicPr>
            <a:picLocks noChangeAspect="1" noChangeArrowheads="1"/>
          </p:cNvPicPr>
          <p:nvPr/>
        </p:nvPicPr>
        <p:blipFill>
          <a:blip r:embed="rId3" cstate="print"/>
          <a:srcRect/>
          <a:stretch>
            <a:fillRect/>
          </a:stretch>
        </p:blipFill>
        <p:spPr bwMode="auto">
          <a:xfrm>
            <a:off x="1960793" y="2476470"/>
            <a:ext cx="6353175" cy="11620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32</a:t>
            </a:fld>
            <a:endParaRPr lang="en-US"/>
          </a:p>
        </p:txBody>
      </p:sp>
    </p:spTree>
    <p:extLst>
      <p:ext uri="{BB962C8B-B14F-4D97-AF65-F5344CB8AC3E}">
        <p14:creationId xmlns:p14="http://schemas.microsoft.com/office/powerpoint/2010/main" val="2178793859"/>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6"/>
            <a:ext cx="10749367" cy="1208869"/>
          </a:xfrm>
        </p:spPr>
        <p:txBody>
          <a:bodyPr>
            <a:normAutofit/>
          </a:bodyPr>
          <a:lstStyle/>
          <a:p>
            <a:r>
              <a:rPr lang="en-US" dirty="0" smtClean="0">
                <a:solidFill>
                  <a:schemeClr val="bg1"/>
                </a:solidFill>
              </a:rPr>
              <a:t>2- SBA-XACML Syntax</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12" name="Content Placeholder 2"/>
          <p:cNvSpPr txBox="1">
            <a:spLocks/>
          </p:cNvSpPr>
          <p:nvPr/>
        </p:nvSpPr>
        <p:spPr>
          <a:xfrm>
            <a:off x="1722730" y="1669320"/>
            <a:ext cx="8997696"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smtClean="0"/>
              <a:t>A Rule (R) is the bottom element of the based policy and is mapped to set-based as:</a:t>
            </a:r>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860139967"/>
              </p:ext>
            </p:extLst>
          </p:nvPr>
        </p:nvGraphicFramePr>
        <p:xfrm>
          <a:off x="2057401" y="4199160"/>
          <a:ext cx="7315200" cy="2225040"/>
        </p:xfrm>
        <a:graphic>
          <a:graphicData uri="http://schemas.openxmlformats.org/drawingml/2006/table">
            <a:tbl>
              <a:tblPr firstRow="1" bandRow="1">
                <a:tableStyleId>{5C22544A-7EE6-4342-B048-85BDC9FD1C3A}</a:tableStyleId>
              </a:tblPr>
              <a:tblGrid>
                <a:gridCol w="1447800"/>
                <a:gridCol w="5867400"/>
              </a:tblGrid>
              <a:tr h="370840">
                <a:tc>
                  <a:txBody>
                    <a:bodyPr/>
                    <a:lstStyle/>
                    <a:p>
                      <a:r>
                        <a:rPr lang="en-US" sz="1800" dirty="0" smtClean="0"/>
                        <a:t>Element</a:t>
                      </a:r>
                      <a:endParaRPr lang="en-US" sz="1800" dirty="0"/>
                    </a:p>
                  </a:txBody>
                  <a:tcPr/>
                </a:tc>
                <a:tc>
                  <a:txBody>
                    <a:bodyPr/>
                    <a:lstStyle/>
                    <a:p>
                      <a:r>
                        <a:rPr lang="en-US" sz="1800" dirty="0" smtClean="0"/>
                        <a:t>Definition</a:t>
                      </a:r>
                      <a:endParaRPr lang="en-US" sz="1800" dirty="0"/>
                    </a:p>
                  </a:txBody>
                  <a:tcPr/>
                </a:tc>
              </a:tr>
              <a:tr h="370840">
                <a:tc>
                  <a:txBody>
                    <a:bodyPr/>
                    <a:lstStyle/>
                    <a:p>
                      <a:r>
                        <a:rPr lang="en-US" sz="1800" dirty="0" smtClean="0"/>
                        <a:t>R</a:t>
                      </a:r>
                      <a:endParaRPr lang="en-US" sz="1800" dirty="0"/>
                    </a:p>
                  </a:txBody>
                  <a:tcPr/>
                </a:tc>
                <a:tc>
                  <a:txBody>
                    <a:bodyPr/>
                    <a:lstStyle/>
                    <a:p>
                      <a:r>
                        <a:rPr lang="en-US" sz="1800" dirty="0" smtClean="0"/>
                        <a:t>Type:</a:t>
                      </a:r>
                      <a:r>
                        <a:rPr lang="en-US" sz="1800" baseline="0" dirty="0" smtClean="0"/>
                        <a:t> Rule</a:t>
                      </a:r>
                      <a:endParaRPr lang="en-US" sz="1800" dirty="0"/>
                    </a:p>
                  </a:txBody>
                  <a:tcPr/>
                </a:tc>
              </a:tr>
              <a:tr h="370840">
                <a:tc>
                  <a:txBody>
                    <a:bodyPr/>
                    <a:lstStyle/>
                    <a:p>
                      <a:r>
                        <a:rPr lang="en-US" sz="1800" dirty="0" smtClean="0"/>
                        <a:t>ID</a:t>
                      </a:r>
                      <a:endParaRPr lang="en-US" sz="1800" dirty="0"/>
                    </a:p>
                  </a:txBody>
                  <a:tcPr/>
                </a:tc>
                <a:tc>
                  <a:txBody>
                    <a:bodyPr/>
                    <a:lstStyle/>
                    <a:p>
                      <a:r>
                        <a:rPr lang="en-US" sz="1800" dirty="0" smtClean="0"/>
                        <a:t>Rule</a:t>
                      </a:r>
                      <a:r>
                        <a:rPr lang="en-US" sz="1800" baseline="0" dirty="0" smtClean="0"/>
                        <a:t> </a:t>
                      </a:r>
                      <a:r>
                        <a:rPr lang="en-US" sz="1800" dirty="0" smtClean="0"/>
                        <a:t>ID</a:t>
                      </a:r>
                      <a:endParaRPr lang="en-US" sz="1800" dirty="0"/>
                    </a:p>
                  </a:txBody>
                  <a:tcPr/>
                </a:tc>
              </a:tr>
              <a:tr h="370840">
                <a:tc>
                  <a:txBody>
                    <a:bodyPr/>
                    <a:lstStyle/>
                    <a:p>
                      <a:r>
                        <a:rPr lang="en-US" sz="1800" dirty="0" smtClean="0"/>
                        <a:t>RC</a:t>
                      </a:r>
                      <a:endParaRPr lang="en-US" sz="1800" dirty="0"/>
                    </a:p>
                  </a:txBody>
                  <a:tcPr/>
                </a:tc>
                <a:tc>
                  <a:txBody>
                    <a:bodyPr/>
                    <a:lstStyle/>
                    <a:p>
                      <a:r>
                        <a:rPr lang="en-US" sz="1800" dirty="0" smtClean="0"/>
                        <a:t>Rule Conditions</a:t>
                      </a:r>
                    </a:p>
                  </a:txBody>
                  <a:tcPr/>
                </a:tc>
              </a:tr>
              <a:tr h="370840">
                <a:tc>
                  <a:txBody>
                    <a:bodyPr/>
                    <a:lstStyle/>
                    <a:p>
                      <a:r>
                        <a:rPr lang="en-US" sz="1800" dirty="0" smtClean="0"/>
                        <a:t>TR</a:t>
                      </a:r>
                      <a:endParaRPr lang="en-US" sz="1800" dirty="0"/>
                    </a:p>
                  </a:txBody>
                  <a:tcPr/>
                </a:tc>
                <a:tc>
                  <a:txBody>
                    <a:bodyPr/>
                    <a:lstStyle/>
                    <a:p>
                      <a:r>
                        <a:rPr lang="en-US" sz="1800" dirty="0" smtClean="0"/>
                        <a:t>Rule Target</a:t>
                      </a:r>
                    </a:p>
                  </a:txBody>
                  <a:tcPr/>
                </a:tc>
              </a:tr>
              <a:tr h="370840">
                <a:tc>
                  <a:txBody>
                    <a:bodyPr/>
                    <a:lstStyle/>
                    <a:p>
                      <a:r>
                        <a:rPr lang="en-US" sz="1800" dirty="0" smtClean="0"/>
                        <a:t>RE</a:t>
                      </a:r>
                      <a:endParaRPr lang="en-US" sz="1800" dirty="0"/>
                    </a:p>
                  </a:txBody>
                  <a:tcPr/>
                </a:tc>
                <a:tc>
                  <a:txBody>
                    <a:bodyPr/>
                    <a:lstStyle/>
                    <a:p>
                      <a:r>
                        <a:rPr lang="en-US" sz="1800" dirty="0" smtClean="0"/>
                        <a:t>Rule Effect</a:t>
                      </a:r>
                    </a:p>
                  </a:txBody>
                  <a:tcPr/>
                </a:tc>
              </a:tr>
            </a:tbl>
          </a:graphicData>
        </a:graphic>
      </p:graphicFrame>
      <p:pic>
        <p:nvPicPr>
          <p:cNvPr id="14" name="Picture 2"/>
          <p:cNvPicPr>
            <a:picLocks noChangeAspect="1" noChangeArrowheads="1"/>
          </p:cNvPicPr>
          <p:nvPr/>
        </p:nvPicPr>
        <p:blipFill>
          <a:blip r:embed="rId3" cstate="print"/>
          <a:srcRect/>
          <a:stretch>
            <a:fillRect/>
          </a:stretch>
        </p:blipFill>
        <p:spPr bwMode="auto">
          <a:xfrm>
            <a:off x="2038351" y="3046636"/>
            <a:ext cx="4286250" cy="9239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33</a:t>
            </a:fld>
            <a:endParaRPr lang="en-US"/>
          </a:p>
        </p:txBody>
      </p:sp>
    </p:spTree>
    <p:extLst>
      <p:ext uri="{BB962C8B-B14F-4D97-AF65-F5344CB8AC3E}">
        <p14:creationId xmlns:p14="http://schemas.microsoft.com/office/powerpoint/2010/main" val="3478369067"/>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6"/>
            <a:ext cx="10749367" cy="1208869"/>
          </a:xfrm>
        </p:spPr>
        <p:txBody>
          <a:bodyPr>
            <a:normAutofit/>
          </a:bodyPr>
          <a:lstStyle/>
          <a:p>
            <a:r>
              <a:rPr lang="en-US" dirty="0" smtClean="0">
                <a:solidFill>
                  <a:schemeClr val="bg1"/>
                </a:solidFill>
              </a:rPr>
              <a:t>2- SBA-XACML Syntax</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9" name="Content Placeholder 2"/>
          <p:cNvSpPr txBox="1">
            <a:spLocks/>
          </p:cNvSpPr>
          <p:nvPr/>
        </p:nvSpPr>
        <p:spPr>
          <a:xfrm>
            <a:off x="1722730" y="1737360"/>
            <a:ext cx="8997696"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smtClean="0"/>
              <a:t>A Request (Rq) is mapped to set-based as:</a:t>
            </a:r>
          </a:p>
          <a:p>
            <a:pPr>
              <a:buFont typeface="Arial" pitchFamily="34" charset="0"/>
              <a:buNone/>
            </a:pPr>
            <a:endParaRPr lang="en-US" dirty="0"/>
          </a:p>
        </p:txBody>
      </p:sp>
      <p:graphicFrame>
        <p:nvGraphicFramePr>
          <p:cNvPr id="10" name="Table 9"/>
          <p:cNvGraphicFramePr>
            <a:graphicFrameLocks noGrp="1"/>
          </p:cNvGraphicFramePr>
          <p:nvPr/>
        </p:nvGraphicFramePr>
        <p:xfrm>
          <a:off x="2057401" y="4470401"/>
          <a:ext cx="7315200" cy="1854200"/>
        </p:xfrm>
        <a:graphic>
          <a:graphicData uri="http://schemas.openxmlformats.org/drawingml/2006/table">
            <a:tbl>
              <a:tblPr firstRow="1" bandRow="1">
                <a:tableStyleId>{5C22544A-7EE6-4342-B048-85BDC9FD1C3A}</a:tableStyleId>
              </a:tblPr>
              <a:tblGrid>
                <a:gridCol w="1447800"/>
                <a:gridCol w="5867400"/>
              </a:tblGrid>
              <a:tr h="370840">
                <a:tc>
                  <a:txBody>
                    <a:bodyPr/>
                    <a:lstStyle/>
                    <a:p>
                      <a:r>
                        <a:rPr lang="en-US" sz="1800" dirty="0" smtClean="0"/>
                        <a:t>Element</a:t>
                      </a:r>
                      <a:endParaRPr lang="en-US" sz="1800" dirty="0"/>
                    </a:p>
                  </a:txBody>
                  <a:tcPr/>
                </a:tc>
                <a:tc>
                  <a:txBody>
                    <a:bodyPr/>
                    <a:lstStyle/>
                    <a:p>
                      <a:r>
                        <a:rPr lang="en-US" sz="1800" dirty="0" smtClean="0"/>
                        <a:t>Definition</a:t>
                      </a:r>
                      <a:endParaRPr lang="en-US" sz="1800" dirty="0"/>
                    </a:p>
                  </a:txBody>
                  <a:tcPr/>
                </a:tc>
              </a:tr>
              <a:tr h="370840">
                <a:tc>
                  <a:txBody>
                    <a:bodyPr/>
                    <a:lstStyle/>
                    <a:p>
                      <a:r>
                        <a:rPr lang="en-US" sz="1800" dirty="0" err="1" smtClean="0"/>
                        <a:t>Rq</a:t>
                      </a:r>
                      <a:endParaRPr lang="en-US" sz="1800" dirty="0"/>
                    </a:p>
                  </a:txBody>
                  <a:tcPr/>
                </a:tc>
                <a:tc>
                  <a:txBody>
                    <a:bodyPr/>
                    <a:lstStyle/>
                    <a:p>
                      <a:r>
                        <a:rPr lang="en-US" sz="1800" dirty="0" smtClean="0"/>
                        <a:t>Type:</a:t>
                      </a:r>
                      <a:r>
                        <a:rPr lang="en-US" sz="1800" baseline="0" dirty="0" smtClean="0"/>
                        <a:t> Request</a:t>
                      </a:r>
                      <a:endParaRPr lang="en-US" sz="1800" dirty="0"/>
                    </a:p>
                  </a:txBody>
                  <a:tcPr/>
                </a:tc>
              </a:tr>
              <a:tr h="370840">
                <a:tc>
                  <a:txBody>
                    <a:bodyPr/>
                    <a:lstStyle/>
                    <a:p>
                      <a:r>
                        <a:rPr lang="en-US" sz="1800" dirty="0" err="1" smtClean="0"/>
                        <a:t>Sr</a:t>
                      </a:r>
                      <a:endParaRPr lang="en-US" sz="1800" dirty="0"/>
                    </a:p>
                  </a:txBody>
                  <a:tcPr/>
                </a:tc>
                <a:tc>
                  <a:txBody>
                    <a:bodyPr/>
                    <a:lstStyle/>
                    <a:p>
                      <a:r>
                        <a:rPr lang="en-US" sz="1800" dirty="0" smtClean="0"/>
                        <a:t>Request Subjects</a:t>
                      </a:r>
                      <a:endParaRPr lang="en-US" sz="1800" dirty="0"/>
                    </a:p>
                  </a:txBody>
                  <a:tcPr/>
                </a:tc>
              </a:tr>
              <a:tr h="370840">
                <a:tc>
                  <a:txBody>
                    <a:bodyPr/>
                    <a:lstStyle/>
                    <a:p>
                      <a:r>
                        <a:rPr lang="en-US" sz="1800" dirty="0" err="1" smtClean="0"/>
                        <a:t>Rr</a:t>
                      </a:r>
                      <a:endParaRPr lang="en-US" sz="1800" dirty="0"/>
                    </a:p>
                  </a:txBody>
                  <a:tcPr/>
                </a:tc>
                <a:tc>
                  <a:txBody>
                    <a:bodyPr/>
                    <a:lstStyle/>
                    <a:p>
                      <a:r>
                        <a:rPr lang="en-US" sz="1800" dirty="0" smtClean="0"/>
                        <a:t>Request Resources</a:t>
                      </a:r>
                    </a:p>
                  </a:txBody>
                  <a:tcPr/>
                </a:tc>
              </a:tr>
              <a:tr h="370840">
                <a:tc>
                  <a:txBody>
                    <a:bodyPr/>
                    <a:lstStyle/>
                    <a:p>
                      <a:r>
                        <a:rPr lang="en-US" sz="1800" dirty="0" err="1" smtClean="0"/>
                        <a:t>Ar</a:t>
                      </a:r>
                      <a:endParaRPr lang="en-US" sz="1800" dirty="0"/>
                    </a:p>
                  </a:txBody>
                  <a:tcPr/>
                </a:tc>
                <a:tc>
                  <a:txBody>
                    <a:bodyPr/>
                    <a:lstStyle/>
                    <a:p>
                      <a:r>
                        <a:rPr lang="en-US" sz="1800" dirty="0" smtClean="0"/>
                        <a:t>Request Actions</a:t>
                      </a:r>
                    </a:p>
                  </a:txBody>
                  <a:tcPr/>
                </a:tc>
              </a:tr>
            </a:tbl>
          </a:graphicData>
        </a:graphic>
      </p:graphicFrame>
      <p:pic>
        <p:nvPicPr>
          <p:cNvPr id="11" name="Picture 2"/>
          <p:cNvPicPr>
            <a:picLocks noChangeAspect="1" noChangeArrowheads="1"/>
          </p:cNvPicPr>
          <p:nvPr/>
        </p:nvPicPr>
        <p:blipFill>
          <a:blip r:embed="rId3" cstate="print"/>
          <a:srcRect/>
          <a:stretch>
            <a:fillRect/>
          </a:stretch>
        </p:blipFill>
        <p:spPr bwMode="auto">
          <a:xfrm>
            <a:off x="2057400" y="3295650"/>
            <a:ext cx="3343275" cy="7429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34</a:t>
            </a:fld>
            <a:endParaRPr lang="en-US"/>
          </a:p>
        </p:txBody>
      </p:sp>
    </p:spTree>
    <p:extLst>
      <p:ext uri="{BB962C8B-B14F-4D97-AF65-F5344CB8AC3E}">
        <p14:creationId xmlns:p14="http://schemas.microsoft.com/office/powerpoint/2010/main" val="327745003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26324"/>
            <a:ext cx="10749367" cy="1208869"/>
          </a:xfrm>
        </p:spPr>
        <p:txBody>
          <a:bodyPr>
            <a:normAutofit/>
          </a:bodyPr>
          <a:lstStyle/>
          <a:p>
            <a:r>
              <a:rPr lang="en-US" dirty="0" smtClean="0">
                <a:solidFill>
                  <a:schemeClr val="bg1"/>
                </a:solidFill>
              </a:rPr>
              <a:t>2- XACML to SBA-XACML</a:t>
            </a:r>
            <a:endParaRPr lang="en-US" dirty="0">
              <a:solidFill>
                <a:schemeClr val="bg1"/>
              </a:solidFill>
            </a:endParaRPr>
          </a:p>
        </p:txBody>
      </p:sp>
      <p:sp>
        <p:nvSpPr>
          <p:cNvPr id="8" name="Content Placeholder 2"/>
          <p:cNvSpPr txBox="1">
            <a:spLocks/>
          </p:cNvSpPr>
          <p:nvPr/>
        </p:nvSpPr>
        <p:spPr>
          <a:xfrm>
            <a:off x="634326" y="902354"/>
            <a:ext cx="3594284" cy="361146"/>
          </a:xfrm>
          <a:prstGeom prst="rect">
            <a:avLst/>
          </a:prstGeom>
        </p:spPr>
        <p:txBody>
          <a:bodyPr>
            <a:normAutofit/>
          </a:bodyPr>
          <a:lstStyle/>
          <a:p>
            <a:pPr marL="228600" lvl="0" indent="-228600">
              <a:lnSpc>
                <a:spcPct val="90000"/>
              </a:lnSpc>
              <a:spcBef>
                <a:spcPts val="1000"/>
              </a:spcBef>
              <a:buSzPct val="80000"/>
            </a:pPr>
            <a:endParaRPr kumimoji="0" lang="en-US" b="1" i="0" u="none" strike="noStrike" kern="1200" cap="none" spc="0" normalizeH="0" baseline="0" noProof="0" dirty="0">
              <a:ln>
                <a:noFill/>
              </a:ln>
              <a:solidFill>
                <a:schemeClr val="bg1"/>
              </a:solidFill>
              <a:effectLst/>
              <a:uLnTx/>
              <a:uFillTx/>
            </a:endParaRPr>
          </a:p>
        </p:txBody>
      </p:sp>
      <p:sp>
        <p:nvSpPr>
          <p:cNvPr id="12" name="Slide Number Placeholder 3"/>
          <p:cNvSpPr>
            <a:spLocks noGrp="1"/>
          </p:cNvSpPr>
          <p:nvPr>
            <p:ph type="sldNum" sz="quarter" idx="12"/>
          </p:nvPr>
        </p:nvSpPr>
        <p:spPr>
          <a:xfrm>
            <a:off x="10245667" y="6840900"/>
            <a:ext cx="548640" cy="571500"/>
          </a:xfrm>
        </p:spPr>
        <p:txBody>
          <a:bodyPr/>
          <a:lstStyle/>
          <a:p>
            <a:fld id="{E81369AD-6C7F-451D-9A4B-7F027087A708}" type="slidenum">
              <a:rPr lang="en-US" smtClean="0"/>
              <a:pPr/>
              <a:t>35</a:t>
            </a:fld>
            <a:endParaRPr lang="en-US"/>
          </a:p>
        </p:txBody>
      </p:sp>
      <p:pic>
        <p:nvPicPr>
          <p:cNvPr id="13" name="Picture 5"/>
          <p:cNvPicPr>
            <a:picLocks noChangeAspect="1" noChangeArrowheads="1"/>
          </p:cNvPicPr>
          <p:nvPr/>
        </p:nvPicPr>
        <p:blipFill>
          <a:blip r:embed="rId3" cstate="print"/>
          <a:srcRect/>
          <a:stretch>
            <a:fillRect/>
          </a:stretch>
        </p:blipFill>
        <p:spPr bwMode="auto">
          <a:xfrm>
            <a:off x="1385664" y="855390"/>
            <a:ext cx="9267825" cy="6496050"/>
          </a:xfrm>
          <a:prstGeom prst="rect">
            <a:avLst/>
          </a:prstGeom>
          <a:noFill/>
          <a:ln w="9525">
            <a:solidFill>
              <a:schemeClr val="tx1"/>
            </a:solid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1585688" y="874440"/>
            <a:ext cx="8572500" cy="533400"/>
          </a:xfrm>
          <a:prstGeom prst="rect">
            <a:avLst/>
          </a:prstGeom>
          <a:noFill/>
          <a:ln w="9525">
            <a:solidFill>
              <a:schemeClr val="tx1"/>
            </a:solidFill>
            <a:miter lim="800000"/>
            <a:headEnd/>
            <a:tailEnd/>
          </a:ln>
        </p:spPr>
      </p:pic>
      <p:pic>
        <p:nvPicPr>
          <p:cNvPr id="15" name="Picture 10"/>
          <p:cNvPicPr>
            <a:picLocks noChangeAspect="1" noChangeArrowheads="1"/>
          </p:cNvPicPr>
          <p:nvPr/>
        </p:nvPicPr>
        <p:blipFill>
          <a:blip r:embed="rId5" cstate="print"/>
          <a:srcRect/>
          <a:stretch>
            <a:fillRect/>
          </a:stretch>
        </p:blipFill>
        <p:spPr bwMode="auto">
          <a:xfrm>
            <a:off x="1632019" y="3541441"/>
            <a:ext cx="8686800" cy="479821"/>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1709514" y="6208440"/>
            <a:ext cx="8791575" cy="8382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138668687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26324"/>
            <a:ext cx="10749367" cy="1208869"/>
          </a:xfrm>
        </p:spPr>
        <p:txBody>
          <a:bodyPr>
            <a:normAutofit/>
          </a:bodyPr>
          <a:lstStyle/>
          <a:p>
            <a:r>
              <a:rPr lang="en-US" dirty="0" smtClean="0">
                <a:solidFill>
                  <a:schemeClr val="bg1"/>
                </a:solidFill>
              </a:rPr>
              <a:t>2- XACML to SBA-XACML</a:t>
            </a:r>
            <a:endParaRPr lang="en-US" dirty="0">
              <a:solidFill>
                <a:schemeClr val="bg1"/>
              </a:solidFill>
            </a:endParaRPr>
          </a:p>
        </p:txBody>
      </p:sp>
      <p:pic>
        <p:nvPicPr>
          <p:cNvPr id="10" name="Picture 3"/>
          <p:cNvPicPr>
            <a:picLocks noChangeAspect="1" noChangeArrowheads="1"/>
          </p:cNvPicPr>
          <p:nvPr/>
        </p:nvPicPr>
        <p:blipFill>
          <a:blip r:embed="rId3" cstate="print"/>
          <a:srcRect/>
          <a:stretch>
            <a:fillRect/>
          </a:stretch>
        </p:blipFill>
        <p:spPr bwMode="auto">
          <a:xfrm>
            <a:off x="1752601" y="1735321"/>
            <a:ext cx="7912100" cy="3594100"/>
          </a:xfrm>
          <a:prstGeom prst="rect">
            <a:avLst/>
          </a:prstGeom>
          <a:noFill/>
          <a:ln w="9525">
            <a:solidFill>
              <a:schemeClr val="tx1"/>
            </a:solid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1752600" y="6154920"/>
            <a:ext cx="5534025" cy="609600"/>
          </a:xfrm>
          <a:prstGeom prst="rect">
            <a:avLst/>
          </a:prstGeom>
          <a:noFill/>
          <a:ln w="9525">
            <a:solidFill>
              <a:schemeClr val="tx1"/>
            </a:solidFill>
            <a:miter lim="800000"/>
            <a:headEnd/>
            <a:tailEnd/>
          </a:ln>
        </p:spPr>
      </p:pic>
      <p:sp>
        <p:nvSpPr>
          <p:cNvPr id="17" name="TextBox 16"/>
          <p:cNvSpPr txBox="1"/>
          <p:nvPr/>
        </p:nvSpPr>
        <p:spPr>
          <a:xfrm>
            <a:off x="1752600" y="1278120"/>
            <a:ext cx="2590800" cy="369332"/>
          </a:xfrm>
          <a:prstGeom prst="rect">
            <a:avLst/>
          </a:prstGeom>
          <a:noFill/>
        </p:spPr>
        <p:txBody>
          <a:bodyPr wrap="square" rtlCol="0">
            <a:spAutoFit/>
          </a:bodyPr>
          <a:lstStyle/>
          <a:p>
            <a:r>
              <a:rPr lang="en-US" dirty="0" smtClean="0"/>
              <a:t>XACML Request:</a:t>
            </a:r>
            <a:endParaRPr lang="en-US" dirty="0"/>
          </a:p>
        </p:txBody>
      </p:sp>
      <p:sp>
        <p:nvSpPr>
          <p:cNvPr id="18" name="TextBox 17"/>
          <p:cNvSpPr txBox="1"/>
          <p:nvPr/>
        </p:nvSpPr>
        <p:spPr>
          <a:xfrm>
            <a:off x="1752601" y="5697720"/>
            <a:ext cx="3048000" cy="369332"/>
          </a:xfrm>
          <a:prstGeom prst="rect">
            <a:avLst/>
          </a:prstGeom>
          <a:noFill/>
        </p:spPr>
        <p:txBody>
          <a:bodyPr wrap="square" rtlCol="0">
            <a:spAutoFit/>
          </a:bodyPr>
          <a:lstStyle/>
          <a:p>
            <a:r>
              <a:rPr lang="en-US" dirty="0" smtClean="0"/>
              <a:t>SBA-XACML Request:</a:t>
            </a:r>
            <a:endParaRPr lang="en-US" dirty="0"/>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36</a:t>
            </a:fld>
            <a:endParaRPr lang="en-US"/>
          </a:p>
        </p:txBody>
      </p:sp>
    </p:spTree>
    <p:extLst>
      <p:ext uri="{BB962C8B-B14F-4D97-AF65-F5344CB8AC3E}">
        <p14:creationId xmlns:p14="http://schemas.microsoft.com/office/powerpoint/2010/main" val="1249747191"/>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 y="1652029"/>
            <a:ext cx="6327029" cy="3178906"/>
          </a:xfrm>
        </p:spPr>
        <p:txBody>
          <a:bodyPr>
            <a:normAutofit/>
          </a:bodyPr>
          <a:lstStyle/>
          <a:p>
            <a:r>
              <a:rPr lang="en-US" dirty="0" smtClean="0"/>
              <a:t>2- SBA-XACML Evaluation Semantics  (27 rules)</a:t>
            </a:r>
            <a:endParaRPr lang="en-US" dirty="0"/>
          </a:p>
        </p:txBody>
      </p:sp>
      <p:sp>
        <p:nvSpPr>
          <p:cNvPr id="8" name="Slide Number Placeholder 3"/>
          <p:cNvSpPr>
            <a:spLocks noGrp="1"/>
          </p:cNvSpPr>
          <p:nvPr>
            <p:ph type="sldNum" sz="quarter" idx="12"/>
          </p:nvPr>
        </p:nvSpPr>
        <p:spPr>
          <a:xfrm>
            <a:off x="10926006" y="6251220"/>
            <a:ext cx="548640" cy="571500"/>
          </a:xfrm>
        </p:spPr>
        <p:txBody>
          <a:bodyPr/>
          <a:lstStyle/>
          <a:p>
            <a:fld id="{E81369AD-6C7F-451D-9A4B-7F027087A708}" type="slidenum">
              <a:rPr lang="en-US" smtClean="0"/>
              <a:pPr/>
              <a:t>37</a:t>
            </a:fld>
            <a:endParaRPr lang="en-US"/>
          </a:p>
        </p:txBody>
      </p:sp>
      <p:sp>
        <p:nvSpPr>
          <p:cNvPr id="9" name="Content Placeholder 5"/>
          <p:cNvSpPr txBox="1">
            <a:spLocks/>
          </p:cNvSpPr>
          <p:nvPr/>
        </p:nvSpPr>
        <p:spPr>
          <a:xfrm>
            <a:off x="1722730" y="784800"/>
            <a:ext cx="8997696" cy="5760720"/>
          </a:xfrm>
          <a:prstGeom prst="rect">
            <a:avLst/>
          </a:prstGeom>
        </p:spPr>
        <p:txBody>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endParaRPr lang="en-US" smtClean="0"/>
          </a:p>
          <a:p>
            <a:endParaRPr lang="en-US" smtClean="0"/>
          </a:p>
          <a:p>
            <a:pPr>
              <a:buFont typeface="Arial" pitchFamily="34" charset="0"/>
              <a:buNone/>
            </a:pPr>
            <a:endParaRPr lang="en-US" dirty="0" smtClean="0"/>
          </a:p>
        </p:txBody>
      </p:sp>
      <p:pic>
        <p:nvPicPr>
          <p:cNvPr id="12" name="Picture 7"/>
          <p:cNvPicPr>
            <a:picLocks noChangeAspect="1" noChangeArrowheads="1"/>
          </p:cNvPicPr>
          <p:nvPr/>
        </p:nvPicPr>
        <p:blipFill>
          <a:blip r:embed="rId3" cstate="print"/>
          <a:srcRect/>
          <a:stretch>
            <a:fillRect/>
          </a:stretch>
        </p:blipFill>
        <p:spPr bwMode="auto">
          <a:xfrm>
            <a:off x="5100962" y="189510"/>
            <a:ext cx="5467350" cy="1085850"/>
          </a:xfrm>
          <a:prstGeom prst="rect">
            <a:avLst/>
          </a:prstGeom>
          <a:noFill/>
          <a:ln w="9525">
            <a:solidFill>
              <a:schemeClr val="tx1"/>
            </a:solidFill>
            <a:miter lim="800000"/>
            <a:headEnd/>
            <a:tailEnd/>
          </a:ln>
        </p:spPr>
      </p:pic>
      <p:pic>
        <p:nvPicPr>
          <p:cNvPr id="13" name="Picture 8"/>
          <p:cNvPicPr>
            <a:picLocks noChangeAspect="1" noChangeArrowheads="1"/>
          </p:cNvPicPr>
          <p:nvPr/>
        </p:nvPicPr>
        <p:blipFill>
          <a:blip r:embed="rId4" cstate="print"/>
          <a:srcRect/>
          <a:stretch>
            <a:fillRect/>
          </a:stretch>
        </p:blipFill>
        <p:spPr bwMode="auto">
          <a:xfrm>
            <a:off x="5100962" y="1419713"/>
            <a:ext cx="5468112" cy="922447"/>
          </a:xfrm>
          <a:prstGeom prst="rect">
            <a:avLst/>
          </a:prstGeom>
          <a:noFill/>
          <a:ln w="9525">
            <a:solidFill>
              <a:schemeClr val="tx1"/>
            </a:solidFill>
            <a:miter lim="800000"/>
            <a:headEnd/>
            <a:tailEnd/>
          </a:ln>
        </p:spPr>
      </p:pic>
      <p:pic>
        <p:nvPicPr>
          <p:cNvPr id="14" name="Picture 9"/>
          <p:cNvPicPr>
            <a:picLocks noChangeAspect="1" noChangeArrowheads="1"/>
          </p:cNvPicPr>
          <p:nvPr/>
        </p:nvPicPr>
        <p:blipFill>
          <a:blip r:embed="rId5" cstate="print"/>
          <a:srcRect/>
          <a:stretch>
            <a:fillRect/>
          </a:stretch>
        </p:blipFill>
        <p:spPr bwMode="auto">
          <a:xfrm>
            <a:off x="5100962" y="2494560"/>
            <a:ext cx="5468112" cy="1008304"/>
          </a:xfrm>
          <a:prstGeom prst="rect">
            <a:avLst/>
          </a:prstGeom>
          <a:noFill/>
          <a:ln w="9525">
            <a:solidFill>
              <a:schemeClr val="tx1"/>
            </a:solidFill>
            <a:miter lim="800000"/>
            <a:headEnd/>
            <a:tailEnd/>
          </a:ln>
        </p:spPr>
      </p:pic>
      <p:pic>
        <p:nvPicPr>
          <p:cNvPr id="15" name="Picture 10"/>
          <p:cNvPicPr>
            <a:picLocks noChangeAspect="1" noChangeArrowheads="1"/>
          </p:cNvPicPr>
          <p:nvPr/>
        </p:nvPicPr>
        <p:blipFill>
          <a:blip r:embed="rId6" cstate="print"/>
          <a:srcRect/>
          <a:stretch>
            <a:fillRect/>
          </a:stretch>
        </p:blipFill>
        <p:spPr bwMode="auto">
          <a:xfrm>
            <a:off x="5100962" y="3707061"/>
            <a:ext cx="5468112" cy="844899"/>
          </a:xfrm>
          <a:prstGeom prst="rect">
            <a:avLst/>
          </a:prstGeom>
          <a:noFill/>
          <a:ln w="9525">
            <a:solidFill>
              <a:schemeClr val="tx1"/>
            </a:solidFill>
            <a:miter lim="800000"/>
            <a:headEnd/>
            <a:tailEnd/>
          </a:ln>
        </p:spPr>
      </p:pic>
      <p:pic>
        <p:nvPicPr>
          <p:cNvPr id="16" name="Picture 11"/>
          <p:cNvPicPr>
            <a:picLocks noChangeAspect="1" noChangeArrowheads="1"/>
          </p:cNvPicPr>
          <p:nvPr/>
        </p:nvPicPr>
        <p:blipFill>
          <a:blip r:embed="rId7" cstate="print"/>
          <a:srcRect/>
          <a:stretch>
            <a:fillRect/>
          </a:stretch>
        </p:blipFill>
        <p:spPr bwMode="auto">
          <a:xfrm>
            <a:off x="5100962" y="4804527"/>
            <a:ext cx="5468112" cy="966633"/>
          </a:xfrm>
          <a:prstGeom prst="rect">
            <a:avLst/>
          </a:prstGeom>
          <a:noFill/>
          <a:ln w="9525">
            <a:solidFill>
              <a:schemeClr val="tx1"/>
            </a:solidFill>
            <a:miter lim="800000"/>
            <a:headEnd/>
            <a:tailEnd/>
          </a:ln>
        </p:spPr>
      </p:pic>
      <p:pic>
        <p:nvPicPr>
          <p:cNvPr id="19" name="Picture 12"/>
          <p:cNvPicPr>
            <a:picLocks noChangeAspect="1" noChangeArrowheads="1"/>
          </p:cNvPicPr>
          <p:nvPr/>
        </p:nvPicPr>
        <p:blipFill>
          <a:blip r:embed="rId8" cstate="print"/>
          <a:srcRect/>
          <a:stretch>
            <a:fillRect/>
          </a:stretch>
        </p:blipFill>
        <p:spPr bwMode="auto">
          <a:xfrm>
            <a:off x="5100962" y="5952135"/>
            <a:ext cx="5468112" cy="80833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543977052"/>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12"/>
                                        </p:tgtEl>
                                      </p:cBhvr>
                                      <p:by x="66000" y="66000"/>
                                    </p:animScale>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6" presetClass="emph" presetSubtype="0" fill="hold" nodeType="withEffect">
                                  <p:stCondLst>
                                    <p:cond delay="0"/>
                                  </p:stCondLst>
                                  <p:childTnLst>
                                    <p:animScale>
                                      <p:cBhvr>
                                        <p:cTn id="16" dur="500" fill="hold"/>
                                        <p:tgtEl>
                                          <p:spTgt spid="13"/>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500" fill="hold"/>
                                        <p:tgtEl>
                                          <p:spTgt spid="13"/>
                                        </p:tgtEl>
                                      </p:cBhvr>
                                      <p:by x="67000" y="67000"/>
                                    </p:animScale>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6" presetClass="emph" presetSubtype="0" fill="hold" nodeType="withEffect">
                                  <p:stCondLst>
                                    <p:cond delay="0"/>
                                  </p:stCondLst>
                                  <p:childTnLst>
                                    <p:animScale>
                                      <p:cBhvr>
                                        <p:cTn id="26" dur="500" fill="hold"/>
                                        <p:tgtEl>
                                          <p:spTgt spid="14"/>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 fill="hold"/>
                                        <p:tgtEl>
                                          <p:spTgt spid="14"/>
                                        </p:tgtEl>
                                      </p:cBhvr>
                                      <p:by x="67000" y="67000"/>
                                    </p:animScale>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6" presetClass="emph" presetSubtype="0" fill="hold" nodeType="withEffect">
                                  <p:stCondLst>
                                    <p:cond delay="0"/>
                                  </p:stCondLst>
                                  <p:childTnLst>
                                    <p:animScale>
                                      <p:cBhvr>
                                        <p:cTn id="36" dur="500" fill="hold"/>
                                        <p:tgtEl>
                                          <p:spTgt spid="15"/>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500" fill="hold"/>
                                        <p:tgtEl>
                                          <p:spTgt spid="15"/>
                                        </p:tgtEl>
                                      </p:cBhvr>
                                      <p:by x="67000" y="67000"/>
                                    </p:animScale>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6" presetClass="emph" presetSubtype="0" fill="hold" nodeType="withEffect">
                                  <p:stCondLst>
                                    <p:cond delay="0"/>
                                  </p:stCondLst>
                                  <p:childTnLst>
                                    <p:animScale>
                                      <p:cBhvr>
                                        <p:cTn id="46" dur="500" fill="hold"/>
                                        <p:tgtEl>
                                          <p:spTgt spid="16"/>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500" fill="hold"/>
                                        <p:tgtEl>
                                          <p:spTgt spid="16"/>
                                        </p:tgtEl>
                                      </p:cBhvr>
                                      <p:by x="67000" y="67000"/>
                                    </p:animScale>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6" presetClass="emph" presetSubtype="0" fill="hold" nodeType="withEffect">
                                  <p:stCondLst>
                                    <p:cond delay="0"/>
                                  </p:stCondLst>
                                  <p:childTnLst>
                                    <p:animScale>
                                      <p:cBhvr>
                                        <p:cTn id="56" dur="500" fill="hold"/>
                                        <p:tgtEl>
                                          <p:spTgt spid="19"/>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500" fill="hold"/>
                                        <p:tgtEl>
                                          <p:spTgt spid="19"/>
                                        </p:tgtEl>
                                      </p:cBhvr>
                                      <p:by x="67000" y="6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0" cy="117542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p:cNvSpPr txBox="1">
            <a:spLocks/>
          </p:cNvSpPr>
          <p:nvPr/>
        </p:nvSpPr>
        <p:spPr>
          <a:xfrm>
            <a:off x="1722730" y="784800"/>
            <a:ext cx="8997696" cy="5760720"/>
          </a:xfrm>
          <a:prstGeom prst="rect">
            <a:avLst/>
          </a:prstGeom>
        </p:spPr>
        <p:txBody>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endParaRPr lang="en-US" smtClean="0"/>
          </a:p>
          <a:p>
            <a:endParaRPr lang="en-US" smtClean="0"/>
          </a:p>
          <a:p>
            <a:pPr>
              <a:buFont typeface="Arial" pitchFamily="34" charset="0"/>
              <a:buNone/>
            </a:pPr>
            <a:endParaRPr lang="en-US" dirty="0" smtClean="0"/>
          </a:p>
        </p:txBody>
      </p:sp>
      <p:graphicFrame>
        <p:nvGraphicFramePr>
          <p:cNvPr id="17" name="Content Placeholder 9"/>
          <p:cNvGraphicFramePr>
            <a:graphicFrameLocks/>
          </p:cNvGraphicFramePr>
          <p:nvPr>
            <p:extLst>
              <p:ext uri="{D42A27DB-BD31-4B8C-83A1-F6EECF244321}">
                <p14:modId xmlns:p14="http://schemas.microsoft.com/office/powerpoint/2010/main" val="648815056"/>
              </p:ext>
            </p:extLst>
          </p:nvPr>
        </p:nvGraphicFramePr>
        <p:xfrm>
          <a:off x="1301432" y="672120"/>
          <a:ext cx="3956368" cy="1691640"/>
        </p:xfrm>
        <a:graphic>
          <a:graphicData uri="http://schemas.openxmlformats.org/drawingml/2006/table">
            <a:tbl>
              <a:tblPr firstRow="1" bandRow="1">
                <a:tableStyleId>{5C22544A-7EE6-4342-B048-85BDC9FD1C3A}</a:tableStyleId>
              </a:tblPr>
              <a:tblGrid>
                <a:gridCol w="2202826"/>
                <a:gridCol w="175354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@1600</a:t>
                      </a:r>
                      <a:r>
                        <a:rPr lang="en-US" sz="1800" baseline="0" dirty="0" smtClean="0"/>
                        <a:t> rules</a:t>
                      </a:r>
                      <a:endParaRPr lang="en-US" sz="1800" dirty="0" smtClean="0"/>
                    </a:p>
                  </a:txBody>
                  <a:tcPr/>
                </a:tc>
                <a:tc>
                  <a:txBody>
                    <a:bodyPr/>
                    <a:lstStyle/>
                    <a:p>
                      <a:r>
                        <a:rPr lang="en-US" sz="1600" dirty="0" smtClean="0"/>
                        <a:t>Avg.  per 100k Run</a:t>
                      </a:r>
                      <a:endParaRPr lang="en-US" sz="1600" dirty="0"/>
                    </a:p>
                  </a:txBody>
                  <a:tcPr/>
                </a:tc>
              </a:tr>
              <a:tr h="370840">
                <a:tc>
                  <a:txBody>
                    <a:bodyPr/>
                    <a:lstStyle/>
                    <a:p>
                      <a:r>
                        <a:rPr lang="en-US" sz="1600" dirty="0" smtClean="0"/>
                        <a:t>Sun PDP</a:t>
                      </a:r>
                      <a:endParaRPr lang="en-US" sz="1600" dirty="0"/>
                    </a:p>
                  </a:txBody>
                  <a:tcPr/>
                </a:tc>
                <a:tc>
                  <a:txBody>
                    <a:bodyPr/>
                    <a:lstStyle/>
                    <a:p>
                      <a:r>
                        <a:rPr lang="en-US" dirty="0" smtClean="0"/>
                        <a:t>143 ms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XEngine</a:t>
                      </a:r>
                    </a:p>
                  </a:txBody>
                  <a:tcPr/>
                </a:tc>
                <a:tc>
                  <a:txBody>
                    <a:bodyPr/>
                    <a:lstStyle/>
                    <a:p>
                      <a:r>
                        <a:rPr lang="en-US" dirty="0" smtClean="0"/>
                        <a:t>109 ms</a:t>
                      </a:r>
                      <a:endParaRPr lang="en-US" dirty="0"/>
                    </a:p>
                  </a:txBody>
                  <a:tcPr/>
                </a:tc>
              </a:tr>
              <a:tr h="370840">
                <a:tc>
                  <a:txBody>
                    <a:bodyPr/>
                    <a:lstStyle/>
                    <a:p>
                      <a:r>
                        <a:rPr lang="en-US" dirty="0" smtClean="0"/>
                        <a:t>SBA-XACML</a:t>
                      </a:r>
                      <a:endParaRPr lang="en-US" dirty="0"/>
                    </a:p>
                  </a:txBody>
                  <a:tcPr/>
                </a:tc>
                <a:tc>
                  <a:txBody>
                    <a:bodyPr/>
                    <a:lstStyle/>
                    <a:p>
                      <a:r>
                        <a:rPr lang="en-US" dirty="0" smtClean="0"/>
                        <a:t>31.62 ms</a:t>
                      </a:r>
                      <a:endParaRPr lang="en-US" dirty="0"/>
                    </a:p>
                  </a:txBody>
                  <a:tcPr/>
                </a:tc>
              </a:tr>
            </a:tbl>
          </a:graphicData>
        </a:graphic>
      </p:graphicFrame>
      <p:sp>
        <p:nvSpPr>
          <p:cNvPr id="18" name="Slide Number Placeholder 3"/>
          <p:cNvSpPr>
            <a:spLocks noGrp="1"/>
          </p:cNvSpPr>
          <p:nvPr>
            <p:ph type="sldNum" sz="quarter" idx="12"/>
          </p:nvPr>
        </p:nvSpPr>
        <p:spPr>
          <a:xfrm>
            <a:off x="10336378" y="6409980"/>
            <a:ext cx="548640" cy="571500"/>
          </a:xfrm>
        </p:spPr>
        <p:txBody>
          <a:bodyPr/>
          <a:lstStyle/>
          <a:p>
            <a:fld id="{E81369AD-6C7F-451D-9A4B-7F027087A708}" type="slidenum">
              <a:rPr lang="en-US" smtClean="0"/>
              <a:pPr/>
              <a:t>38</a:t>
            </a:fld>
            <a:endParaRPr lang="en-US"/>
          </a:p>
        </p:txBody>
      </p:sp>
      <p:pic>
        <p:nvPicPr>
          <p:cNvPr id="20" name="Picture 2"/>
          <p:cNvPicPr>
            <a:picLocks noChangeAspect="1" noChangeArrowheads="1"/>
          </p:cNvPicPr>
          <p:nvPr/>
        </p:nvPicPr>
        <p:blipFill>
          <a:blip r:embed="rId3" cstate="print"/>
          <a:srcRect/>
          <a:stretch>
            <a:fillRect/>
          </a:stretch>
        </p:blipFill>
        <p:spPr bwMode="auto">
          <a:xfrm>
            <a:off x="5748338" y="672120"/>
            <a:ext cx="4981575" cy="2705100"/>
          </a:xfrm>
          <a:prstGeom prst="rect">
            <a:avLst/>
          </a:prstGeom>
          <a:noFill/>
          <a:ln w="9525">
            <a:solidFill>
              <a:schemeClr val="tx1"/>
            </a:solidFill>
            <a:miter lim="800000"/>
            <a:headEnd/>
            <a:tailEnd/>
          </a:ln>
        </p:spPr>
      </p:pic>
      <p:pic>
        <p:nvPicPr>
          <p:cNvPr id="21" name="Picture 3"/>
          <p:cNvPicPr>
            <a:picLocks noChangeAspect="1" noChangeArrowheads="1"/>
          </p:cNvPicPr>
          <p:nvPr/>
        </p:nvPicPr>
        <p:blipFill>
          <a:blip r:embed="rId4" cstate="print"/>
          <a:srcRect/>
          <a:stretch>
            <a:fillRect/>
          </a:stretch>
        </p:blipFill>
        <p:spPr bwMode="auto">
          <a:xfrm>
            <a:off x="5753100" y="3872520"/>
            <a:ext cx="4972050" cy="2705100"/>
          </a:xfrm>
          <a:prstGeom prst="rect">
            <a:avLst/>
          </a:prstGeom>
          <a:noFill/>
          <a:ln w="9525">
            <a:solidFill>
              <a:schemeClr val="tx1"/>
            </a:solidFill>
            <a:miter lim="800000"/>
            <a:headEnd/>
            <a:tailEnd/>
          </a:ln>
        </p:spPr>
      </p:pic>
      <p:sp>
        <p:nvSpPr>
          <p:cNvPr id="22" name="TextBox 21"/>
          <p:cNvSpPr txBox="1"/>
          <p:nvPr/>
        </p:nvSpPr>
        <p:spPr>
          <a:xfrm>
            <a:off x="6562725" y="3339120"/>
            <a:ext cx="3352800" cy="430887"/>
          </a:xfrm>
          <a:prstGeom prst="rect">
            <a:avLst/>
          </a:prstGeom>
          <a:noFill/>
        </p:spPr>
        <p:txBody>
          <a:bodyPr wrap="square" rtlCol="0">
            <a:spAutoFit/>
          </a:bodyPr>
          <a:lstStyle/>
          <a:p>
            <a:r>
              <a:rPr lang="en-US" dirty="0" smtClean="0"/>
              <a:t>Synthetic Policy Evaluation</a:t>
            </a:r>
            <a:endParaRPr lang="en-US" dirty="0"/>
          </a:p>
        </p:txBody>
      </p:sp>
      <p:sp>
        <p:nvSpPr>
          <p:cNvPr id="23" name="TextBox 22"/>
          <p:cNvSpPr txBox="1"/>
          <p:nvPr/>
        </p:nvSpPr>
        <p:spPr>
          <a:xfrm>
            <a:off x="6562725" y="6565833"/>
            <a:ext cx="3352800" cy="430887"/>
          </a:xfrm>
          <a:prstGeom prst="rect">
            <a:avLst/>
          </a:prstGeom>
          <a:noFill/>
        </p:spPr>
        <p:txBody>
          <a:bodyPr wrap="square" rtlCol="0">
            <a:spAutoFit/>
          </a:bodyPr>
          <a:lstStyle/>
          <a:p>
            <a:r>
              <a:rPr lang="en-US" dirty="0" smtClean="0"/>
              <a:t>Real Policy Evaluation</a:t>
            </a:r>
            <a:endParaRPr lang="en-US" dirty="0"/>
          </a:p>
        </p:txBody>
      </p:sp>
      <p:graphicFrame>
        <p:nvGraphicFramePr>
          <p:cNvPr id="24" name="Content Placeholder 9"/>
          <p:cNvGraphicFramePr>
            <a:graphicFrameLocks/>
          </p:cNvGraphicFramePr>
          <p:nvPr>
            <p:extLst>
              <p:ext uri="{D42A27DB-BD31-4B8C-83A1-F6EECF244321}">
                <p14:modId xmlns:p14="http://schemas.microsoft.com/office/powerpoint/2010/main" val="2873217624"/>
              </p:ext>
            </p:extLst>
          </p:nvPr>
        </p:nvGraphicFramePr>
        <p:xfrm>
          <a:off x="1295400" y="3872520"/>
          <a:ext cx="3962400" cy="1483360"/>
        </p:xfrm>
        <a:graphic>
          <a:graphicData uri="http://schemas.openxmlformats.org/drawingml/2006/table">
            <a:tbl>
              <a:tblPr firstRow="1" bandRow="1">
                <a:tableStyleId>{5C22544A-7EE6-4342-B048-85BDC9FD1C3A}</a:tableStyleId>
              </a:tblPr>
              <a:tblGrid>
                <a:gridCol w="2141838"/>
                <a:gridCol w="182056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@298 rules</a:t>
                      </a:r>
                      <a:endParaRPr lang="en-US" sz="1800" dirty="0" smtClean="0"/>
                    </a:p>
                  </a:txBody>
                  <a:tcPr/>
                </a:tc>
                <a:tc>
                  <a:txBody>
                    <a:bodyPr/>
                    <a:lstStyle/>
                    <a:p>
                      <a:r>
                        <a:rPr lang="en-US" sz="1600" dirty="0" smtClean="0"/>
                        <a:t>Avg.  per 100k Run</a:t>
                      </a:r>
                      <a:endParaRPr lang="en-US" sz="1600" dirty="0"/>
                    </a:p>
                  </a:txBody>
                  <a:tcPr/>
                </a:tc>
              </a:tr>
              <a:tr h="370840">
                <a:tc>
                  <a:txBody>
                    <a:bodyPr/>
                    <a:lstStyle/>
                    <a:p>
                      <a:r>
                        <a:rPr lang="en-US" sz="1600" dirty="0" smtClean="0"/>
                        <a:t>Sun PDP</a:t>
                      </a:r>
                      <a:endParaRPr lang="en-US" sz="1600" dirty="0"/>
                    </a:p>
                  </a:txBody>
                  <a:tcPr/>
                </a:tc>
                <a:tc>
                  <a:txBody>
                    <a:bodyPr/>
                    <a:lstStyle/>
                    <a:p>
                      <a:r>
                        <a:rPr lang="en-US" dirty="0" smtClean="0"/>
                        <a:t>60</a:t>
                      </a:r>
                      <a:r>
                        <a:rPr lang="en-US" baseline="0" dirty="0" smtClean="0"/>
                        <a:t> ms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XEngine</a:t>
                      </a:r>
                    </a:p>
                  </a:txBody>
                  <a:tcPr/>
                </a:tc>
                <a:tc>
                  <a:txBody>
                    <a:bodyPr/>
                    <a:lstStyle/>
                    <a:p>
                      <a:r>
                        <a:rPr lang="en-US" dirty="0" smtClean="0"/>
                        <a:t>23 ms</a:t>
                      </a:r>
                      <a:endParaRPr lang="en-US" dirty="0"/>
                    </a:p>
                  </a:txBody>
                  <a:tcPr/>
                </a:tc>
              </a:tr>
              <a:tr h="370840">
                <a:tc>
                  <a:txBody>
                    <a:bodyPr/>
                    <a:lstStyle/>
                    <a:p>
                      <a:r>
                        <a:rPr lang="en-US" dirty="0" smtClean="0"/>
                        <a:t>SBA-XACML</a:t>
                      </a:r>
                      <a:endParaRPr lang="en-US" dirty="0"/>
                    </a:p>
                  </a:txBody>
                  <a:tcPr/>
                </a:tc>
                <a:tc>
                  <a:txBody>
                    <a:bodyPr/>
                    <a:lstStyle/>
                    <a:p>
                      <a:r>
                        <a:rPr lang="en-US" dirty="0" smtClean="0"/>
                        <a:t>8 ms</a:t>
                      </a:r>
                      <a:endParaRPr lang="en-US" dirty="0"/>
                    </a:p>
                  </a:txBody>
                  <a:tcPr/>
                </a:tc>
              </a:tr>
            </a:tbl>
          </a:graphicData>
        </a:graphic>
      </p:graphicFrame>
      <p:sp>
        <p:nvSpPr>
          <p:cNvPr id="25" name="TextBox 24"/>
          <p:cNvSpPr txBox="1"/>
          <p:nvPr/>
        </p:nvSpPr>
        <p:spPr>
          <a:xfrm>
            <a:off x="1295400" y="5777520"/>
            <a:ext cx="4114800" cy="584775"/>
          </a:xfrm>
          <a:prstGeom prst="rect">
            <a:avLst/>
          </a:prstGeom>
          <a:noFill/>
        </p:spPr>
        <p:txBody>
          <a:bodyPr wrap="square" rtlCol="0">
            <a:spAutoFit/>
          </a:bodyPr>
          <a:lstStyle/>
          <a:p>
            <a:r>
              <a:rPr lang="en-US" sz="1600" dirty="0" smtClean="0"/>
              <a:t>SBA-XACML is 7.5 and 2.8 times more efficient  than Sun PDP and XEngine respectively.</a:t>
            </a:r>
            <a:endParaRPr lang="en-US" sz="1600" dirty="0"/>
          </a:p>
        </p:txBody>
      </p:sp>
      <p:sp>
        <p:nvSpPr>
          <p:cNvPr id="26" name="Rectangle 25"/>
          <p:cNvSpPr/>
          <p:nvPr/>
        </p:nvSpPr>
        <p:spPr>
          <a:xfrm>
            <a:off x="1295400" y="2424720"/>
            <a:ext cx="4191000" cy="584775"/>
          </a:xfrm>
          <a:prstGeom prst="rect">
            <a:avLst/>
          </a:prstGeom>
        </p:spPr>
        <p:txBody>
          <a:bodyPr wrap="square">
            <a:spAutoFit/>
          </a:bodyPr>
          <a:lstStyle/>
          <a:p>
            <a:r>
              <a:rPr lang="en-US" sz="1600" dirty="0" smtClean="0"/>
              <a:t>SBA-XACML is 4.5 and 3.4 times more efficient than Sun PDP and XEngine respectively.</a:t>
            </a:r>
            <a:endParaRPr lang="en-US" sz="1600" dirty="0"/>
          </a:p>
        </p:txBody>
      </p:sp>
      <p:sp>
        <p:nvSpPr>
          <p:cNvPr id="27" name="Title 1"/>
          <p:cNvSpPr>
            <a:spLocks noGrp="1"/>
          </p:cNvSpPr>
          <p:nvPr>
            <p:ph type="title"/>
          </p:nvPr>
        </p:nvSpPr>
        <p:spPr>
          <a:xfrm>
            <a:off x="604441" y="-253124"/>
            <a:ext cx="10749367" cy="1208869"/>
          </a:xfrm>
        </p:spPr>
        <p:txBody>
          <a:bodyPr>
            <a:normAutofit/>
          </a:bodyPr>
          <a:lstStyle/>
          <a:p>
            <a:r>
              <a:rPr lang="en-US" dirty="0" smtClean="0">
                <a:solidFill>
                  <a:schemeClr val="bg1"/>
                </a:solidFill>
              </a:rPr>
              <a:t>2- Experimental Results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096901642"/>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5"/>
            <a:ext cx="10749367" cy="1208869"/>
          </a:xfrm>
        </p:spPr>
        <p:txBody>
          <a:bodyPr>
            <a:normAutofit/>
          </a:bodyPr>
          <a:lstStyle/>
          <a:p>
            <a:r>
              <a:rPr lang="en-US" dirty="0" smtClean="0">
                <a:solidFill>
                  <a:schemeClr val="bg1"/>
                </a:solidFill>
              </a:rPr>
              <a:t>2- Flaws Detection Semantics </a:t>
            </a:r>
            <a:br>
              <a:rPr lang="en-US" dirty="0" smtClean="0">
                <a:solidFill>
                  <a:schemeClr val="bg1"/>
                </a:solidFill>
              </a:rPr>
            </a:br>
            <a:r>
              <a:rPr lang="en-US" sz="2000" dirty="0" smtClean="0">
                <a:solidFill>
                  <a:schemeClr val="bg1"/>
                </a:solidFill>
                <a:latin typeface="+mn-lt"/>
              </a:rPr>
              <a:t>Flaws, Conflicts and Redundancy Detection</a:t>
            </a:r>
            <a:endParaRPr lang="en-US" sz="2000" dirty="0">
              <a:solidFill>
                <a:schemeClr val="bg1"/>
              </a:solidFill>
              <a:latin typeface="+mn-lt"/>
            </a:endParaRPr>
          </a:p>
        </p:txBody>
      </p:sp>
      <p:sp>
        <p:nvSpPr>
          <p:cNvPr id="11" name="TextBox 10"/>
          <p:cNvSpPr txBox="1"/>
          <p:nvPr/>
        </p:nvSpPr>
        <p:spPr>
          <a:xfrm>
            <a:off x="11558107" y="1771650"/>
            <a:ext cx="524388" cy="369332"/>
          </a:xfrm>
          <a:prstGeom prst="rect">
            <a:avLst/>
          </a:prstGeom>
          <a:noFill/>
        </p:spPr>
        <p:txBody>
          <a:bodyPr wrap="square" rtlCol="0">
            <a:spAutoFit/>
          </a:bodyPr>
          <a:lstStyle/>
          <a:p>
            <a:pPr algn="ctr"/>
            <a:r>
              <a:rPr lang="en-US" dirty="0" smtClean="0"/>
              <a:t>(4)</a:t>
            </a:r>
            <a:endParaRPr lang="en-US" dirty="0"/>
          </a:p>
        </p:txBody>
      </p:sp>
      <p:sp>
        <p:nvSpPr>
          <p:cNvPr id="12" name="TextBox 11"/>
          <p:cNvSpPr txBox="1"/>
          <p:nvPr/>
        </p:nvSpPr>
        <p:spPr>
          <a:xfrm>
            <a:off x="11538262" y="2981325"/>
            <a:ext cx="611787" cy="369332"/>
          </a:xfrm>
          <a:prstGeom prst="rect">
            <a:avLst/>
          </a:prstGeom>
          <a:noFill/>
        </p:spPr>
        <p:txBody>
          <a:bodyPr wrap="square" rtlCol="0">
            <a:spAutoFit/>
          </a:bodyPr>
          <a:lstStyle/>
          <a:p>
            <a:pPr algn="ctr"/>
            <a:r>
              <a:rPr lang="en-US" dirty="0" smtClean="0"/>
              <a:t>(3)</a:t>
            </a:r>
            <a:endParaRPr lang="en-US" dirty="0"/>
          </a:p>
        </p:txBody>
      </p:sp>
      <p:sp>
        <p:nvSpPr>
          <p:cNvPr id="13" name="TextBox 12"/>
          <p:cNvSpPr txBox="1"/>
          <p:nvPr/>
        </p:nvSpPr>
        <p:spPr>
          <a:xfrm>
            <a:off x="11538259" y="4333687"/>
            <a:ext cx="622710" cy="369332"/>
          </a:xfrm>
          <a:prstGeom prst="rect">
            <a:avLst/>
          </a:prstGeom>
          <a:noFill/>
        </p:spPr>
        <p:txBody>
          <a:bodyPr wrap="square" rtlCol="0">
            <a:spAutoFit/>
          </a:bodyPr>
          <a:lstStyle/>
          <a:p>
            <a:pPr algn="ctr"/>
            <a:r>
              <a:rPr lang="en-US" dirty="0" smtClean="0"/>
              <a:t>(2)</a:t>
            </a:r>
            <a:endParaRPr lang="en-US" dirty="0"/>
          </a:p>
        </p:txBody>
      </p:sp>
      <p:sp>
        <p:nvSpPr>
          <p:cNvPr id="14" name="TextBox 13"/>
          <p:cNvSpPr txBox="1"/>
          <p:nvPr/>
        </p:nvSpPr>
        <p:spPr>
          <a:xfrm>
            <a:off x="11538258" y="5634225"/>
            <a:ext cx="491615" cy="369332"/>
          </a:xfrm>
          <a:prstGeom prst="rect">
            <a:avLst/>
          </a:prstGeom>
          <a:noFill/>
        </p:spPr>
        <p:txBody>
          <a:bodyPr wrap="square" rtlCol="0">
            <a:spAutoFit/>
          </a:bodyPr>
          <a:lstStyle/>
          <a:p>
            <a:pPr algn="ctr"/>
            <a:r>
              <a:rPr lang="en-US" dirty="0" smtClean="0"/>
              <a:t>(1)</a:t>
            </a: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1689971" y="5233784"/>
            <a:ext cx="8696325" cy="12287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93221" y="3931267"/>
            <a:ext cx="10620376" cy="11715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353402" y="2660067"/>
            <a:ext cx="5276850" cy="1190625"/>
          </a:xfrm>
          <a:prstGeom prst="rect">
            <a:avLst/>
          </a:prstGeom>
          <a:solidFill>
            <a:schemeClr val="bg1"/>
          </a:solid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271846" y="1497075"/>
            <a:ext cx="5648326" cy="1085850"/>
          </a:xfrm>
          <a:prstGeom prst="rect">
            <a:avLst/>
          </a:prstGeom>
          <a:noFill/>
          <a:ln w="9525">
            <a:noFill/>
            <a:miter lim="800000"/>
            <a:headEnd/>
            <a:tailEnd/>
          </a:ln>
        </p:spPr>
      </p:pic>
      <p:pic>
        <p:nvPicPr>
          <p:cNvPr id="29" name="Picture 3"/>
          <p:cNvPicPr>
            <a:picLocks noChangeAspect="1" noChangeArrowheads="1"/>
          </p:cNvPicPr>
          <p:nvPr/>
        </p:nvPicPr>
        <p:blipFill>
          <a:blip r:embed="rId7" cstate="print"/>
          <a:srcRect/>
          <a:stretch>
            <a:fillRect/>
          </a:stretch>
        </p:blipFill>
        <p:spPr bwMode="auto">
          <a:xfrm>
            <a:off x="1014139" y="5234169"/>
            <a:ext cx="10047467" cy="16238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 name="Picture 4"/>
          <p:cNvPicPr>
            <a:picLocks noChangeAspect="1" noChangeArrowheads="1"/>
          </p:cNvPicPr>
          <p:nvPr/>
        </p:nvPicPr>
        <p:blipFill>
          <a:blip r:embed="rId8" cstate="print"/>
          <a:srcRect/>
          <a:stretch>
            <a:fillRect/>
          </a:stretch>
        </p:blipFill>
        <p:spPr bwMode="auto">
          <a:xfrm>
            <a:off x="-1234" y="3784743"/>
            <a:ext cx="12218952" cy="16833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1" name="Picture 5"/>
          <p:cNvPicPr>
            <a:picLocks noChangeAspect="1" noChangeArrowheads="1"/>
          </p:cNvPicPr>
          <p:nvPr/>
        </p:nvPicPr>
        <p:blipFill>
          <a:blip r:embed="rId9" cstate="print"/>
          <a:srcRect/>
          <a:stretch>
            <a:fillRect/>
          </a:stretch>
        </p:blipFill>
        <p:spPr bwMode="auto">
          <a:xfrm>
            <a:off x="1304912" y="2437805"/>
            <a:ext cx="9582177" cy="19823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2" name="Picture 6"/>
          <p:cNvPicPr>
            <a:picLocks noChangeAspect="1" noChangeArrowheads="1"/>
          </p:cNvPicPr>
          <p:nvPr/>
        </p:nvPicPr>
        <p:blipFill>
          <a:blip r:embed="rId10" cstate="print"/>
          <a:srcRect/>
          <a:stretch>
            <a:fillRect/>
          </a:stretch>
        </p:blipFill>
        <p:spPr bwMode="auto">
          <a:xfrm>
            <a:off x="1075443" y="1483716"/>
            <a:ext cx="10001988" cy="18930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Slide Number Placeholder 5"/>
          <p:cNvSpPr>
            <a:spLocks noGrp="1"/>
          </p:cNvSpPr>
          <p:nvPr>
            <p:ph type="sldNum" sz="quarter" idx="12"/>
          </p:nvPr>
        </p:nvSpPr>
        <p:spPr/>
        <p:txBody>
          <a:bodyPr/>
          <a:lstStyle/>
          <a:p>
            <a:fld id="{4FAB73BC-B049-4115-A692-8D63A059BFB8}" type="slidenum">
              <a:rPr lang="en-US" smtClean="0"/>
              <a:pPr/>
              <a:t>39</a:t>
            </a:fld>
            <a:endParaRPr lang="en-US"/>
          </a:p>
        </p:txBody>
      </p:sp>
      <p:sp>
        <p:nvSpPr>
          <p:cNvPr id="5" name="Footer Placeholder 4"/>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3279950196"/>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29" presetClass="exit" presetSubtype="0" fill="hold" nodeType="withEffect">
                                  <p:stCondLst>
                                    <p:cond delay="0"/>
                                  </p:stCondLst>
                                  <p:childTnLst>
                                    <p:anim calcmode="lin" valueType="num">
                                      <p:cBhvr>
                                        <p:cTn id="18" dur="500"/>
                                        <p:tgtEl>
                                          <p:spTgt spid="29"/>
                                        </p:tgtEl>
                                        <p:attrNameLst>
                                          <p:attrName>ppt_x</p:attrName>
                                        </p:attrNameLst>
                                      </p:cBhvr>
                                      <p:tavLst>
                                        <p:tav tm="0">
                                          <p:val>
                                            <p:strVal val="ppt_x"/>
                                          </p:val>
                                        </p:tav>
                                        <p:tav tm="100000">
                                          <p:val>
                                            <p:strVal val="ppt_x-.2"/>
                                          </p:val>
                                        </p:tav>
                                      </p:tavLst>
                                    </p:anim>
                                    <p:anim calcmode="lin" valueType="num">
                                      <p:cBhvr>
                                        <p:cTn id="19" dur="500"/>
                                        <p:tgtEl>
                                          <p:spTgt spid="29"/>
                                        </p:tgtEl>
                                        <p:attrNameLst>
                                          <p:attrName>ppt_y</p:attrName>
                                        </p:attrNameLst>
                                      </p:cBhvr>
                                      <p:tavLst>
                                        <p:tav tm="0">
                                          <p:val>
                                            <p:strVal val="ppt_y"/>
                                          </p:val>
                                        </p:tav>
                                        <p:tav tm="100000">
                                          <p:val>
                                            <p:strVal val="ppt_y"/>
                                          </p:val>
                                        </p:tav>
                                      </p:tavLst>
                                    </p:anim>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29" presetClass="exit" presetSubtype="0" fill="hold" nodeType="withEffect">
                                  <p:stCondLst>
                                    <p:cond delay="0"/>
                                  </p:stCondLst>
                                  <p:childTnLst>
                                    <p:anim calcmode="lin" valueType="num">
                                      <p:cBhvr>
                                        <p:cTn id="30" dur="500"/>
                                        <p:tgtEl>
                                          <p:spTgt spid="30"/>
                                        </p:tgtEl>
                                        <p:attrNameLst>
                                          <p:attrName>ppt_x</p:attrName>
                                        </p:attrNameLst>
                                      </p:cBhvr>
                                      <p:tavLst>
                                        <p:tav tm="0">
                                          <p:val>
                                            <p:strVal val="ppt_x"/>
                                          </p:val>
                                        </p:tav>
                                        <p:tav tm="100000">
                                          <p:val>
                                            <p:strVal val="ppt_x-.2"/>
                                          </p:val>
                                        </p:tav>
                                      </p:tavLst>
                                    </p:anim>
                                    <p:anim calcmode="lin" valueType="num">
                                      <p:cBhvr>
                                        <p:cTn id="31" dur="500"/>
                                        <p:tgtEl>
                                          <p:spTgt spid="30"/>
                                        </p:tgtEl>
                                        <p:attrNameLst>
                                          <p:attrName>ppt_y</p:attrName>
                                        </p:attrNameLst>
                                      </p:cBhvr>
                                      <p:tavLst>
                                        <p:tav tm="0">
                                          <p:val>
                                            <p:strVal val="ppt_y"/>
                                          </p:val>
                                        </p:tav>
                                        <p:tav tm="100000">
                                          <p:val>
                                            <p:strVal val="ppt_y"/>
                                          </p:val>
                                        </p:tav>
                                      </p:tavLst>
                                    </p:anim>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29" presetClass="exit" presetSubtype="0" fill="hold" nodeType="withEffect">
                                  <p:stCondLst>
                                    <p:cond delay="0"/>
                                  </p:stCondLst>
                                  <p:childTnLst>
                                    <p:anim calcmode="lin" valueType="num">
                                      <p:cBhvr>
                                        <p:cTn id="42" dur="500"/>
                                        <p:tgtEl>
                                          <p:spTgt spid="31"/>
                                        </p:tgtEl>
                                        <p:attrNameLst>
                                          <p:attrName>ppt_x</p:attrName>
                                        </p:attrNameLst>
                                      </p:cBhvr>
                                      <p:tavLst>
                                        <p:tav tm="0">
                                          <p:val>
                                            <p:strVal val="ppt_x"/>
                                          </p:val>
                                        </p:tav>
                                        <p:tav tm="100000">
                                          <p:val>
                                            <p:strVal val="ppt_x-.2"/>
                                          </p:val>
                                        </p:tav>
                                      </p:tavLst>
                                    </p:anim>
                                    <p:anim calcmode="lin" valueType="num">
                                      <p:cBhvr>
                                        <p:cTn id="43" dur="500"/>
                                        <p:tgtEl>
                                          <p:spTgt spid="31"/>
                                        </p:tgtEl>
                                        <p:attrNameLst>
                                          <p:attrName>ppt_y</p:attrName>
                                        </p:attrNameLst>
                                      </p:cBhvr>
                                      <p:tavLst>
                                        <p:tav tm="0">
                                          <p:val>
                                            <p:strVal val="ppt_y"/>
                                          </p:val>
                                        </p:tav>
                                        <p:tav tm="100000">
                                          <p:val>
                                            <p:strVal val="ppt_y"/>
                                          </p:val>
                                        </p:tav>
                                      </p:tavLst>
                                    </p:anim>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21524"/>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Intelligent Transport Systems</a:t>
            </a:r>
            <a:endParaRPr lang="en-US" dirty="0">
              <a:solidFill>
                <a:schemeClr val="bg1"/>
              </a:solidFill>
            </a:endParaRPr>
          </a:p>
        </p:txBody>
      </p:sp>
      <p:sp>
        <p:nvSpPr>
          <p:cNvPr id="5" name="Content Placeholder 1"/>
          <p:cNvSpPr txBox="1">
            <a:spLocks/>
          </p:cNvSpPr>
          <p:nvPr/>
        </p:nvSpPr>
        <p:spPr>
          <a:xfrm>
            <a:off x="152404" y="1524000"/>
            <a:ext cx="10769600" cy="50292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rPr>
              <a:t>Contribute in solving </a:t>
            </a:r>
            <a:r>
              <a:rPr lang="en-US" dirty="0" smtClean="0">
                <a:solidFill>
                  <a:schemeClr val="tx2"/>
                </a:solidFill>
              </a:rPr>
              <a:t>several daily life problems</a:t>
            </a:r>
            <a:endParaRPr lang="en-US" dirty="0" smtClean="0">
              <a:solidFill>
                <a:schemeClr val="tx2"/>
              </a:solidFill>
            </a:endParaRPr>
          </a:p>
          <a:p>
            <a:pPr lvl="2">
              <a:buFont typeface="Wingdings" pitchFamily="2" charset="2"/>
              <a:buChar char="Ø"/>
            </a:pPr>
            <a:r>
              <a:rPr lang="en-US" dirty="0" smtClean="0">
                <a:solidFill>
                  <a:schemeClr val="tx2"/>
                </a:solidFill>
              </a:rPr>
              <a:t>Control real-time traffic</a:t>
            </a:r>
          </a:p>
          <a:p>
            <a:pPr lvl="2">
              <a:buFont typeface="Wingdings" pitchFamily="2" charset="2"/>
              <a:buChar char="Ø"/>
            </a:pPr>
            <a:r>
              <a:rPr lang="en-US" dirty="0" smtClean="0">
                <a:solidFill>
                  <a:schemeClr val="tx2"/>
                </a:solidFill>
              </a:rPr>
              <a:t>Manage incident</a:t>
            </a:r>
          </a:p>
          <a:p>
            <a:pPr lvl="2">
              <a:buFont typeface="Wingdings" pitchFamily="2" charset="2"/>
              <a:buChar char="Ø"/>
            </a:pPr>
            <a:r>
              <a:rPr lang="en-US" dirty="0" smtClean="0">
                <a:solidFill>
                  <a:schemeClr val="tx2"/>
                </a:solidFill>
              </a:rPr>
              <a:t>Reduce the environment pollution</a:t>
            </a:r>
          </a:p>
          <a:p>
            <a:pPr lvl="2">
              <a:buFont typeface="Wingdings" pitchFamily="2" charset="2"/>
              <a:buChar char="Ø"/>
            </a:pPr>
            <a:r>
              <a:rPr lang="en-US" dirty="0" smtClean="0">
                <a:solidFill>
                  <a:schemeClr val="tx2"/>
                </a:solidFill>
              </a:rPr>
              <a:t>Reduce time Delay </a:t>
            </a:r>
            <a:r>
              <a:rPr lang="en-US" dirty="0" smtClean="0">
                <a:solidFill>
                  <a:schemeClr val="tx2"/>
                </a:solidFill>
                <a:sym typeface="Wingdings" pitchFamily="2" charset="2"/>
              </a:rPr>
              <a:t> Reduce Financial Loss</a:t>
            </a:r>
            <a:endParaRPr lang="en-US" dirty="0" smtClean="0">
              <a:solidFill>
                <a:schemeClr val="tx2"/>
              </a:solidFill>
            </a:endParaRPr>
          </a:p>
          <a:p>
            <a:pPr lvl="2">
              <a:buFont typeface="Wingdings" pitchFamily="2" charset="2"/>
              <a:buChar char="Ø"/>
            </a:pPr>
            <a:r>
              <a:rPr lang="en-US" dirty="0" smtClean="0">
                <a:solidFill>
                  <a:schemeClr val="tx2"/>
                </a:solidFill>
              </a:rPr>
              <a:t>Reduce </a:t>
            </a:r>
            <a:r>
              <a:rPr lang="en-US" dirty="0" smtClean="0">
                <a:solidFill>
                  <a:schemeClr val="tx2"/>
                </a:solidFill>
              </a:rPr>
              <a:t>Energy/</a:t>
            </a:r>
            <a:r>
              <a:rPr lang="en-US" dirty="0" err="1" smtClean="0">
                <a:solidFill>
                  <a:schemeClr val="tx2"/>
                </a:solidFill>
              </a:rPr>
              <a:t>Gaz</a:t>
            </a:r>
            <a:r>
              <a:rPr lang="en-US" dirty="0" smtClean="0">
                <a:solidFill>
                  <a:schemeClr val="tx2"/>
                </a:solidFill>
              </a:rPr>
              <a:t> </a:t>
            </a:r>
            <a:r>
              <a:rPr lang="en-US" dirty="0" smtClean="0">
                <a:solidFill>
                  <a:schemeClr val="tx2"/>
                </a:solidFill>
              </a:rPr>
              <a:t>Consumption</a:t>
            </a:r>
          </a:p>
          <a:p>
            <a:pPr lvl="2">
              <a:buFont typeface="Wingdings" pitchFamily="2" charset="2"/>
              <a:buChar char="Ø"/>
            </a:pPr>
            <a:r>
              <a:rPr lang="en-US" dirty="0" smtClean="0">
                <a:solidFill>
                  <a:schemeClr val="tx2"/>
                </a:solidFill>
              </a:rPr>
              <a:t>Boost the productivity and expand economic growth</a:t>
            </a:r>
          </a:p>
          <a:p>
            <a:pPr marL="914400" lvl="2" indent="0">
              <a:buNone/>
            </a:pPr>
            <a:endParaRPr lang="en-US" dirty="0" smtClean="0">
              <a:solidFill>
                <a:schemeClr val="tx2"/>
              </a:solidFill>
            </a:endParaRPr>
          </a:p>
          <a:p>
            <a:r>
              <a:rPr lang="en-US" dirty="0" smtClean="0">
                <a:solidFill>
                  <a:schemeClr val="tx2"/>
                </a:solidFill>
              </a:rPr>
              <a:t>Lack of ITS infrastructure in developing countries</a:t>
            </a:r>
          </a:p>
          <a:p>
            <a:pPr lvl="2">
              <a:buFont typeface="Courier New"/>
              <a:buChar char="o"/>
            </a:pPr>
            <a:r>
              <a:rPr lang="en-US" dirty="0" smtClean="0">
                <a:solidFill>
                  <a:schemeClr val="tx2"/>
                </a:solidFill>
              </a:rPr>
              <a:t>Lead to lack of information for intelligent decisions</a:t>
            </a:r>
          </a:p>
          <a:p>
            <a:pPr lvl="2">
              <a:buFont typeface="Courier New"/>
              <a:buChar char="o"/>
            </a:pPr>
            <a:r>
              <a:rPr lang="en-US" dirty="0" smtClean="0">
                <a:solidFill>
                  <a:schemeClr val="tx2"/>
                </a:solidFill>
              </a:rPr>
              <a:t>Need to provide alternative solutions based on </a:t>
            </a:r>
          </a:p>
          <a:p>
            <a:pPr lvl="3">
              <a:buFont typeface="Wingdings" charset="2"/>
              <a:buChar char="Ø"/>
            </a:pPr>
            <a:r>
              <a:rPr lang="en-US" dirty="0">
                <a:solidFill>
                  <a:schemeClr val="tx2"/>
                </a:solidFill>
              </a:rPr>
              <a:t>M</a:t>
            </a:r>
            <a:r>
              <a:rPr lang="en-US" dirty="0" smtClean="0">
                <a:solidFill>
                  <a:schemeClr val="tx2"/>
                </a:solidFill>
              </a:rPr>
              <a:t>ultiple and diverse source of information </a:t>
            </a:r>
          </a:p>
          <a:p>
            <a:pPr lvl="3">
              <a:buFont typeface="Wingdings" charset="2"/>
              <a:buChar char="Ø"/>
            </a:pPr>
            <a:r>
              <a:rPr lang="en-US" dirty="0" smtClean="0">
                <a:solidFill>
                  <a:schemeClr val="tx2"/>
                </a:solidFill>
              </a:rPr>
              <a:t>Avoiding the costly infrastructure sources</a:t>
            </a:r>
          </a:p>
          <a:p>
            <a:pPr lvl="1"/>
            <a:endParaRPr lang="en-US" dirty="0" smtClean="0">
              <a:solidFill>
                <a:schemeClr val="tx2"/>
              </a:solidFill>
            </a:endParaRPr>
          </a:p>
          <a:p>
            <a:r>
              <a:rPr lang="en-US" dirty="0" smtClean="0">
                <a:solidFill>
                  <a:schemeClr val="tx2"/>
                </a:solidFill>
              </a:rPr>
              <a:t>Interest of advanced country is in reducing the high cost of infrastructure maintenance and upgrades</a:t>
            </a:r>
          </a:p>
        </p:txBody>
      </p:sp>
      <p:sp>
        <p:nvSpPr>
          <p:cNvPr id="2" name="Slide Number Placeholder 1"/>
          <p:cNvSpPr>
            <a:spLocks noGrp="1"/>
          </p:cNvSpPr>
          <p:nvPr>
            <p:ph type="sldNum" sz="quarter" idx="12"/>
          </p:nvPr>
        </p:nvSpPr>
        <p:spPr/>
        <p:txBody>
          <a:bodyPr/>
          <a:lstStyle/>
          <a:p>
            <a:fld id="{4FAB73BC-B049-4115-A692-8D63A059BFB8}" type="slidenum">
              <a:rPr lang="en-US" smtClean="0"/>
              <a:pPr/>
              <a:t>4</a:t>
            </a:fld>
            <a:endParaRPr lang="en-US"/>
          </a:p>
        </p:txBody>
      </p:sp>
      <p:sp>
        <p:nvSpPr>
          <p:cNvPr id="6" name="Footer Placeholder 5"/>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44871790"/>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5"/>
            <a:ext cx="10749367" cy="1208869"/>
          </a:xfrm>
        </p:spPr>
        <p:txBody>
          <a:bodyPr>
            <a:normAutofit/>
          </a:bodyPr>
          <a:lstStyle/>
          <a:p>
            <a:r>
              <a:rPr lang="en-US" dirty="0" smtClean="0">
                <a:solidFill>
                  <a:schemeClr val="bg1"/>
                </a:solidFill>
              </a:rPr>
              <a:t>2- Flaws Detection Semantics </a:t>
            </a:r>
            <a:br>
              <a:rPr lang="en-US" dirty="0" smtClean="0">
                <a:solidFill>
                  <a:schemeClr val="bg1"/>
                </a:solidFill>
              </a:rPr>
            </a:br>
            <a:r>
              <a:rPr lang="en-US" sz="2000" dirty="0" smtClean="0">
                <a:solidFill>
                  <a:schemeClr val="bg1"/>
                </a:solidFill>
                <a:latin typeface="+mn-lt"/>
              </a:rPr>
              <a:t>Case Study</a:t>
            </a:r>
            <a:endParaRPr lang="en-US" sz="2000" dirty="0">
              <a:solidFill>
                <a:schemeClr val="bg1"/>
              </a:solidFill>
              <a:latin typeface="+mn-lt"/>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40</a:t>
            </a:fld>
            <a:endParaRPr lang="en-US"/>
          </a:p>
        </p:txBody>
      </p:sp>
      <p:sp>
        <p:nvSpPr>
          <p:cNvPr id="9" name="Rectangle 8"/>
          <p:cNvSpPr/>
          <p:nvPr/>
        </p:nvSpPr>
        <p:spPr>
          <a:xfrm>
            <a:off x="4398453" y="616090"/>
            <a:ext cx="2015091" cy="785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PolicySet : PS1</a:t>
            </a:r>
            <a:endParaRPr lang="en-US" dirty="0"/>
          </a:p>
        </p:txBody>
      </p:sp>
      <p:sp>
        <p:nvSpPr>
          <p:cNvPr id="10" name="Rectangle 9"/>
          <p:cNvSpPr/>
          <p:nvPr/>
        </p:nvSpPr>
        <p:spPr>
          <a:xfrm>
            <a:off x="1963551" y="1759090"/>
            <a:ext cx="2015091" cy="785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Policy:P1</a:t>
            </a:r>
            <a:endParaRPr lang="en-US" dirty="0"/>
          </a:p>
        </p:txBody>
      </p:sp>
      <p:sp>
        <p:nvSpPr>
          <p:cNvPr id="11" name="Rectangle 10"/>
          <p:cNvSpPr/>
          <p:nvPr/>
        </p:nvSpPr>
        <p:spPr>
          <a:xfrm>
            <a:off x="6749392" y="1759090"/>
            <a:ext cx="2015091" cy="785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Policy:P2</a:t>
            </a:r>
            <a:endParaRPr lang="en-US" dirty="0"/>
          </a:p>
        </p:txBody>
      </p:sp>
      <p:sp>
        <p:nvSpPr>
          <p:cNvPr id="12" name="Rectangle 11"/>
          <p:cNvSpPr/>
          <p:nvPr/>
        </p:nvSpPr>
        <p:spPr>
          <a:xfrm>
            <a:off x="5238074" y="2902090"/>
            <a:ext cx="2015091" cy="785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Rule:R3</a:t>
            </a:r>
            <a:endParaRPr lang="en-US" dirty="0"/>
          </a:p>
        </p:txBody>
      </p:sp>
      <p:sp>
        <p:nvSpPr>
          <p:cNvPr id="13" name="Rectangle 12"/>
          <p:cNvSpPr/>
          <p:nvPr/>
        </p:nvSpPr>
        <p:spPr>
          <a:xfrm>
            <a:off x="1963551" y="2902090"/>
            <a:ext cx="2015091" cy="785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Rule:R1</a:t>
            </a:r>
            <a:endParaRPr lang="en-US" dirty="0"/>
          </a:p>
        </p:txBody>
      </p:sp>
      <p:sp>
        <p:nvSpPr>
          <p:cNvPr id="14" name="Rectangle 13"/>
          <p:cNvSpPr/>
          <p:nvPr/>
        </p:nvSpPr>
        <p:spPr>
          <a:xfrm>
            <a:off x="8386654" y="2902090"/>
            <a:ext cx="2015091" cy="785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Rule:R4</a:t>
            </a:r>
            <a:endParaRPr lang="en-US" dirty="0"/>
          </a:p>
        </p:txBody>
      </p:sp>
      <p:cxnSp>
        <p:nvCxnSpPr>
          <p:cNvPr id="15" name="Straight Connector 14"/>
          <p:cNvCxnSpPr>
            <a:endCxn id="10" idx="0"/>
          </p:cNvCxnSpPr>
          <p:nvPr/>
        </p:nvCxnSpPr>
        <p:spPr>
          <a:xfrm flipH="1">
            <a:off x="2971097" y="1401903"/>
            <a:ext cx="2476883" cy="35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2"/>
            <a:endCxn id="13" idx="0"/>
          </p:cNvCxnSpPr>
          <p:nvPr/>
        </p:nvCxnSpPr>
        <p:spPr>
          <a:xfrm>
            <a:off x="2971097" y="2544903"/>
            <a:ext cx="0" cy="35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2"/>
            <a:endCxn id="11" idx="0"/>
          </p:cNvCxnSpPr>
          <p:nvPr/>
        </p:nvCxnSpPr>
        <p:spPr>
          <a:xfrm>
            <a:off x="5405999" y="1401903"/>
            <a:ext cx="2350939" cy="35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2"/>
            <a:endCxn id="14" idx="0"/>
          </p:cNvCxnSpPr>
          <p:nvPr/>
        </p:nvCxnSpPr>
        <p:spPr>
          <a:xfrm>
            <a:off x="7756938" y="2544903"/>
            <a:ext cx="1637261" cy="357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2"/>
            <a:endCxn id="12" idx="0"/>
          </p:cNvCxnSpPr>
          <p:nvPr/>
        </p:nvCxnSpPr>
        <p:spPr>
          <a:xfrm flipH="1">
            <a:off x="6245620" y="2544903"/>
            <a:ext cx="1511318" cy="3571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879589" y="3973652"/>
            <a:ext cx="8648099" cy="2816308"/>
            <a:chOff x="2209800" y="5105400"/>
            <a:chExt cx="7848600" cy="3004062"/>
          </a:xfrm>
        </p:grpSpPr>
        <p:sp>
          <p:nvSpPr>
            <p:cNvPr id="21" name="Line Callout 1 20"/>
            <p:cNvSpPr/>
            <p:nvPr/>
          </p:nvSpPr>
          <p:spPr>
            <a:xfrm>
              <a:off x="2209800" y="5181600"/>
              <a:ext cx="1981200" cy="2895600"/>
            </a:xfrm>
            <a:prstGeom prst="borderCallout1">
              <a:avLst>
                <a:gd name="adj1" fmla="val -1250"/>
                <a:gd name="adj2" fmla="val 1557"/>
                <a:gd name="adj3" fmla="val -12903"/>
                <a:gd name="adj4" fmla="val 490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dirty="0" smtClean="0">
                  <a:solidFill>
                    <a:schemeClr val="tx1"/>
                  </a:solidFill>
                </a:rPr>
                <a:t>Target (</a:t>
              </a:r>
              <a:r>
                <a:rPr lang="en-US" sz="1600" i="1" dirty="0" smtClean="0">
                  <a:solidFill>
                    <a:schemeClr val="tx1"/>
                  </a:solidFill>
                </a:rPr>
                <a:t>TR1</a:t>
              </a:r>
              <a:r>
                <a:rPr lang="en-US" sz="1600" dirty="0" smtClean="0">
                  <a:solidFill>
                    <a:schemeClr val="tx1"/>
                  </a:solidFill>
                </a:rPr>
                <a:t>):</a:t>
              </a:r>
            </a:p>
            <a:p>
              <a:r>
                <a:rPr lang="en-US" sz="1600" dirty="0" smtClean="0">
                  <a:solidFill>
                    <a:schemeClr val="tx1"/>
                  </a:solidFill>
                  <a:latin typeface="Bell MT" pitchFamily="18" charset="0"/>
                  <a:cs typeface="Arabic Transparent" pitchFamily="2" charset="-78"/>
                </a:rPr>
                <a:t>any subject</a:t>
              </a:r>
            </a:p>
            <a:p>
              <a:r>
                <a:rPr lang="en-US" sz="1600" dirty="0" smtClean="0">
                  <a:solidFill>
                    <a:schemeClr val="tx1"/>
                  </a:solidFill>
                  <a:latin typeface="Bell MT" pitchFamily="18" charset="0"/>
                  <a:cs typeface="Arabic Transparent" pitchFamily="2" charset="-78"/>
                </a:rPr>
                <a:t>any resource</a:t>
              </a:r>
            </a:p>
            <a:p>
              <a:r>
                <a:rPr lang="en-US" sz="1600" dirty="0" smtClean="0">
                  <a:solidFill>
                    <a:schemeClr val="tx1"/>
                  </a:solidFill>
                  <a:latin typeface="Bell MT" pitchFamily="18" charset="0"/>
                </a:rPr>
                <a:t>any action</a:t>
              </a:r>
            </a:p>
            <a:p>
              <a:endParaRPr lang="en-US" sz="1600" dirty="0" smtClean="0">
                <a:solidFill>
                  <a:schemeClr val="tx1"/>
                </a:solidFill>
              </a:endParaRPr>
            </a:p>
            <a:p>
              <a:r>
                <a:rPr lang="en-US" sz="1600" dirty="0" smtClean="0">
                  <a:solidFill>
                    <a:schemeClr val="tx1"/>
                  </a:solidFill>
                </a:rPr>
                <a:t>Rule condition (</a:t>
              </a:r>
              <a:r>
                <a:rPr lang="en-US" sz="1600" i="1" dirty="0" smtClean="0">
                  <a:solidFill>
                    <a:schemeClr val="tx1"/>
                  </a:solidFill>
                </a:rPr>
                <a:t>RC1</a:t>
              </a:r>
              <a:r>
                <a:rPr lang="en-US" sz="1600" dirty="0" smtClean="0">
                  <a:solidFill>
                    <a:schemeClr val="tx1"/>
                  </a:solidFill>
                </a:rPr>
                <a:t>):</a:t>
              </a:r>
            </a:p>
            <a:p>
              <a:r>
                <a:rPr lang="en-US" sz="1600" dirty="0" smtClean="0">
                  <a:solidFill>
                    <a:schemeClr val="tx1"/>
                  </a:solidFill>
                  <a:latin typeface="Bell MT" pitchFamily="18" charset="0"/>
                  <a:cs typeface="Arabic Transparent" pitchFamily="2" charset="-78"/>
                </a:rPr>
                <a:t>Resource = withdraw</a:t>
              </a:r>
            </a:p>
            <a:p>
              <a:endParaRPr lang="en-US" sz="1600" dirty="0" smtClean="0">
                <a:solidFill>
                  <a:schemeClr val="tx1"/>
                </a:solidFill>
                <a:latin typeface="Bell MT" pitchFamily="18" charset="0"/>
                <a:cs typeface="Arabic Transparent" pitchFamily="2" charset="-78"/>
              </a:endParaRPr>
            </a:p>
            <a:p>
              <a:endParaRPr lang="en-US" sz="1600" dirty="0" smtClean="0">
                <a:solidFill>
                  <a:schemeClr val="tx1"/>
                </a:solidFill>
                <a:latin typeface="Bell MT" pitchFamily="18" charset="0"/>
                <a:cs typeface="Arabic Transparent" pitchFamily="2" charset="-78"/>
              </a:endParaRPr>
            </a:p>
            <a:p>
              <a:r>
                <a:rPr lang="en-US" sz="1600" dirty="0" smtClean="0">
                  <a:solidFill>
                    <a:schemeClr val="tx1"/>
                  </a:solidFill>
                  <a:cs typeface="Arabic Transparent" pitchFamily="2" charset="-78"/>
                </a:rPr>
                <a:t>Rule effect (</a:t>
              </a:r>
              <a:r>
                <a:rPr lang="en-US" sz="1600" i="1" dirty="0" smtClean="0">
                  <a:solidFill>
                    <a:schemeClr val="tx1"/>
                  </a:solidFill>
                  <a:cs typeface="Arabic Transparent" pitchFamily="2" charset="-78"/>
                </a:rPr>
                <a:t>RE1</a:t>
              </a:r>
              <a:r>
                <a:rPr lang="en-US" sz="1600" dirty="0" smtClean="0">
                  <a:solidFill>
                    <a:schemeClr val="tx1"/>
                  </a:solidFill>
                  <a:cs typeface="Arabic Transparent" pitchFamily="2" charset="-78"/>
                </a:rPr>
                <a:t>):</a:t>
              </a:r>
            </a:p>
            <a:p>
              <a:r>
                <a:rPr lang="en-US" sz="1600" dirty="0" smtClean="0">
                  <a:solidFill>
                    <a:schemeClr val="tx1"/>
                  </a:solidFill>
                  <a:latin typeface="Bell MT" pitchFamily="18" charset="0"/>
                  <a:cs typeface="Arabic Transparent" pitchFamily="2" charset="-78"/>
                </a:rPr>
                <a:t>permit</a:t>
              </a:r>
            </a:p>
            <a:p>
              <a:endParaRPr lang="en-US" sz="1600" dirty="0" smtClean="0">
                <a:solidFill>
                  <a:schemeClr val="tx1"/>
                </a:solidFill>
                <a:latin typeface="AngsanaUPC" pitchFamily="18" charset="-34"/>
                <a:cs typeface="AngsanaUPC" pitchFamily="18" charset="-34"/>
              </a:endParaRPr>
            </a:p>
          </p:txBody>
        </p:sp>
        <p:sp>
          <p:nvSpPr>
            <p:cNvPr id="22" name="Line Callout 1 21"/>
            <p:cNvSpPr/>
            <p:nvPr/>
          </p:nvSpPr>
          <p:spPr>
            <a:xfrm>
              <a:off x="5161020" y="5213863"/>
              <a:ext cx="2133600" cy="2895599"/>
            </a:xfrm>
            <a:prstGeom prst="borderCallout1">
              <a:avLst>
                <a:gd name="adj1" fmla="val -25"/>
                <a:gd name="adj2" fmla="val 98810"/>
                <a:gd name="adj3" fmla="val -13279"/>
                <a:gd name="adj4" fmla="val 449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dirty="0" smtClean="0">
                  <a:solidFill>
                    <a:schemeClr val="tx1"/>
                  </a:solidFill>
                </a:rPr>
                <a:t>Target (</a:t>
              </a:r>
              <a:r>
                <a:rPr lang="en-US" sz="1600" i="1" dirty="0" smtClean="0">
                  <a:solidFill>
                    <a:schemeClr val="tx1"/>
                  </a:solidFill>
                </a:rPr>
                <a:t>TR3</a:t>
              </a:r>
              <a:r>
                <a:rPr lang="en-US" sz="1600" dirty="0" smtClean="0">
                  <a:solidFill>
                    <a:schemeClr val="tx1"/>
                  </a:solidFill>
                </a:rPr>
                <a:t>):</a:t>
              </a:r>
            </a:p>
            <a:p>
              <a:r>
                <a:rPr lang="en-US" sz="1600" dirty="0" smtClean="0">
                  <a:solidFill>
                    <a:schemeClr val="tx1"/>
                  </a:solidFill>
                  <a:latin typeface="Bell MT" pitchFamily="18" charset="0"/>
                  <a:cs typeface="Arabic Transparent" pitchFamily="2" charset="-78"/>
                </a:rPr>
                <a:t>any subject</a:t>
              </a:r>
            </a:p>
            <a:p>
              <a:r>
                <a:rPr lang="en-US" sz="1600" dirty="0" smtClean="0">
                  <a:solidFill>
                    <a:schemeClr val="tx1"/>
                  </a:solidFill>
                  <a:latin typeface="Bell MT" pitchFamily="18" charset="0"/>
                  <a:cs typeface="Arabic Transparent" pitchFamily="2" charset="-78"/>
                </a:rPr>
                <a:t>any resource</a:t>
              </a:r>
            </a:p>
            <a:p>
              <a:r>
                <a:rPr lang="en-US" sz="1600" dirty="0" smtClean="0">
                  <a:solidFill>
                    <a:schemeClr val="tx1"/>
                  </a:solidFill>
                  <a:latin typeface="Bell MT" pitchFamily="18" charset="0"/>
                </a:rPr>
                <a:t>any action</a:t>
              </a:r>
            </a:p>
            <a:p>
              <a:endParaRPr lang="en-US" sz="1600" dirty="0" smtClean="0">
                <a:solidFill>
                  <a:schemeClr val="tx1"/>
                </a:solidFill>
              </a:endParaRPr>
            </a:p>
            <a:p>
              <a:r>
                <a:rPr lang="en-US" sz="1600" dirty="0" smtClean="0">
                  <a:solidFill>
                    <a:schemeClr val="tx1"/>
                  </a:solidFill>
                </a:rPr>
                <a:t>Rule condition (</a:t>
              </a:r>
              <a:r>
                <a:rPr lang="en-US" sz="1600" i="1" dirty="0" smtClean="0">
                  <a:solidFill>
                    <a:schemeClr val="tx1"/>
                  </a:solidFill>
                </a:rPr>
                <a:t>RC3</a:t>
              </a:r>
              <a:r>
                <a:rPr lang="en-US" sz="1600" dirty="0" smtClean="0">
                  <a:solidFill>
                    <a:schemeClr val="tx1"/>
                  </a:solidFill>
                </a:rPr>
                <a:t>):</a:t>
              </a:r>
            </a:p>
            <a:p>
              <a:r>
                <a:rPr lang="en-US" sz="1600" dirty="0" smtClean="0">
                  <a:solidFill>
                    <a:schemeClr val="tx1"/>
                  </a:solidFill>
                  <a:latin typeface="Bell MT" pitchFamily="18" charset="0"/>
                  <a:cs typeface="Arabic Transparent" pitchFamily="2" charset="-78"/>
                </a:rPr>
                <a:t>Resource = deposit</a:t>
              </a:r>
            </a:p>
            <a:p>
              <a:endParaRPr lang="en-US" sz="1600" dirty="0" smtClean="0">
                <a:solidFill>
                  <a:schemeClr val="tx1"/>
                </a:solidFill>
                <a:latin typeface="Bell MT" pitchFamily="18" charset="0"/>
                <a:cs typeface="Arabic Transparent" pitchFamily="2" charset="-78"/>
              </a:endParaRPr>
            </a:p>
            <a:p>
              <a:endParaRPr lang="en-US" sz="1600" dirty="0" smtClean="0">
                <a:solidFill>
                  <a:schemeClr val="tx1"/>
                </a:solidFill>
                <a:cs typeface="Arabic Transparent" pitchFamily="2" charset="-78"/>
              </a:endParaRPr>
            </a:p>
            <a:p>
              <a:r>
                <a:rPr lang="en-US" sz="1600" dirty="0" smtClean="0">
                  <a:solidFill>
                    <a:schemeClr val="tx1"/>
                  </a:solidFill>
                  <a:cs typeface="Arabic Transparent" pitchFamily="2" charset="-78"/>
                </a:rPr>
                <a:t>Rule effect (</a:t>
              </a:r>
              <a:r>
                <a:rPr lang="en-US" sz="1600" i="1" dirty="0" smtClean="0">
                  <a:solidFill>
                    <a:schemeClr val="tx1"/>
                  </a:solidFill>
                  <a:cs typeface="Arabic Transparent" pitchFamily="2" charset="-78"/>
                </a:rPr>
                <a:t>RE3</a:t>
              </a:r>
              <a:r>
                <a:rPr lang="en-US" sz="1600" dirty="0" smtClean="0">
                  <a:solidFill>
                    <a:schemeClr val="tx1"/>
                  </a:solidFill>
                  <a:cs typeface="Arabic Transparent" pitchFamily="2" charset="-78"/>
                </a:rPr>
                <a:t>):</a:t>
              </a:r>
            </a:p>
            <a:p>
              <a:r>
                <a:rPr lang="en-US" sz="1600" dirty="0" smtClean="0">
                  <a:solidFill>
                    <a:schemeClr val="tx1"/>
                  </a:solidFill>
                  <a:latin typeface="Bell MT" pitchFamily="18" charset="0"/>
                  <a:cs typeface="Arabic Transparent" pitchFamily="2" charset="-78"/>
                </a:rPr>
                <a:t>permit</a:t>
              </a:r>
            </a:p>
            <a:p>
              <a:endParaRPr lang="en-US" sz="1600" dirty="0" smtClean="0">
                <a:solidFill>
                  <a:schemeClr val="tx1"/>
                </a:solidFill>
                <a:latin typeface="AngsanaUPC" pitchFamily="18" charset="-34"/>
                <a:cs typeface="AngsanaUPC" pitchFamily="18" charset="-34"/>
              </a:endParaRPr>
            </a:p>
          </p:txBody>
        </p:sp>
        <p:sp>
          <p:nvSpPr>
            <p:cNvPr id="23" name="Line Callout 1 22"/>
            <p:cNvSpPr/>
            <p:nvPr/>
          </p:nvSpPr>
          <p:spPr>
            <a:xfrm>
              <a:off x="8039100" y="5105400"/>
              <a:ext cx="2019300" cy="2971800"/>
            </a:xfrm>
            <a:prstGeom prst="borderCallout1">
              <a:avLst>
                <a:gd name="adj1" fmla="val 337"/>
                <a:gd name="adj2" fmla="val 99909"/>
                <a:gd name="adj3" fmla="val -10522"/>
                <a:gd name="adj4" fmla="val 501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dirty="0" smtClean="0">
                  <a:solidFill>
                    <a:schemeClr val="tx1"/>
                  </a:solidFill>
                </a:rPr>
                <a:t>Target (</a:t>
              </a:r>
              <a:r>
                <a:rPr lang="en-US" sz="1600" i="1" dirty="0" smtClean="0">
                  <a:solidFill>
                    <a:schemeClr val="tx1"/>
                  </a:solidFill>
                </a:rPr>
                <a:t>TR4</a:t>
              </a:r>
              <a:r>
                <a:rPr lang="en-US" sz="1600" dirty="0" smtClean="0">
                  <a:solidFill>
                    <a:schemeClr val="tx1"/>
                  </a:solidFill>
                </a:rPr>
                <a:t>):</a:t>
              </a:r>
            </a:p>
            <a:p>
              <a:r>
                <a:rPr lang="en-US" sz="1600" dirty="0" smtClean="0">
                  <a:solidFill>
                    <a:schemeClr val="tx1"/>
                  </a:solidFill>
                  <a:latin typeface="Bell MT" pitchFamily="18" charset="0"/>
                  <a:cs typeface="Arabic Transparent" pitchFamily="2" charset="-78"/>
                </a:rPr>
                <a:t>any subject</a:t>
              </a:r>
            </a:p>
            <a:p>
              <a:r>
                <a:rPr lang="en-US" sz="1600" dirty="0" smtClean="0">
                  <a:solidFill>
                    <a:schemeClr val="tx1"/>
                  </a:solidFill>
                  <a:latin typeface="Bell MT" pitchFamily="18" charset="0"/>
                  <a:cs typeface="Arabic Transparent" pitchFamily="2" charset="-78"/>
                </a:rPr>
                <a:t>any resource</a:t>
              </a:r>
            </a:p>
            <a:p>
              <a:r>
                <a:rPr lang="en-US" sz="1600" dirty="0" smtClean="0">
                  <a:solidFill>
                    <a:schemeClr val="tx1"/>
                  </a:solidFill>
                  <a:latin typeface="Bell MT" pitchFamily="18" charset="0"/>
                </a:rPr>
                <a:t>any action</a:t>
              </a:r>
            </a:p>
            <a:p>
              <a:endParaRPr lang="en-US" sz="1600" dirty="0" smtClean="0">
                <a:solidFill>
                  <a:schemeClr val="tx1"/>
                </a:solidFill>
              </a:endParaRPr>
            </a:p>
            <a:p>
              <a:r>
                <a:rPr lang="en-US" sz="1600" dirty="0" smtClean="0">
                  <a:solidFill>
                    <a:schemeClr val="tx1"/>
                  </a:solidFill>
                </a:rPr>
                <a:t>Rule condition (</a:t>
              </a:r>
              <a:r>
                <a:rPr lang="en-US" sz="1600" i="1" dirty="0" smtClean="0">
                  <a:solidFill>
                    <a:schemeClr val="tx1"/>
                  </a:solidFill>
                </a:rPr>
                <a:t>RC4</a:t>
              </a:r>
              <a:r>
                <a:rPr lang="en-US" sz="1600" dirty="0" smtClean="0">
                  <a:solidFill>
                    <a:schemeClr val="tx1"/>
                  </a:solidFill>
                </a:rPr>
                <a:t>):</a:t>
              </a:r>
            </a:p>
            <a:p>
              <a:r>
                <a:rPr lang="en-US" sz="1600" dirty="0" smtClean="0">
                  <a:solidFill>
                    <a:schemeClr val="tx1"/>
                  </a:solidFill>
                  <a:latin typeface="Bell MT" pitchFamily="18" charset="0"/>
                  <a:cs typeface="Arabic Transparent" pitchFamily="2" charset="-78"/>
                </a:rPr>
                <a:t>Resource = deposit &amp;</a:t>
              </a:r>
            </a:p>
            <a:p>
              <a:r>
                <a:rPr lang="en-US" sz="1600" dirty="0" smtClean="0">
                  <a:solidFill>
                    <a:schemeClr val="tx1"/>
                  </a:solidFill>
                  <a:latin typeface="Bell MT" pitchFamily="18" charset="0"/>
                  <a:cs typeface="Arabic Transparent" pitchFamily="2" charset="-78"/>
                </a:rPr>
                <a:t>Subject = Joe</a:t>
              </a:r>
            </a:p>
            <a:p>
              <a:endParaRPr lang="en-US" sz="1600" dirty="0" smtClean="0">
                <a:solidFill>
                  <a:schemeClr val="tx1"/>
                </a:solidFill>
                <a:latin typeface="Bell MT" pitchFamily="18" charset="0"/>
                <a:cs typeface="Arabic Transparent" pitchFamily="2" charset="-78"/>
              </a:endParaRPr>
            </a:p>
            <a:p>
              <a:r>
                <a:rPr lang="en-US" sz="1600" dirty="0" smtClean="0">
                  <a:solidFill>
                    <a:schemeClr val="tx1"/>
                  </a:solidFill>
                  <a:cs typeface="Arabic Transparent" pitchFamily="2" charset="-78"/>
                </a:rPr>
                <a:t>Rule effect (</a:t>
              </a:r>
              <a:r>
                <a:rPr lang="en-US" sz="1600" i="1" dirty="0" smtClean="0">
                  <a:solidFill>
                    <a:schemeClr val="tx1"/>
                  </a:solidFill>
                  <a:cs typeface="Arabic Transparent" pitchFamily="2" charset="-78"/>
                </a:rPr>
                <a:t>RE4</a:t>
              </a:r>
              <a:r>
                <a:rPr lang="en-US" sz="1600" dirty="0" smtClean="0">
                  <a:solidFill>
                    <a:schemeClr val="tx1"/>
                  </a:solidFill>
                  <a:cs typeface="Arabic Transparent" pitchFamily="2" charset="-78"/>
                </a:rPr>
                <a:t>):</a:t>
              </a:r>
            </a:p>
            <a:p>
              <a:r>
                <a:rPr lang="en-US" sz="1600" dirty="0" smtClean="0">
                  <a:solidFill>
                    <a:schemeClr val="tx1"/>
                  </a:solidFill>
                  <a:latin typeface="Bell MT" pitchFamily="18" charset="0"/>
                  <a:cs typeface="Arabic Transparent" pitchFamily="2" charset="-78"/>
                </a:rPr>
                <a:t>permit</a:t>
              </a:r>
            </a:p>
            <a:p>
              <a:endParaRPr lang="en-US" sz="1600" dirty="0">
                <a:solidFill>
                  <a:schemeClr val="tx1"/>
                </a:solidFill>
                <a:latin typeface="AngsanaUPC" pitchFamily="18" charset="-34"/>
                <a:cs typeface="AngsanaUPC" pitchFamily="18" charset="-34"/>
              </a:endParaRPr>
            </a:p>
          </p:txBody>
        </p:sp>
      </p:gr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2530740127"/>
      </p:ext>
    </p:extLst>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41" y="64395"/>
            <a:ext cx="10749367" cy="1208869"/>
          </a:xfrm>
        </p:spPr>
        <p:txBody>
          <a:bodyPr>
            <a:normAutofit/>
          </a:bodyPr>
          <a:lstStyle/>
          <a:p>
            <a:r>
              <a:rPr lang="en-US" dirty="0" smtClean="0">
                <a:solidFill>
                  <a:schemeClr val="bg1"/>
                </a:solidFill>
              </a:rPr>
              <a:t>2- Flaws Detection Semantics </a:t>
            </a:r>
            <a:br>
              <a:rPr lang="en-US" dirty="0" smtClean="0">
                <a:solidFill>
                  <a:schemeClr val="bg1"/>
                </a:solidFill>
              </a:rPr>
            </a:br>
            <a:r>
              <a:rPr lang="en-US" sz="2000" dirty="0" smtClean="0">
                <a:solidFill>
                  <a:schemeClr val="bg1"/>
                </a:solidFill>
                <a:latin typeface="+mn-lt"/>
              </a:rPr>
              <a:t>Case Study</a:t>
            </a:r>
            <a:endParaRPr lang="en-US" sz="2000" dirty="0">
              <a:solidFill>
                <a:schemeClr val="bg1"/>
              </a:solidFill>
              <a:latin typeface="+mn-lt"/>
            </a:endParaRPr>
          </a:p>
        </p:txBody>
      </p:sp>
      <p:pic>
        <p:nvPicPr>
          <p:cNvPr id="6" name="Picture 5"/>
          <p:cNvPicPr>
            <a:picLocks noChangeAspect="1"/>
          </p:cNvPicPr>
          <p:nvPr/>
        </p:nvPicPr>
        <p:blipFill>
          <a:blip r:embed="rId3"/>
          <a:stretch>
            <a:fillRect/>
          </a:stretch>
        </p:blipFill>
        <p:spPr>
          <a:xfrm>
            <a:off x="573741" y="1238250"/>
            <a:ext cx="11027026" cy="5750719"/>
          </a:xfrm>
          <a:prstGeom prst="rect">
            <a:avLst/>
          </a:prstGeom>
        </p:spPr>
      </p:pic>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41</a:t>
            </a:fld>
            <a:endParaRPr lang="en-US"/>
          </a:p>
        </p:txBody>
      </p:sp>
    </p:spTree>
    <p:extLst>
      <p:ext uri="{BB962C8B-B14F-4D97-AF65-F5344CB8AC3E}">
        <p14:creationId xmlns:p14="http://schemas.microsoft.com/office/powerpoint/2010/main" val="375290689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Outline</a:t>
            </a:r>
            <a:endParaRPr lang="en-US" dirty="0">
              <a:solidFill>
                <a:schemeClr val="bg1"/>
              </a:solidFill>
            </a:endParaRPr>
          </a:p>
        </p:txBody>
      </p:sp>
      <p:sp>
        <p:nvSpPr>
          <p:cNvPr id="26" name="Content Placeholder 2"/>
          <p:cNvSpPr txBox="1">
            <a:spLocks/>
          </p:cNvSpPr>
          <p:nvPr/>
        </p:nvSpPr>
        <p:spPr>
          <a:xfrm>
            <a:off x="428625" y="1737360"/>
            <a:ext cx="11176000"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Project Overview</a:t>
            </a:r>
          </a:p>
          <a:p>
            <a:r>
              <a:rPr lang="en-US" dirty="0" smtClean="0"/>
              <a:t>Security of Composite Services</a:t>
            </a:r>
          </a:p>
          <a:p>
            <a:pPr lvl="1"/>
            <a:r>
              <a:rPr lang="en-US" dirty="0" err="1" smtClean="0"/>
              <a:t>AspectBPEL</a:t>
            </a:r>
            <a:endParaRPr lang="en-US" dirty="0" smtClean="0"/>
          </a:p>
          <a:p>
            <a:pPr lvl="1"/>
            <a:r>
              <a:rPr lang="en-US" dirty="0" smtClean="0"/>
              <a:t>SBA-XACML </a:t>
            </a:r>
          </a:p>
          <a:p>
            <a:r>
              <a:rPr lang="en-US" dirty="0" smtClean="0">
                <a:solidFill>
                  <a:srgbClr val="FF0000"/>
                </a:solidFill>
              </a:rPr>
              <a:t>Selfish Node </a:t>
            </a:r>
            <a:r>
              <a:rPr lang="en-US" dirty="0">
                <a:solidFill>
                  <a:srgbClr val="FF0000"/>
                </a:solidFill>
              </a:rPr>
              <a:t>D</a:t>
            </a:r>
            <a:r>
              <a:rPr lang="en-US" dirty="0" smtClean="0">
                <a:solidFill>
                  <a:srgbClr val="FF0000"/>
                </a:solidFill>
              </a:rPr>
              <a:t>etection in VANET</a:t>
            </a:r>
          </a:p>
          <a:p>
            <a:pPr lvl="1"/>
            <a:r>
              <a:rPr lang="en-US" dirty="0" smtClean="0">
                <a:solidFill>
                  <a:srgbClr val="FF0000"/>
                </a:solidFill>
              </a:rPr>
              <a:t>Efficient Clustering Model</a:t>
            </a:r>
          </a:p>
          <a:p>
            <a:pPr lvl="1"/>
            <a:r>
              <a:rPr lang="en-US" dirty="0" smtClean="0">
                <a:solidFill>
                  <a:srgbClr val="FF0000"/>
                </a:solidFill>
              </a:rPr>
              <a:t>Cooperative Detection Model</a:t>
            </a:r>
          </a:p>
        </p:txBody>
      </p:sp>
      <p:sp>
        <p:nvSpPr>
          <p:cNvPr id="6" name="Slide Number Placeholder 5"/>
          <p:cNvSpPr>
            <a:spLocks noGrp="1"/>
          </p:cNvSpPr>
          <p:nvPr>
            <p:ph type="sldNum" sz="quarter" idx="12"/>
          </p:nvPr>
        </p:nvSpPr>
        <p:spPr/>
        <p:txBody>
          <a:bodyPr/>
          <a:lstStyle/>
          <a:p>
            <a:fld id="{4FAB73BC-B049-4115-A692-8D63A059BFB8}" type="slidenum">
              <a:rPr lang="en-US" smtClean="0"/>
              <a:pPr/>
              <a:t>42</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1944574370"/>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5257800"/>
          </a:xfrm>
        </p:spPr>
        <p:txBody>
          <a:bodyPr>
            <a:normAutofit lnSpcReduction="10000"/>
          </a:bodyPr>
          <a:lstStyle/>
          <a:p>
            <a:pPr>
              <a:buFont typeface="Courier New" pitchFamily="49" charset="0"/>
              <a:buChar char="o"/>
            </a:pPr>
            <a:r>
              <a:rPr lang="en-CA" sz="3200" dirty="0" smtClean="0"/>
              <a:t>Clustering &amp; Routing</a:t>
            </a:r>
          </a:p>
          <a:p>
            <a:pPr lvl="1">
              <a:buFont typeface="Courier New" pitchFamily="49" charset="0"/>
              <a:buChar char="o"/>
            </a:pPr>
            <a:r>
              <a:rPr lang="en-CA" sz="2800" dirty="0" smtClean="0"/>
              <a:t>Mobility-based clustering algorithms such as DMAC and APROVE focus on direction and speed to group vehicles.</a:t>
            </a:r>
          </a:p>
          <a:p>
            <a:pPr lvl="1"/>
            <a:r>
              <a:rPr lang="en-CA" dirty="0" smtClean="0">
                <a:solidFill>
                  <a:srgbClr val="FF0000"/>
                </a:solidFill>
              </a:rPr>
              <a:t>    However, mobility-based algorithms ignore the </a:t>
            </a:r>
            <a:r>
              <a:rPr lang="en-CA" dirty="0" err="1" smtClean="0">
                <a:solidFill>
                  <a:srgbClr val="FF0000"/>
                </a:solidFill>
              </a:rPr>
              <a:t>QoS</a:t>
            </a:r>
            <a:r>
              <a:rPr lang="en-CA" dirty="0" smtClean="0">
                <a:solidFill>
                  <a:srgbClr val="FF0000"/>
                </a:solidFill>
              </a:rPr>
              <a:t> metrics</a:t>
            </a:r>
            <a:endParaRPr lang="en-CA" sz="2800" dirty="0" smtClean="0"/>
          </a:p>
          <a:p>
            <a:pPr lvl="1">
              <a:buFont typeface="Courier New" pitchFamily="49" charset="0"/>
              <a:buChar char="o"/>
            </a:pPr>
            <a:r>
              <a:rPr lang="en-CA" dirty="0" err="1" smtClean="0"/>
              <a:t>QoS</a:t>
            </a:r>
            <a:r>
              <a:rPr lang="en-CA" dirty="0" smtClean="0"/>
              <a:t>-based clustering algorithms such as QOLSR and </a:t>
            </a:r>
            <a:r>
              <a:rPr lang="en-CA" dirty="0" err="1" smtClean="0"/>
              <a:t>QoS</a:t>
            </a:r>
            <a:r>
              <a:rPr lang="en-CA" dirty="0" smtClean="0"/>
              <a:t>-OLSR focus on bandwidth and energy to group vehicles.</a:t>
            </a:r>
          </a:p>
          <a:p>
            <a:pPr lvl="1"/>
            <a:r>
              <a:rPr lang="en-CA" dirty="0" smtClean="0">
                <a:solidFill>
                  <a:srgbClr val="FF0000"/>
                </a:solidFill>
              </a:rPr>
              <a:t>    The </a:t>
            </a:r>
            <a:r>
              <a:rPr lang="en-CA" dirty="0" err="1" smtClean="0">
                <a:solidFill>
                  <a:srgbClr val="FF0000"/>
                </a:solidFill>
              </a:rPr>
              <a:t>QoS</a:t>
            </a:r>
            <a:r>
              <a:rPr lang="en-CA" dirty="0" smtClean="0">
                <a:solidFill>
                  <a:srgbClr val="FF0000"/>
                </a:solidFill>
              </a:rPr>
              <a:t>-based algorithms ignore the mobility constraints</a:t>
            </a:r>
          </a:p>
          <a:p>
            <a:pPr marL="342900" lvl="1" indent="-342900">
              <a:spcBef>
                <a:spcPts val="800"/>
              </a:spcBef>
              <a:buFont typeface="Courier New" pitchFamily="49" charset="0"/>
              <a:buChar char="o"/>
            </a:pPr>
            <a:r>
              <a:rPr lang="en-CA" sz="3200" dirty="0" smtClean="0">
                <a:cs typeface="+mn-cs"/>
              </a:rPr>
              <a:t>Security</a:t>
            </a:r>
          </a:p>
          <a:p>
            <a:pPr marL="742950" lvl="2" indent="-342900">
              <a:spcBef>
                <a:spcPts val="800"/>
              </a:spcBef>
              <a:buFont typeface="Courier New" pitchFamily="49" charset="0"/>
              <a:buChar char="o"/>
            </a:pPr>
            <a:r>
              <a:rPr lang="en-CA" sz="2800" dirty="0" smtClean="0"/>
              <a:t>In reputation-based schemes, nodes monitor, detect, and then declare another node to be misbehaving. This announcement is then broadcasted all over the network, leading to discard the misbehaving node from being used in all future routes.</a:t>
            </a:r>
          </a:p>
          <a:p>
            <a:pPr marL="742950" lvl="2" indent="-342900">
              <a:spcBef>
                <a:spcPts val="800"/>
              </a:spcBef>
            </a:pPr>
            <a:r>
              <a:rPr lang="en-CA" sz="2400" dirty="0" smtClean="0">
                <a:solidFill>
                  <a:srgbClr val="FF0000"/>
                </a:solidFill>
              </a:rPr>
              <a:t>     Limitations: ambiguous collision, false alarms, and non-cooperative decision</a:t>
            </a:r>
          </a:p>
          <a:p>
            <a:pPr marL="742950" lvl="2" indent="-342900">
              <a:spcBef>
                <a:spcPts val="800"/>
              </a:spcBef>
              <a:buFont typeface="Courier New" pitchFamily="49" charset="0"/>
              <a:buChar char="o"/>
            </a:pPr>
            <a:endParaRPr lang="en-CA" dirty="0" smtClean="0">
              <a:cs typeface="+mn-cs"/>
            </a:endParaRPr>
          </a:p>
          <a:p>
            <a:pPr lvl="1"/>
            <a:endParaRPr lang="en-CA" dirty="0" smtClean="0">
              <a:solidFill>
                <a:srgbClr val="FF0000"/>
              </a:solidFill>
            </a:endParaRPr>
          </a:p>
          <a:p>
            <a:pPr lvl="1"/>
            <a:endParaRPr lang="en-CA" dirty="0" smtClean="0">
              <a:solidFill>
                <a:srgbClr val="FF0000"/>
              </a:solidFill>
            </a:endParaRPr>
          </a:p>
          <a:p>
            <a:pPr lvl="1"/>
            <a:endParaRPr lang="fr-FR" dirty="0" smtClean="0">
              <a:solidFill>
                <a:srgbClr val="FF0000"/>
              </a:solidFill>
            </a:endParaRPr>
          </a:p>
          <a:p>
            <a:endParaRPr lang="fr-FR" sz="3200" dirty="0" smtClean="0"/>
          </a:p>
          <a:p>
            <a:endParaRPr lang="fr-FR" dirty="0"/>
          </a:p>
        </p:txBody>
      </p:sp>
      <p:sp>
        <p:nvSpPr>
          <p:cNvPr id="6" name="Rectangle 5"/>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04438" y="64395"/>
            <a:ext cx="10749367" cy="1208868"/>
          </a:xfrm>
        </p:spPr>
        <p:txBody>
          <a:bodyPr/>
          <a:lstStyle/>
          <a:p>
            <a:r>
              <a:rPr lang="en-US" dirty="0" smtClean="0">
                <a:solidFill>
                  <a:schemeClr val="bg1"/>
                </a:solidFill>
              </a:rPr>
              <a:t>Problem</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43</a:t>
            </a:fld>
            <a:endParaRPr lang="en-US"/>
          </a:p>
        </p:txBody>
      </p:sp>
    </p:spTree>
    <p:extLst>
      <p:ext uri="{BB962C8B-B14F-4D97-AF65-F5344CB8AC3E}">
        <p14:creationId xmlns:p14="http://schemas.microsoft.com/office/powerpoint/2010/main" val="139086218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3"/>
          <p:cNvSpPr>
            <a:spLocks noGrp="1"/>
          </p:cNvSpPr>
          <p:nvPr>
            <p:ph idx="1"/>
          </p:nvPr>
        </p:nvSpPr>
        <p:spPr>
          <a:xfrm>
            <a:off x="711200" y="2057396"/>
            <a:ext cx="5588000" cy="2895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cxnSp>
        <p:nvCxnSpPr>
          <p:cNvPr id="58" name="Straight Arrow Connector 57"/>
          <p:cNvCxnSpPr>
            <a:endCxn id="98" idx="2"/>
          </p:cNvCxnSpPr>
          <p:nvPr/>
        </p:nvCxnSpPr>
        <p:spPr>
          <a:xfrm>
            <a:off x="3352779" y="3352814"/>
            <a:ext cx="1854212" cy="644225"/>
          </a:xfrm>
          <a:prstGeom prst="straightConnector1">
            <a:avLst/>
          </a:prstGeom>
          <a:ln w="95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2" name="Picture 2" descr="C:\Users\abboudeh.wawi\Desktop\RA\car 14.gif"/>
          <p:cNvPicPr>
            <a:picLocks noChangeAspect="1" noChangeArrowheads="1"/>
          </p:cNvPicPr>
          <p:nvPr/>
        </p:nvPicPr>
        <p:blipFill>
          <a:blip r:embed="rId3" cstate="print"/>
          <a:srcRect/>
          <a:stretch>
            <a:fillRect/>
          </a:stretch>
        </p:blipFill>
        <p:spPr bwMode="auto">
          <a:xfrm>
            <a:off x="1524001" y="4038604"/>
            <a:ext cx="1574800" cy="511622"/>
          </a:xfrm>
          <a:prstGeom prst="rect">
            <a:avLst/>
          </a:prstGeom>
          <a:noFill/>
        </p:spPr>
      </p:pic>
      <p:pic>
        <p:nvPicPr>
          <p:cNvPr id="63" name="Picture 2" descr="C:\Users\abboudeh.wawi\Desktop\RA\car 14.gif"/>
          <p:cNvPicPr>
            <a:picLocks noChangeAspect="1" noChangeArrowheads="1"/>
          </p:cNvPicPr>
          <p:nvPr/>
        </p:nvPicPr>
        <p:blipFill>
          <a:blip r:embed="rId3" cstate="print"/>
          <a:srcRect/>
          <a:stretch>
            <a:fillRect/>
          </a:stretch>
        </p:blipFill>
        <p:spPr bwMode="auto">
          <a:xfrm>
            <a:off x="2590808" y="2362202"/>
            <a:ext cx="1320800" cy="430526"/>
          </a:xfrm>
          <a:prstGeom prst="rect">
            <a:avLst/>
          </a:prstGeom>
          <a:noFill/>
        </p:spPr>
      </p:pic>
      <p:pic>
        <p:nvPicPr>
          <p:cNvPr id="64" name="Picture 2" descr="C:\Users\abboudeh.wawi\Desktop\RA\car 14.gif"/>
          <p:cNvPicPr>
            <a:picLocks noChangeAspect="1" noChangeArrowheads="1"/>
          </p:cNvPicPr>
          <p:nvPr/>
        </p:nvPicPr>
        <p:blipFill>
          <a:blip r:embed="rId3" cstate="print"/>
          <a:srcRect/>
          <a:stretch>
            <a:fillRect/>
          </a:stretch>
        </p:blipFill>
        <p:spPr bwMode="auto">
          <a:xfrm>
            <a:off x="863608" y="3200402"/>
            <a:ext cx="1320800" cy="430526"/>
          </a:xfrm>
          <a:prstGeom prst="rect">
            <a:avLst/>
          </a:prstGeom>
          <a:noFill/>
        </p:spPr>
      </p:pic>
      <p:pic>
        <p:nvPicPr>
          <p:cNvPr id="65" name="Picture 2" descr="C:\Users\abboudeh.wawi\Desktop\RA\car 14.gif"/>
          <p:cNvPicPr>
            <a:picLocks noChangeAspect="1" noChangeArrowheads="1"/>
          </p:cNvPicPr>
          <p:nvPr/>
        </p:nvPicPr>
        <p:blipFill>
          <a:blip r:embed="rId3" cstate="print"/>
          <a:srcRect/>
          <a:stretch>
            <a:fillRect/>
          </a:stretch>
        </p:blipFill>
        <p:spPr bwMode="auto">
          <a:xfrm>
            <a:off x="3302000" y="4223656"/>
            <a:ext cx="1320800" cy="511622"/>
          </a:xfrm>
          <a:prstGeom prst="rect">
            <a:avLst/>
          </a:prstGeom>
          <a:noFill/>
        </p:spPr>
      </p:pic>
      <p:sp>
        <p:nvSpPr>
          <p:cNvPr id="67" name="TextBox 66"/>
          <p:cNvSpPr txBox="1"/>
          <p:nvPr/>
        </p:nvSpPr>
        <p:spPr>
          <a:xfrm>
            <a:off x="5435626" y="3657625"/>
            <a:ext cx="507996"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sp>
        <p:nvSpPr>
          <p:cNvPr id="68" name="TextBox 67"/>
          <p:cNvSpPr txBox="1"/>
          <p:nvPr/>
        </p:nvSpPr>
        <p:spPr>
          <a:xfrm>
            <a:off x="3251200" y="2362200"/>
            <a:ext cx="406400" cy="339439"/>
          </a:xfrm>
          <a:prstGeom prst="rect">
            <a:avLst/>
          </a:prstGeom>
          <a:noFill/>
        </p:spPr>
        <p:txBody>
          <a:bodyPr wrap="square" lIns="61838" tIns="30918" rIns="61838" bIns="30918" rtlCol="0">
            <a:spAutoFit/>
          </a:bodyPr>
          <a:lstStyle/>
          <a:p>
            <a:r>
              <a:rPr lang="en-US" dirty="0" smtClean="0"/>
              <a:t>5</a:t>
            </a:r>
            <a:endParaRPr lang="en-US" dirty="0"/>
          </a:p>
        </p:txBody>
      </p:sp>
      <p:sp>
        <p:nvSpPr>
          <p:cNvPr id="69" name="TextBox 68"/>
          <p:cNvSpPr txBox="1"/>
          <p:nvPr/>
        </p:nvSpPr>
        <p:spPr>
          <a:xfrm>
            <a:off x="3962400" y="4267200"/>
            <a:ext cx="254000" cy="339439"/>
          </a:xfrm>
          <a:prstGeom prst="rect">
            <a:avLst/>
          </a:prstGeom>
          <a:noFill/>
        </p:spPr>
        <p:txBody>
          <a:bodyPr wrap="square" lIns="61838" tIns="30918" rIns="61838" bIns="30918" rtlCol="0">
            <a:spAutoFit/>
          </a:bodyPr>
          <a:lstStyle/>
          <a:p>
            <a:r>
              <a:rPr lang="en-US" dirty="0" smtClean="0"/>
              <a:t>4</a:t>
            </a:r>
            <a:endParaRPr lang="en-US" dirty="0"/>
          </a:p>
        </p:txBody>
      </p:sp>
      <p:sp>
        <p:nvSpPr>
          <p:cNvPr id="70" name="TextBox 69"/>
          <p:cNvSpPr txBox="1"/>
          <p:nvPr/>
        </p:nvSpPr>
        <p:spPr>
          <a:xfrm>
            <a:off x="1524001" y="3276600"/>
            <a:ext cx="507996" cy="339439"/>
          </a:xfrm>
          <a:prstGeom prst="rect">
            <a:avLst/>
          </a:prstGeom>
          <a:noFill/>
        </p:spPr>
        <p:txBody>
          <a:bodyPr wrap="square" lIns="61838" tIns="30918" rIns="61838" bIns="30918" rtlCol="0">
            <a:spAutoFit/>
          </a:bodyPr>
          <a:lstStyle/>
          <a:p>
            <a:r>
              <a:rPr lang="en-US" dirty="0" smtClean="0"/>
              <a:t>3</a:t>
            </a:r>
            <a:endParaRPr lang="en-US" dirty="0"/>
          </a:p>
        </p:txBody>
      </p:sp>
      <p:sp>
        <p:nvSpPr>
          <p:cNvPr id="71" name="TextBox 70"/>
          <p:cNvSpPr txBox="1"/>
          <p:nvPr/>
        </p:nvSpPr>
        <p:spPr>
          <a:xfrm>
            <a:off x="2336800" y="4114800"/>
            <a:ext cx="508000" cy="339439"/>
          </a:xfrm>
          <a:prstGeom prst="rect">
            <a:avLst/>
          </a:prstGeom>
          <a:noFill/>
        </p:spPr>
        <p:txBody>
          <a:bodyPr wrap="square" lIns="61838" tIns="30918" rIns="61838" bIns="30918" rtlCol="0">
            <a:spAutoFit/>
          </a:bodyPr>
          <a:lstStyle/>
          <a:p>
            <a:r>
              <a:rPr lang="en-US" dirty="0" smtClean="0"/>
              <a:t>2</a:t>
            </a:r>
            <a:endParaRPr lang="en-US" dirty="0"/>
          </a:p>
        </p:txBody>
      </p:sp>
      <p:pic>
        <p:nvPicPr>
          <p:cNvPr id="72" name="Picture 2" descr="C:\Users\abboudeh.wawi\Desktop\RA\car 14.gif"/>
          <p:cNvPicPr>
            <a:picLocks noChangeAspect="1" noChangeArrowheads="1"/>
          </p:cNvPicPr>
          <p:nvPr/>
        </p:nvPicPr>
        <p:blipFill>
          <a:blip r:embed="rId3" cstate="print"/>
          <a:srcRect/>
          <a:stretch>
            <a:fillRect/>
          </a:stretch>
        </p:blipFill>
        <p:spPr bwMode="auto">
          <a:xfrm>
            <a:off x="9194812" y="4572011"/>
            <a:ext cx="1320800" cy="430526"/>
          </a:xfrm>
          <a:prstGeom prst="rect">
            <a:avLst/>
          </a:prstGeom>
          <a:noFill/>
        </p:spPr>
      </p:pic>
      <p:sp>
        <p:nvSpPr>
          <p:cNvPr id="73" name="TextBox 72"/>
          <p:cNvSpPr txBox="1"/>
          <p:nvPr/>
        </p:nvSpPr>
        <p:spPr>
          <a:xfrm flipH="1">
            <a:off x="9804400" y="4572019"/>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74" name="TextBox 73"/>
          <p:cNvSpPr txBox="1"/>
          <p:nvPr/>
        </p:nvSpPr>
        <p:spPr>
          <a:xfrm flipH="1">
            <a:off x="2793996" y="3310891"/>
            <a:ext cx="812800" cy="339439"/>
          </a:xfrm>
          <a:prstGeom prst="rect">
            <a:avLst/>
          </a:prstGeom>
          <a:noFill/>
        </p:spPr>
        <p:txBody>
          <a:bodyPr wrap="square" lIns="61838" tIns="30918" rIns="61838" bIns="30918" rtlCol="0">
            <a:spAutoFit/>
          </a:bodyPr>
          <a:lstStyle/>
          <a:p>
            <a:r>
              <a:rPr lang="en-US" b="1" dirty="0" smtClean="0"/>
              <a:t>12</a:t>
            </a:r>
            <a:endParaRPr lang="en-US" b="1" dirty="0"/>
          </a:p>
        </p:txBody>
      </p:sp>
      <p:sp>
        <p:nvSpPr>
          <p:cNvPr id="75" name="Oval 74"/>
          <p:cNvSpPr/>
          <p:nvPr/>
        </p:nvSpPr>
        <p:spPr>
          <a:xfrm>
            <a:off x="6858025" y="2286000"/>
            <a:ext cx="5029176" cy="28194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61838" tIns="30918" rIns="61838" bIns="30918" rtlCol="1" anchor="ctr"/>
          <a:lstStyle/>
          <a:p>
            <a:pPr algn="ctr"/>
            <a:endParaRPr lang="ar-LB" dirty="0"/>
          </a:p>
        </p:txBody>
      </p:sp>
      <p:pic>
        <p:nvPicPr>
          <p:cNvPr id="76" name="Picture 2" descr="C:\Users\abboudeh.wawi\Desktop\RA\car 14.gif"/>
          <p:cNvPicPr>
            <a:picLocks noChangeAspect="1" noChangeArrowheads="1"/>
          </p:cNvPicPr>
          <p:nvPr/>
        </p:nvPicPr>
        <p:blipFill>
          <a:blip r:embed="rId3" cstate="print"/>
          <a:srcRect/>
          <a:stretch>
            <a:fillRect/>
          </a:stretch>
        </p:blipFill>
        <p:spPr bwMode="auto">
          <a:xfrm>
            <a:off x="10312412" y="3810011"/>
            <a:ext cx="1320800" cy="430526"/>
          </a:xfrm>
          <a:prstGeom prst="rect">
            <a:avLst/>
          </a:prstGeom>
          <a:noFill/>
        </p:spPr>
      </p:pic>
      <p:pic>
        <p:nvPicPr>
          <p:cNvPr id="77" name="Picture 2" descr="C:\Users\abboudeh.wawi\Desktop\RA\car 14.gif"/>
          <p:cNvPicPr>
            <a:picLocks noChangeAspect="1" noChangeArrowheads="1"/>
          </p:cNvPicPr>
          <p:nvPr/>
        </p:nvPicPr>
        <p:blipFill>
          <a:blip r:embed="rId3" cstate="print"/>
          <a:srcRect/>
          <a:stretch>
            <a:fillRect/>
          </a:stretch>
        </p:blipFill>
        <p:spPr bwMode="auto">
          <a:xfrm>
            <a:off x="7772400" y="4267211"/>
            <a:ext cx="1320800" cy="430526"/>
          </a:xfrm>
          <a:prstGeom prst="rect">
            <a:avLst/>
          </a:prstGeom>
          <a:noFill/>
        </p:spPr>
      </p:pic>
      <p:pic>
        <p:nvPicPr>
          <p:cNvPr id="78" name="Picture 2" descr="C:\Users\abboudeh.wawi\Desktop\RA\car 14.gif"/>
          <p:cNvPicPr>
            <a:picLocks noChangeAspect="1" noChangeArrowheads="1"/>
          </p:cNvPicPr>
          <p:nvPr/>
        </p:nvPicPr>
        <p:blipFill>
          <a:blip r:embed="rId3" cstate="print"/>
          <a:srcRect/>
          <a:stretch>
            <a:fillRect/>
          </a:stretch>
        </p:blipFill>
        <p:spPr bwMode="auto">
          <a:xfrm>
            <a:off x="9499600" y="2819411"/>
            <a:ext cx="1320800" cy="430526"/>
          </a:xfrm>
          <a:prstGeom prst="rect">
            <a:avLst/>
          </a:prstGeom>
          <a:noFill/>
        </p:spPr>
      </p:pic>
      <p:sp>
        <p:nvSpPr>
          <p:cNvPr id="79" name="TextBox 78"/>
          <p:cNvSpPr txBox="1"/>
          <p:nvPr/>
        </p:nvSpPr>
        <p:spPr>
          <a:xfrm flipH="1">
            <a:off x="10871200" y="3810000"/>
            <a:ext cx="609600" cy="339439"/>
          </a:xfrm>
          <a:prstGeom prst="rect">
            <a:avLst/>
          </a:prstGeom>
          <a:noFill/>
        </p:spPr>
        <p:txBody>
          <a:bodyPr wrap="square" lIns="61838" tIns="30918" rIns="61838" bIns="30918" rtlCol="0">
            <a:spAutoFit/>
          </a:bodyPr>
          <a:lstStyle/>
          <a:p>
            <a:r>
              <a:rPr lang="en-US" dirty="0" smtClean="0"/>
              <a:t>10</a:t>
            </a:r>
            <a:endParaRPr lang="en-US" dirty="0"/>
          </a:p>
        </p:txBody>
      </p:sp>
      <p:sp>
        <p:nvSpPr>
          <p:cNvPr id="80" name="TextBox 79"/>
          <p:cNvSpPr txBox="1"/>
          <p:nvPr/>
        </p:nvSpPr>
        <p:spPr>
          <a:xfrm flipH="1">
            <a:off x="7670830" y="3733825"/>
            <a:ext cx="507996" cy="339439"/>
          </a:xfrm>
          <a:prstGeom prst="rect">
            <a:avLst/>
          </a:prstGeom>
          <a:noFill/>
        </p:spPr>
        <p:txBody>
          <a:bodyPr wrap="square" lIns="61838" tIns="30918" rIns="61838" bIns="30918" rtlCol="0">
            <a:spAutoFit/>
          </a:bodyPr>
          <a:lstStyle/>
          <a:p>
            <a:r>
              <a:rPr lang="en-US" dirty="0" smtClean="0"/>
              <a:t>8</a:t>
            </a:r>
            <a:endParaRPr lang="en-US" dirty="0"/>
          </a:p>
        </p:txBody>
      </p:sp>
      <p:sp>
        <p:nvSpPr>
          <p:cNvPr id="81" name="TextBox 80"/>
          <p:cNvSpPr txBox="1"/>
          <p:nvPr/>
        </p:nvSpPr>
        <p:spPr>
          <a:xfrm flipH="1">
            <a:off x="8077226" y="2895619"/>
            <a:ext cx="507996"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82" name="TextBox 81"/>
          <p:cNvSpPr txBox="1"/>
          <p:nvPr/>
        </p:nvSpPr>
        <p:spPr>
          <a:xfrm flipH="1">
            <a:off x="10058400" y="2819400"/>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83" name="TextBox 82"/>
          <p:cNvSpPr txBox="1"/>
          <p:nvPr/>
        </p:nvSpPr>
        <p:spPr>
          <a:xfrm flipH="1">
            <a:off x="9194810" y="3581419"/>
            <a:ext cx="1016004" cy="339439"/>
          </a:xfrm>
          <a:prstGeom prst="rect">
            <a:avLst/>
          </a:prstGeom>
          <a:noFill/>
        </p:spPr>
        <p:txBody>
          <a:bodyPr wrap="square" lIns="61838" tIns="30918" rIns="61838" bIns="30918" rtlCol="0">
            <a:spAutoFit/>
          </a:bodyPr>
          <a:lstStyle/>
          <a:p>
            <a:r>
              <a:rPr lang="en-US" dirty="0" smtClean="0">
                <a:solidFill>
                  <a:schemeClr val="bg1"/>
                </a:solidFill>
              </a:rPr>
              <a:t>CH-2</a:t>
            </a:r>
            <a:endParaRPr lang="en-US" dirty="0">
              <a:solidFill>
                <a:schemeClr val="bg1"/>
              </a:solidFill>
            </a:endParaRPr>
          </a:p>
        </p:txBody>
      </p:sp>
      <p:cxnSp>
        <p:nvCxnSpPr>
          <p:cNvPr id="84" name="Straight Arrow Connector 83"/>
          <p:cNvCxnSpPr/>
          <p:nvPr/>
        </p:nvCxnSpPr>
        <p:spPr>
          <a:xfrm>
            <a:off x="8331201" y="3962400"/>
            <a:ext cx="1015999" cy="78014"/>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102" idx="2"/>
          </p:cNvCxnSpPr>
          <p:nvPr/>
        </p:nvCxnSpPr>
        <p:spPr>
          <a:xfrm>
            <a:off x="6197602" y="3872878"/>
            <a:ext cx="1473197" cy="20036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6"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7061230" y="3581402"/>
            <a:ext cx="1523996" cy="716276"/>
          </a:xfrm>
          <a:prstGeom prst="rect">
            <a:avLst/>
          </a:prstGeom>
          <a:noFill/>
        </p:spPr>
      </p:pic>
      <p:sp>
        <p:nvSpPr>
          <p:cNvPr id="87" name="TextBox 86"/>
          <p:cNvSpPr txBox="1"/>
          <p:nvPr/>
        </p:nvSpPr>
        <p:spPr>
          <a:xfrm>
            <a:off x="2946400" y="5410200"/>
            <a:ext cx="914400" cy="370216"/>
          </a:xfrm>
          <a:prstGeom prst="rect">
            <a:avLst/>
          </a:prstGeom>
          <a:noFill/>
        </p:spPr>
        <p:txBody>
          <a:bodyPr wrap="square" lIns="61838" tIns="30918" rIns="61838" bIns="30918" rtlCol="0">
            <a:spAutoFit/>
          </a:bodyPr>
          <a:lstStyle/>
          <a:p>
            <a:r>
              <a:rPr lang="en-US" sz="1600" dirty="0" smtClean="0"/>
              <a:t>MPR</a:t>
            </a:r>
            <a:r>
              <a:rPr lang="en-US" sz="2000" dirty="0" smtClean="0"/>
              <a:t> </a:t>
            </a:r>
            <a:endParaRPr lang="en-US" sz="2000" dirty="0"/>
          </a:p>
        </p:txBody>
      </p:sp>
      <p:sp>
        <p:nvSpPr>
          <p:cNvPr id="89" name="TextBox 88"/>
          <p:cNvSpPr txBox="1"/>
          <p:nvPr/>
        </p:nvSpPr>
        <p:spPr>
          <a:xfrm>
            <a:off x="5892800" y="5410201"/>
            <a:ext cx="2133573" cy="308661"/>
          </a:xfrm>
          <a:prstGeom prst="rect">
            <a:avLst/>
          </a:prstGeom>
          <a:noFill/>
        </p:spPr>
        <p:txBody>
          <a:bodyPr wrap="square" lIns="61838" tIns="30918" rIns="61838" bIns="30918" rtlCol="0">
            <a:spAutoFit/>
          </a:bodyPr>
          <a:lstStyle/>
          <a:p>
            <a:r>
              <a:rPr lang="en-US" sz="1600" dirty="0" smtClean="0"/>
              <a:t>Cluster-head</a:t>
            </a:r>
            <a:endParaRPr lang="en-US" sz="1600" dirty="0"/>
          </a:p>
        </p:txBody>
      </p:sp>
      <p:pic>
        <p:nvPicPr>
          <p:cNvPr id="90" name="Picture 2" descr="C:\Users\abboudeh.wawi\Desktop\RA\car 14.gif"/>
          <p:cNvPicPr>
            <a:picLocks noChangeAspect="1" noChangeArrowheads="1"/>
          </p:cNvPicPr>
          <p:nvPr/>
        </p:nvPicPr>
        <p:blipFill>
          <a:blip r:embed="rId3" cstate="print"/>
          <a:srcRect/>
          <a:stretch>
            <a:fillRect/>
          </a:stretch>
        </p:blipFill>
        <p:spPr bwMode="auto">
          <a:xfrm>
            <a:off x="8331200" y="5410200"/>
            <a:ext cx="1117600" cy="397406"/>
          </a:xfrm>
          <a:prstGeom prst="rect">
            <a:avLst/>
          </a:prstGeom>
          <a:noFill/>
        </p:spPr>
      </p:pic>
      <p:sp>
        <p:nvSpPr>
          <p:cNvPr id="91" name="TextBox 90"/>
          <p:cNvSpPr txBox="1"/>
          <p:nvPr/>
        </p:nvSpPr>
        <p:spPr>
          <a:xfrm>
            <a:off x="9550400" y="5410201"/>
            <a:ext cx="2032000" cy="308661"/>
          </a:xfrm>
          <a:prstGeom prst="rect">
            <a:avLst/>
          </a:prstGeom>
          <a:noFill/>
        </p:spPr>
        <p:txBody>
          <a:bodyPr wrap="square" lIns="61838" tIns="30918" rIns="61838" bIns="30918" rtlCol="0">
            <a:spAutoFit/>
          </a:bodyPr>
          <a:lstStyle/>
          <a:p>
            <a:r>
              <a:rPr lang="en-US" sz="1600" dirty="0" smtClean="0"/>
              <a:t>Normal Node</a:t>
            </a:r>
            <a:endParaRPr lang="en-US" sz="1600" dirty="0"/>
          </a:p>
        </p:txBody>
      </p:sp>
      <p:pic>
        <p:nvPicPr>
          <p:cNvPr id="92"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4521212" y="3429009"/>
            <a:ext cx="1625600" cy="914396"/>
          </a:xfrm>
          <a:prstGeom prst="rect">
            <a:avLst/>
          </a:prstGeom>
          <a:noFill/>
          <a:ln w="3175">
            <a:noFill/>
          </a:ln>
        </p:spPr>
      </p:pic>
      <p:pic>
        <p:nvPicPr>
          <p:cNvPr id="94"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1625600" y="5334000"/>
            <a:ext cx="1219208" cy="685800"/>
          </a:xfrm>
          <a:prstGeom prst="rect">
            <a:avLst/>
          </a:prstGeom>
          <a:noFill/>
        </p:spPr>
      </p:pic>
      <p:pic>
        <p:nvPicPr>
          <p:cNvPr id="96" name="Picture 2" descr="C:\Users\abboudeh.wawi\Desktop\RA\car 14.gif"/>
          <p:cNvPicPr>
            <a:picLocks noChangeAspect="1" noChangeArrowheads="1"/>
          </p:cNvPicPr>
          <p:nvPr/>
        </p:nvPicPr>
        <p:blipFill>
          <a:blip r:embed="rId3" cstate="print"/>
          <a:srcRect/>
          <a:stretch>
            <a:fillRect/>
          </a:stretch>
        </p:blipFill>
        <p:spPr bwMode="auto">
          <a:xfrm>
            <a:off x="9398000" y="4419611"/>
            <a:ext cx="1320800" cy="430526"/>
          </a:xfrm>
          <a:prstGeom prst="rect">
            <a:avLst/>
          </a:prstGeom>
          <a:noFill/>
        </p:spPr>
      </p:pic>
      <p:sp>
        <p:nvSpPr>
          <p:cNvPr id="97" name="TextBox 96"/>
          <p:cNvSpPr txBox="1"/>
          <p:nvPr/>
        </p:nvSpPr>
        <p:spPr>
          <a:xfrm flipH="1">
            <a:off x="9855200" y="4495800"/>
            <a:ext cx="762000" cy="339439"/>
          </a:xfrm>
          <a:prstGeom prst="rect">
            <a:avLst/>
          </a:prstGeom>
          <a:noFill/>
        </p:spPr>
        <p:txBody>
          <a:bodyPr wrap="square" lIns="61838" tIns="30918" rIns="61838" bIns="30918" rtlCol="0">
            <a:spAutoFit/>
          </a:bodyPr>
          <a:lstStyle/>
          <a:p>
            <a:r>
              <a:rPr lang="en-US" dirty="0" smtClean="0"/>
              <a:t>14</a:t>
            </a:r>
            <a:endParaRPr lang="en-US" dirty="0"/>
          </a:p>
        </p:txBody>
      </p:sp>
      <p:sp>
        <p:nvSpPr>
          <p:cNvPr id="98" name="TextBox 97"/>
          <p:cNvSpPr txBox="1"/>
          <p:nvPr/>
        </p:nvSpPr>
        <p:spPr>
          <a:xfrm>
            <a:off x="4978400" y="3657600"/>
            <a:ext cx="457181"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pic>
        <p:nvPicPr>
          <p:cNvPr id="100" name="Picture 2" descr="C:\Users\abboudeh.wawi\Desktop\RA\car 14.gif"/>
          <p:cNvPicPr>
            <a:picLocks noChangeAspect="1" noChangeArrowheads="1"/>
          </p:cNvPicPr>
          <p:nvPr/>
        </p:nvPicPr>
        <p:blipFill>
          <a:blip r:embed="rId3" cstate="print"/>
          <a:srcRect/>
          <a:stretch>
            <a:fillRect/>
          </a:stretch>
        </p:blipFill>
        <p:spPr bwMode="auto">
          <a:xfrm>
            <a:off x="7569208" y="2895604"/>
            <a:ext cx="1320800" cy="511622"/>
          </a:xfrm>
          <a:prstGeom prst="rect">
            <a:avLst/>
          </a:prstGeom>
          <a:noFill/>
        </p:spPr>
      </p:pic>
      <p:sp>
        <p:nvSpPr>
          <p:cNvPr id="101" name="TextBox 100"/>
          <p:cNvSpPr txBox="1"/>
          <p:nvPr/>
        </p:nvSpPr>
        <p:spPr>
          <a:xfrm flipH="1">
            <a:off x="9347200" y="3810000"/>
            <a:ext cx="812800" cy="339439"/>
          </a:xfrm>
          <a:prstGeom prst="rect">
            <a:avLst/>
          </a:prstGeom>
          <a:noFill/>
        </p:spPr>
        <p:txBody>
          <a:bodyPr wrap="square" lIns="61838" tIns="30918" rIns="61838" bIns="30918" rtlCol="0">
            <a:spAutoFit/>
          </a:bodyPr>
          <a:lstStyle/>
          <a:p>
            <a:r>
              <a:rPr lang="en-US" b="1" dirty="0" smtClean="0"/>
              <a:t>13</a:t>
            </a:r>
            <a:endParaRPr lang="en-US" b="1" dirty="0"/>
          </a:p>
        </p:txBody>
      </p:sp>
      <p:sp>
        <p:nvSpPr>
          <p:cNvPr id="102" name="TextBox 101"/>
          <p:cNvSpPr txBox="1"/>
          <p:nvPr/>
        </p:nvSpPr>
        <p:spPr>
          <a:xfrm>
            <a:off x="7416801" y="3733800"/>
            <a:ext cx="507996" cy="339439"/>
          </a:xfrm>
          <a:prstGeom prst="rect">
            <a:avLst/>
          </a:prstGeom>
          <a:noFill/>
        </p:spPr>
        <p:txBody>
          <a:bodyPr wrap="square" lIns="61838" tIns="30918" rIns="61838" bIns="30918" rtlCol="0">
            <a:spAutoFit/>
          </a:bodyPr>
          <a:lstStyle/>
          <a:p>
            <a:r>
              <a:rPr lang="en-US" b="1" dirty="0" smtClean="0">
                <a:solidFill>
                  <a:schemeClr val="bg1"/>
                </a:solidFill>
              </a:rPr>
              <a:t>8</a:t>
            </a:r>
            <a:endParaRPr lang="en-US" b="1" dirty="0">
              <a:solidFill>
                <a:schemeClr val="bg1"/>
              </a:solidFill>
            </a:endParaRPr>
          </a:p>
        </p:txBody>
      </p:sp>
      <p:sp>
        <p:nvSpPr>
          <p:cNvPr id="103" name="TextBox 102"/>
          <p:cNvSpPr txBox="1"/>
          <p:nvPr/>
        </p:nvSpPr>
        <p:spPr>
          <a:xfrm flipH="1">
            <a:off x="8128000" y="2971800"/>
            <a:ext cx="609600"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105" name="TextBox 104"/>
          <p:cNvSpPr txBox="1"/>
          <p:nvPr/>
        </p:nvSpPr>
        <p:spPr>
          <a:xfrm flipH="1">
            <a:off x="8331201" y="4343400"/>
            <a:ext cx="507996" cy="339439"/>
          </a:xfrm>
          <a:prstGeom prst="rect">
            <a:avLst/>
          </a:prstGeom>
          <a:noFill/>
        </p:spPr>
        <p:txBody>
          <a:bodyPr wrap="square" lIns="61838" tIns="30918" rIns="61838" bIns="30918" rtlCol="0">
            <a:spAutoFit/>
          </a:bodyPr>
          <a:lstStyle/>
          <a:p>
            <a:r>
              <a:rPr lang="en-US" dirty="0" smtClean="0"/>
              <a:t>9</a:t>
            </a:r>
            <a:endParaRPr lang="en-US" dirty="0"/>
          </a:p>
        </p:txBody>
      </p:sp>
      <p:sp>
        <p:nvSpPr>
          <p:cNvPr id="109" name="TextBox 108"/>
          <p:cNvSpPr txBox="1"/>
          <p:nvPr/>
        </p:nvSpPr>
        <p:spPr>
          <a:xfrm>
            <a:off x="2032001" y="1447798"/>
            <a:ext cx="2794000" cy="661720"/>
          </a:xfrm>
          <a:prstGeom prst="rect">
            <a:avLst/>
          </a:prstGeom>
          <a:noFill/>
        </p:spPr>
        <p:txBody>
          <a:bodyPr wrap="square" lIns="228600" tIns="114300" rIns="228600" bIns="114300" rtlCol="0">
            <a:spAutoFit/>
          </a:bodyPr>
          <a:lstStyle/>
          <a:p>
            <a:r>
              <a:rPr lang="en-US" sz="2800" dirty="0" smtClean="0"/>
              <a:t>Cluster 1</a:t>
            </a:r>
            <a:endParaRPr lang="en-US" sz="2800" dirty="0"/>
          </a:p>
        </p:txBody>
      </p:sp>
      <p:sp>
        <p:nvSpPr>
          <p:cNvPr id="110" name="TextBox 109"/>
          <p:cNvSpPr txBox="1"/>
          <p:nvPr/>
        </p:nvSpPr>
        <p:spPr>
          <a:xfrm>
            <a:off x="8128001" y="1447798"/>
            <a:ext cx="2794000" cy="661720"/>
          </a:xfrm>
          <a:prstGeom prst="rect">
            <a:avLst/>
          </a:prstGeom>
          <a:noFill/>
        </p:spPr>
        <p:txBody>
          <a:bodyPr wrap="square" lIns="228600" tIns="114300" rIns="228600" bIns="114300" rtlCol="0">
            <a:spAutoFit/>
          </a:bodyPr>
          <a:lstStyle/>
          <a:p>
            <a:r>
              <a:rPr lang="en-US" sz="2800" dirty="0" smtClean="0"/>
              <a:t>Cluster 2</a:t>
            </a:r>
            <a:endParaRPr lang="en-US" sz="2800" dirty="0"/>
          </a:p>
        </p:txBody>
      </p:sp>
      <p:pic>
        <p:nvPicPr>
          <p:cNvPr id="111" name="Picture 5" descr="C:\Users\abboudeh.wawi\Desktop\RA\blue car.jpg"/>
          <p:cNvPicPr>
            <a:picLocks noChangeAspect="1" noChangeArrowheads="1"/>
          </p:cNvPicPr>
          <p:nvPr/>
        </p:nvPicPr>
        <p:blipFill>
          <a:blip r:embed="rId5" cstate="print"/>
          <a:srcRect/>
          <a:stretch>
            <a:fillRect/>
          </a:stretch>
        </p:blipFill>
        <p:spPr bwMode="auto">
          <a:xfrm>
            <a:off x="2336800" y="3124200"/>
            <a:ext cx="1194816" cy="677008"/>
          </a:xfrm>
          <a:prstGeom prst="rect">
            <a:avLst/>
          </a:prstGeom>
          <a:noFill/>
        </p:spPr>
      </p:pic>
      <p:pic>
        <p:nvPicPr>
          <p:cNvPr id="112" name="Picture 5" descr="C:\Users\abboudeh.wawi\Desktop\RA\blue car.jpg"/>
          <p:cNvPicPr>
            <a:picLocks noChangeAspect="1" noChangeArrowheads="1"/>
          </p:cNvPicPr>
          <p:nvPr/>
        </p:nvPicPr>
        <p:blipFill>
          <a:blip r:embed="rId5" cstate="print"/>
          <a:srcRect/>
          <a:stretch>
            <a:fillRect/>
          </a:stretch>
        </p:blipFill>
        <p:spPr bwMode="auto">
          <a:xfrm>
            <a:off x="9042400" y="3657600"/>
            <a:ext cx="1194816" cy="677008"/>
          </a:xfrm>
          <a:prstGeom prst="rect">
            <a:avLst/>
          </a:prstGeom>
          <a:noFill/>
        </p:spPr>
      </p:pic>
      <p:sp>
        <p:nvSpPr>
          <p:cNvPr id="113" name="TextBox 112"/>
          <p:cNvSpPr txBox="1"/>
          <p:nvPr/>
        </p:nvSpPr>
        <p:spPr>
          <a:xfrm flipH="1">
            <a:off x="9245600" y="3886201"/>
            <a:ext cx="609600" cy="339439"/>
          </a:xfrm>
          <a:prstGeom prst="rect">
            <a:avLst/>
          </a:prstGeom>
          <a:noFill/>
        </p:spPr>
        <p:txBody>
          <a:bodyPr wrap="square" lIns="61838" tIns="30918" rIns="61838" bIns="30918" rtlCol="0">
            <a:spAutoFit/>
          </a:bodyPr>
          <a:lstStyle/>
          <a:p>
            <a:r>
              <a:rPr lang="en-US" dirty="0" smtClean="0"/>
              <a:t>13</a:t>
            </a:r>
            <a:endParaRPr lang="en-US" dirty="0"/>
          </a:p>
        </p:txBody>
      </p:sp>
      <p:sp>
        <p:nvSpPr>
          <p:cNvPr id="114" name="TextBox 113"/>
          <p:cNvSpPr txBox="1"/>
          <p:nvPr/>
        </p:nvSpPr>
        <p:spPr>
          <a:xfrm flipH="1">
            <a:off x="2540000" y="3352801"/>
            <a:ext cx="609600" cy="339439"/>
          </a:xfrm>
          <a:prstGeom prst="rect">
            <a:avLst/>
          </a:prstGeom>
          <a:noFill/>
        </p:spPr>
        <p:txBody>
          <a:bodyPr wrap="square" lIns="61838" tIns="30918" rIns="61838" bIns="30918" rtlCol="0">
            <a:spAutoFit/>
          </a:bodyPr>
          <a:lstStyle/>
          <a:p>
            <a:r>
              <a:rPr lang="en-US" dirty="0" smtClean="0"/>
              <a:t>12</a:t>
            </a:r>
            <a:endParaRPr lang="en-US" dirty="0"/>
          </a:p>
        </p:txBody>
      </p:sp>
      <p:pic>
        <p:nvPicPr>
          <p:cNvPr id="115" name="Picture 5" descr="C:\Users\abboudeh.wawi\Desktop\RA\blue car.jpg"/>
          <p:cNvPicPr>
            <a:picLocks noChangeAspect="1" noChangeArrowheads="1"/>
          </p:cNvPicPr>
          <p:nvPr/>
        </p:nvPicPr>
        <p:blipFill>
          <a:blip r:embed="rId5" cstate="print"/>
          <a:srcRect/>
          <a:stretch>
            <a:fillRect/>
          </a:stretch>
        </p:blipFill>
        <p:spPr bwMode="auto">
          <a:xfrm>
            <a:off x="4775200" y="5334000"/>
            <a:ext cx="1194816" cy="677008"/>
          </a:xfrm>
          <a:prstGeom prst="rect">
            <a:avLst/>
          </a:prstGeom>
          <a:noFill/>
        </p:spPr>
      </p:pic>
      <p:sp>
        <p:nvSpPr>
          <p:cNvPr id="51" name="Rectangle 50"/>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a:xfrm>
            <a:off x="604438" y="64395"/>
            <a:ext cx="10749367" cy="1208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Notations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44</a:t>
            </a:fld>
            <a:endParaRPr lang="en-US"/>
          </a:p>
        </p:txBody>
      </p:sp>
    </p:spTree>
    <p:extLst>
      <p:ext uri="{BB962C8B-B14F-4D97-AF65-F5344CB8AC3E}">
        <p14:creationId xmlns:p14="http://schemas.microsoft.com/office/powerpoint/2010/main" val="289682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298767" cy="5105400"/>
          </a:xfrm>
        </p:spPr>
        <p:txBody>
          <a:bodyPr/>
          <a:lstStyle/>
          <a:p>
            <a:pPr>
              <a:buFont typeface="Courier New" pitchFamily="49" charset="0"/>
              <a:buChar char="o"/>
            </a:pPr>
            <a:r>
              <a:rPr lang="en-US" sz="2800" dirty="0" smtClean="0"/>
              <a:t>VANET </a:t>
            </a:r>
            <a:r>
              <a:rPr lang="en-US" sz="2800" dirty="0" err="1" smtClean="0"/>
              <a:t>QoS</a:t>
            </a:r>
            <a:r>
              <a:rPr lang="en-US" sz="2800" dirty="0" smtClean="0"/>
              <a:t>-OLSR:</a:t>
            </a:r>
          </a:p>
          <a:p>
            <a:pPr lvl="1">
              <a:buFont typeface="Courier New" pitchFamily="49" charset="0"/>
              <a:buChar char="o"/>
            </a:pPr>
            <a:r>
              <a:rPr lang="en-US" sz="2400" dirty="0" smtClean="0"/>
              <a:t>Extend the network lifetime while maintaining the Quality of Service</a:t>
            </a:r>
            <a:endParaRPr lang="en-US" sz="2400" dirty="0" smtClean="0">
              <a:solidFill>
                <a:schemeClr val="accent6"/>
              </a:solidFill>
            </a:endParaRPr>
          </a:p>
          <a:p>
            <a:pPr lvl="1">
              <a:buFont typeface="Courier New" pitchFamily="49" charset="0"/>
              <a:buChar char="o"/>
            </a:pPr>
            <a:r>
              <a:rPr lang="en-CA" sz="2400" dirty="0" smtClean="0"/>
              <a:t>Reduce the communications overhead</a:t>
            </a:r>
            <a:endParaRPr lang="en-US" sz="2400" dirty="0" smtClean="0">
              <a:solidFill>
                <a:schemeClr val="accent6"/>
              </a:solidFill>
            </a:endParaRPr>
          </a:p>
          <a:p>
            <a:pPr lvl="1">
              <a:buFont typeface="Courier New" pitchFamily="49" charset="0"/>
              <a:buChar char="o"/>
            </a:pPr>
            <a:r>
              <a:rPr lang="en-US" sz="2400" dirty="0" smtClean="0"/>
              <a:t>Prevent the cheating during elections</a:t>
            </a:r>
            <a:endParaRPr lang="en-US" sz="2400" dirty="0" smtClean="0">
              <a:solidFill>
                <a:schemeClr val="accent6"/>
              </a:solidFill>
            </a:endParaRPr>
          </a:p>
          <a:p>
            <a:pPr>
              <a:buFont typeface="Courier New" pitchFamily="49" charset="0"/>
              <a:buChar char="o"/>
            </a:pPr>
            <a:r>
              <a:rPr lang="en-US" sz="2800" dirty="0" smtClean="0"/>
              <a:t>VANET-DSD:</a:t>
            </a:r>
          </a:p>
          <a:p>
            <a:pPr lvl="1">
              <a:buFont typeface="Courier New" pitchFamily="49" charset="0"/>
              <a:buChar char="o"/>
            </a:pPr>
            <a:r>
              <a:rPr lang="en-US" sz="2400" dirty="0" smtClean="0"/>
              <a:t>Motivate the cooperation</a:t>
            </a:r>
            <a:endParaRPr lang="en-US" sz="2400" dirty="0" smtClean="0">
              <a:solidFill>
                <a:schemeClr val="accent6"/>
              </a:solidFill>
            </a:endParaRPr>
          </a:p>
          <a:p>
            <a:pPr lvl="1">
              <a:buFont typeface="Courier New" pitchFamily="49" charset="0"/>
              <a:buChar char="o"/>
            </a:pPr>
            <a:r>
              <a:rPr lang="en-US" sz="2400" dirty="0" smtClean="0"/>
              <a:t>Detect the selfish/misbehaving vehicles after elections</a:t>
            </a:r>
            <a:endParaRPr lang="en-US" sz="2400" dirty="0" smtClean="0">
              <a:solidFill>
                <a:srgbClr val="11A314"/>
              </a:solidFill>
            </a:endParaRPr>
          </a:p>
        </p:txBody>
      </p:sp>
      <p:sp>
        <p:nvSpPr>
          <p:cNvPr id="5" name="Rectangle 4"/>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4438" y="64395"/>
            <a:ext cx="10749367" cy="1208868"/>
          </a:xfrm>
        </p:spPr>
        <p:txBody>
          <a:bodyPr/>
          <a:lstStyle/>
          <a:p>
            <a:r>
              <a:rPr lang="en-US" dirty="0" smtClean="0">
                <a:solidFill>
                  <a:schemeClr val="bg1"/>
                </a:solidFill>
              </a:rPr>
              <a:t>Approach</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45</a:t>
            </a:fld>
            <a:endParaRPr lang="en-US"/>
          </a:p>
        </p:txBody>
      </p:sp>
    </p:spTree>
    <p:extLst>
      <p:ext uri="{BB962C8B-B14F-4D97-AF65-F5344CB8AC3E}">
        <p14:creationId xmlns:p14="http://schemas.microsoft.com/office/powerpoint/2010/main" val="395213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hlinkClick r:id="rId3" action="ppaction://hlinksldjump"/>
          </p:cNvPr>
          <p:cNvSpPr>
            <a:spLocks noChangeArrowheads="1"/>
          </p:cNvSpPr>
          <p:nvPr/>
        </p:nvSpPr>
        <p:spPr bwMode="auto">
          <a:xfrm>
            <a:off x="3657600" y="2743201"/>
            <a:ext cx="4798483" cy="719137"/>
          </a:xfrm>
          <a:prstGeom prst="rect">
            <a:avLst/>
          </a:prstGeom>
          <a:solidFill>
            <a:schemeClr val="accent3">
              <a:alpha val="72000"/>
            </a:schemeClr>
          </a:solidFill>
          <a:ln w="9525" algn="ctr">
            <a:solidFill>
              <a:schemeClr val="tx2"/>
            </a:solidFill>
            <a:miter lim="800000"/>
            <a:headEnd/>
            <a:tailEnd/>
          </a:ln>
          <a:effectLst/>
        </p:spPr>
        <p:txBody>
          <a:bodyPr wrap="none" lIns="0" tIns="0" rIns="0" bIns="0" anchor="ctr" anchorCtr="1"/>
          <a:lstStyle/>
          <a:p>
            <a:pPr algn="ctr"/>
            <a:r>
              <a:rPr lang="en-GB" b="1" dirty="0" err="1" smtClean="0">
                <a:solidFill>
                  <a:srgbClr val="002060"/>
                </a:solidFill>
                <a:latin typeface="Arial" charset="0"/>
              </a:rPr>
              <a:t>QoS</a:t>
            </a:r>
            <a:r>
              <a:rPr lang="en-GB" b="1" dirty="0" smtClean="0">
                <a:solidFill>
                  <a:srgbClr val="002060"/>
                </a:solidFill>
                <a:latin typeface="Arial" charset="0"/>
              </a:rPr>
              <a:t> Model</a:t>
            </a:r>
            <a:endParaRPr lang="en-GB" b="1" dirty="0">
              <a:solidFill>
                <a:srgbClr val="002060"/>
              </a:solidFill>
              <a:latin typeface="Arial" charset="0"/>
            </a:endParaRPr>
          </a:p>
        </p:txBody>
      </p:sp>
      <p:sp>
        <p:nvSpPr>
          <p:cNvPr id="3" name="Rectangle 15"/>
          <p:cNvSpPr>
            <a:spLocks noChangeArrowheads="1"/>
          </p:cNvSpPr>
          <p:nvPr/>
        </p:nvSpPr>
        <p:spPr bwMode="auto">
          <a:xfrm>
            <a:off x="3661833" y="3562350"/>
            <a:ext cx="4798483" cy="719137"/>
          </a:xfrm>
          <a:prstGeom prst="rect">
            <a:avLst/>
          </a:prstGeom>
          <a:solidFill>
            <a:schemeClr val="accent3">
              <a:alpha val="72000"/>
            </a:schemeClr>
          </a:solidFill>
          <a:ln w="9525" algn="ctr">
            <a:solidFill>
              <a:schemeClr val="tx2"/>
            </a:solidFill>
            <a:miter lim="800000"/>
            <a:headEnd/>
            <a:tailEnd/>
          </a:ln>
          <a:effectLst/>
        </p:spPr>
        <p:txBody>
          <a:bodyPr wrap="none" lIns="0" tIns="0" rIns="0" bIns="0" anchor="ctr" anchorCtr="1"/>
          <a:lstStyle/>
          <a:p>
            <a:pPr algn="ctr"/>
            <a:r>
              <a:rPr lang="en-US" b="1" dirty="0" smtClean="0">
                <a:solidFill>
                  <a:srgbClr val="002060"/>
                </a:solidFill>
                <a:latin typeface="Arial" charset="0"/>
              </a:rPr>
              <a:t>Cluster-heads election</a:t>
            </a:r>
            <a:r>
              <a:rPr lang="ar-JO" b="1" dirty="0" smtClean="0">
                <a:solidFill>
                  <a:srgbClr val="002060"/>
                </a:solidFill>
                <a:latin typeface="Arial" charset="0"/>
              </a:rPr>
              <a:t> </a:t>
            </a:r>
            <a:endParaRPr lang="en-GB" b="1" dirty="0">
              <a:solidFill>
                <a:srgbClr val="002060"/>
              </a:solidFill>
              <a:latin typeface="Arial" charset="0"/>
            </a:endParaRPr>
          </a:p>
        </p:txBody>
      </p:sp>
      <p:sp>
        <p:nvSpPr>
          <p:cNvPr id="4" name="Rectangle 16"/>
          <p:cNvSpPr>
            <a:spLocks noChangeArrowheads="1"/>
          </p:cNvSpPr>
          <p:nvPr/>
        </p:nvSpPr>
        <p:spPr bwMode="auto">
          <a:xfrm>
            <a:off x="3657600" y="4381501"/>
            <a:ext cx="4798483" cy="719137"/>
          </a:xfrm>
          <a:prstGeom prst="rect">
            <a:avLst/>
          </a:prstGeom>
          <a:solidFill>
            <a:schemeClr val="accent3">
              <a:alpha val="72000"/>
            </a:schemeClr>
          </a:solidFill>
          <a:ln w="9525" algn="ctr">
            <a:solidFill>
              <a:schemeClr val="tx2"/>
            </a:solidFill>
            <a:miter lim="800000"/>
            <a:headEnd/>
            <a:tailEnd/>
          </a:ln>
          <a:effectLst/>
        </p:spPr>
        <p:txBody>
          <a:bodyPr wrap="none" lIns="0" tIns="0" rIns="0" bIns="0" anchor="ctr" anchorCtr="1"/>
          <a:lstStyle/>
          <a:p>
            <a:pPr algn="ctr"/>
            <a:r>
              <a:rPr lang="en-GB" b="1" dirty="0" smtClean="0">
                <a:solidFill>
                  <a:srgbClr val="002060"/>
                </a:solidFill>
                <a:latin typeface="Arial" charset="0"/>
              </a:rPr>
              <a:t>MPR nodes Selection</a:t>
            </a:r>
            <a:endParaRPr lang="en-GB" b="1" dirty="0">
              <a:solidFill>
                <a:srgbClr val="002060"/>
              </a:solidFill>
              <a:latin typeface="Arial" charset="0"/>
            </a:endParaRPr>
          </a:p>
        </p:txBody>
      </p:sp>
      <p:sp>
        <p:nvSpPr>
          <p:cNvPr id="7" name="AutoShape 19"/>
          <p:cNvSpPr>
            <a:spLocks noChangeArrowheads="1"/>
          </p:cNvSpPr>
          <p:nvPr/>
        </p:nvSpPr>
        <p:spPr bwMode="auto">
          <a:xfrm>
            <a:off x="2973917" y="3217862"/>
            <a:ext cx="469900" cy="609600"/>
          </a:xfrm>
          <a:prstGeom prst="curvedRightArrow">
            <a:avLst>
              <a:gd name="adj1" fmla="val 34595"/>
              <a:gd name="adj2" fmla="val 69189"/>
              <a:gd name="adj3" fmla="val 33333"/>
            </a:avLst>
          </a:prstGeom>
          <a:solidFill>
            <a:schemeClr val="tx2"/>
          </a:solidFill>
          <a:ln w="9525">
            <a:solidFill>
              <a:schemeClr val="tx1"/>
            </a:solidFill>
            <a:miter lim="800000"/>
            <a:headEnd/>
            <a:tailEnd/>
          </a:ln>
          <a:effectLst/>
        </p:spPr>
        <p:txBody>
          <a:bodyPr wrap="none" anchor="ctr"/>
          <a:lstStyle/>
          <a:p>
            <a:pPr algn="ctr">
              <a:spcBef>
                <a:spcPct val="0"/>
              </a:spcBef>
              <a:buFontTx/>
              <a:buNone/>
            </a:pPr>
            <a:endParaRPr lang="el-GR" sz="3600"/>
          </a:p>
        </p:txBody>
      </p:sp>
      <p:sp>
        <p:nvSpPr>
          <p:cNvPr id="8" name="AutoShape 20"/>
          <p:cNvSpPr>
            <a:spLocks noChangeArrowheads="1"/>
          </p:cNvSpPr>
          <p:nvPr/>
        </p:nvSpPr>
        <p:spPr bwMode="auto">
          <a:xfrm>
            <a:off x="2973917" y="4081462"/>
            <a:ext cx="469900" cy="609600"/>
          </a:xfrm>
          <a:prstGeom prst="curvedRightArrow">
            <a:avLst>
              <a:gd name="adj1" fmla="val 34595"/>
              <a:gd name="adj2" fmla="val 69189"/>
              <a:gd name="adj3" fmla="val 33333"/>
            </a:avLst>
          </a:prstGeom>
          <a:solidFill>
            <a:schemeClr val="tx2"/>
          </a:solidFill>
          <a:ln w="9525">
            <a:solidFill>
              <a:schemeClr val="tx1"/>
            </a:solidFill>
            <a:miter lim="800000"/>
            <a:headEnd/>
            <a:tailEnd/>
          </a:ln>
          <a:effectLst/>
        </p:spPr>
        <p:txBody>
          <a:bodyPr wrap="none" anchor="ctr"/>
          <a:lstStyle/>
          <a:p>
            <a:pPr algn="ctr">
              <a:spcBef>
                <a:spcPct val="0"/>
              </a:spcBef>
              <a:buFontTx/>
              <a:buNone/>
            </a:pPr>
            <a:endParaRPr lang="el-GR" sz="3600"/>
          </a:p>
        </p:txBody>
      </p:sp>
      <p:sp>
        <p:nvSpPr>
          <p:cNvPr id="9" name="Rectangle 8"/>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04438" y="64395"/>
            <a:ext cx="10749367" cy="1208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VANET </a:t>
            </a:r>
            <a:r>
              <a:rPr lang="en-US" dirty="0" err="1" smtClean="0">
                <a:solidFill>
                  <a:schemeClr val="bg1"/>
                </a:solidFill>
              </a:rPr>
              <a:t>QoS</a:t>
            </a:r>
            <a:r>
              <a:rPr lang="en-US" dirty="0" smtClean="0">
                <a:solidFill>
                  <a:schemeClr val="bg1"/>
                </a:solidFill>
              </a:rPr>
              <a:t>-OLSR</a:t>
            </a:r>
            <a:endParaRPr lang="en-US" dirty="0">
              <a:solidFill>
                <a:schemeClr val="bg1"/>
              </a:solidFill>
            </a:endParaRPr>
          </a:p>
        </p:txBody>
      </p:sp>
      <p:sp>
        <p:nvSpPr>
          <p:cNvPr id="5" name="Footer Placeholder 4"/>
          <p:cNvSpPr>
            <a:spLocks noGrp="1"/>
          </p:cNvSpPr>
          <p:nvPr>
            <p:ph type="ftr" sz="quarter" idx="11"/>
          </p:nvPr>
        </p:nvSpPr>
        <p:spPr/>
        <p:txBody>
          <a:bodyPr/>
          <a:lstStyle/>
          <a:p>
            <a:r>
              <a:rPr lang="fr-FR" smtClean="0"/>
              <a:t>A. Mourad</a:t>
            </a:r>
            <a:endParaRPr lang="fr-FR"/>
          </a:p>
        </p:txBody>
      </p:sp>
      <p:sp>
        <p:nvSpPr>
          <p:cNvPr id="6" name="Slide Number Placeholder 5"/>
          <p:cNvSpPr>
            <a:spLocks noGrp="1"/>
          </p:cNvSpPr>
          <p:nvPr>
            <p:ph type="sldNum" sz="quarter" idx="12"/>
          </p:nvPr>
        </p:nvSpPr>
        <p:spPr/>
        <p:txBody>
          <a:bodyPr/>
          <a:lstStyle/>
          <a:p>
            <a:fld id="{4FAB73BC-B049-4115-A692-8D63A059BFB8}" type="slidenum">
              <a:rPr lang="en-US" smtClean="0"/>
              <a:pPr/>
              <a:t>46</a:t>
            </a:fld>
            <a:endParaRPr lang="en-US"/>
          </a:p>
        </p:txBody>
      </p:sp>
    </p:spTree>
    <p:extLst>
      <p:ext uri="{BB962C8B-B14F-4D97-AF65-F5344CB8AC3E}">
        <p14:creationId xmlns:p14="http://schemas.microsoft.com/office/powerpoint/2010/main" val="62036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291467340"/>
              </p:ext>
            </p:extLst>
          </p:nvPr>
        </p:nvGraphicFramePr>
        <p:xfrm>
          <a:off x="1219200" y="2819400"/>
          <a:ext cx="10464800" cy="2971800"/>
        </p:xfrm>
        <a:graphic>
          <a:graphicData uri="http://schemas.openxmlformats.org/drawingml/2006/table">
            <a:tbl>
              <a:tblPr firstRow="1" bandRow="1">
                <a:tableStyleId>{10A1B5D5-9B99-4C35-A422-299274C87663}</a:tableStyleId>
              </a:tblPr>
              <a:tblGrid>
                <a:gridCol w="2844800"/>
                <a:gridCol w="7620000"/>
              </a:tblGrid>
              <a:tr h="303600">
                <a:tc>
                  <a:txBody>
                    <a:bodyPr/>
                    <a:lstStyle/>
                    <a:p>
                      <a:r>
                        <a:rPr lang="en-US" sz="1700" dirty="0" smtClean="0"/>
                        <a:t>Symbol</a:t>
                      </a:r>
                      <a:endParaRPr lang="en-US" sz="1700" dirty="0"/>
                    </a:p>
                  </a:txBody>
                  <a:tcPr marL="121920" marR="121920">
                    <a:solidFill>
                      <a:srgbClr val="6E6EDC"/>
                    </a:solidFill>
                  </a:tcPr>
                </a:tc>
                <a:tc>
                  <a:txBody>
                    <a:bodyPr/>
                    <a:lstStyle/>
                    <a:p>
                      <a:r>
                        <a:rPr lang="en-US" sz="1700" dirty="0" smtClean="0"/>
                        <a:t>S</a:t>
                      </a:r>
                      <a:r>
                        <a:rPr lang="en-US" sz="1700" b="1" kern="1200" dirty="0" smtClean="0">
                          <a:solidFill>
                            <a:schemeClr val="lt1"/>
                          </a:solidFill>
                          <a:latin typeface="+mn-lt"/>
                          <a:ea typeface="+mn-ea"/>
                          <a:cs typeface="+mn-cs"/>
                        </a:rPr>
                        <a:t>ignificance </a:t>
                      </a:r>
                      <a:endParaRPr lang="en-US" sz="1700" b="1" kern="1200" dirty="0">
                        <a:solidFill>
                          <a:schemeClr val="lt1"/>
                        </a:solidFill>
                        <a:latin typeface="+mn-lt"/>
                        <a:ea typeface="+mn-ea"/>
                        <a:cs typeface="+mn-cs"/>
                      </a:endParaRPr>
                    </a:p>
                  </a:txBody>
                  <a:tcPr marL="121920" marR="121920">
                    <a:solidFill>
                      <a:srgbClr val="6E6EDC"/>
                    </a:solidFill>
                  </a:tcPr>
                </a:tc>
              </a:tr>
              <a:tr h="277200">
                <a:tc>
                  <a:txBody>
                    <a:bodyPr/>
                    <a:lstStyle/>
                    <a:p>
                      <a:r>
                        <a:rPr kumimoji="0" lang="en-US" sz="1500" b="1" kern="1200" baseline="0" dirty="0" err="1" smtClean="0"/>
                        <a:t>i</a:t>
                      </a:r>
                      <a:endParaRPr kumimoji="0" lang="en-US" sz="1500" b="1" i="0"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baseline="0" dirty="0" smtClean="0"/>
                        <a:t>A node in the network</a:t>
                      </a:r>
                      <a:endParaRPr lang="en-US" sz="1500" dirty="0" smtClean="0"/>
                    </a:p>
                  </a:txBody>
                  <a:tcPr marL="121920" marR="121920"/>
                </a:tc>
              </a:tr>
              <a:tr h="277200">
                <a:tc>
                  <a:txBody>
                    <a:bodyPr/>
                    <a:lstStyle/>
                    <a:p>
                      <a:r>
                        <a:rPr kumimoji="0" lang="en-US" sz="1500" b="1" kern="1200" baseline="0" dirty="0" err="1" smtClean="0"/>
                        <a:t>QoS</a:t>
                      </a:r>
                      <a:r>
                        <a:rPr kumimoji="0" lang="en-US" sz="1500" b="1" kern="1200" baseline="0" dirty="0" smtClean="0"/>
                        <a:t>(</a:t>
                      </a:r>
                      <a:r>
                        <a:rPr kumimoji="0" lang="en-US" sz="1500" b="1" kern="1200" baseline="0" dirty="0" err="1" smtClean="0"/>
                        <a:t>i</a:t>
                      </a:r>
                      <a:r>
                        <a:rPr kumimoji="0" lang="en-US" sz="1500" b="1" kern="1200" baseline="0" dirty="0" smtClean="0"/>
                        <a:t>)</a:t>
                      </a:r>
                      <a:endParaRPr kumimoji="0" lang="en-US" sz="1500" b="1"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CA" sz="1500" kern="1200" baseline="0" dirty="0" smtClean="0"/>
                        <a:t>Quality of Service Metric of node </a:t>
                      </a:r>
                      <a:r>
                        <a:rPr kumimoji="0" lang="en-CA" sz="1500" kern="1200" baseline="0" dirty="0" err="1" smtClean="0"/>
                        <a:t>i</a:t>
                      </a:r>
                      <a:endParaRPr lang="en-US" sz="1500" dirty="0" smtClean="0"/>
                    </a:p>
                  </a:txBody>
                  <a:tcPr marL="121920" marR="121920"/>
                </a:tc>
              </a:tr>
              <a:tr h="277200">
                <a:tc>
                  <a:txBody>
                    <a:bodyPr/>
                    <a:lstStyle/>
                    <a:p>
                      <a:r>
                        <a:rPr kumimoji="0" lang="en-CA" sz="1500" b="1" kern="1200" baseline="0" dirty="0" smtClean="0"/>
                        <a:t>BW(</a:t>
                      </a:r>
                      <a:r>
                        <a:rPr kumimoji="0" lang="en-CA" sz="1500" b="1" kern="1200" baseline="0" dirty="0" err="1" smtClean="0"/>
                        <a:t>i</a:t>
                      </a:r>
                      <a:r>
                        <a:rPr kumimoji="0" lang="en-CA" sz="1500" b="1" kern="1200" baseline="0" dirty="0" smtClean="0"/>
                        <a:t>)</a:t>
                      </a:r>
                      <a:endParaRPr kumimoji="0" lang="en-CA" sz="1500" b="1"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baseline="0" dirty="0" smtClean="0"/>
                        <a:t>Available bandwidth of </a:t>
                      </a:r>
                      <a:r>
                        <a:rPr kumimoji="0" lang="en-US" sz="1500" kern="1200" baseline="0" dirty="0" err="1" smtClean="0"/>
                        <a:t>i</a:t>
                      </a:r>
                      <a:endParaRPr lang="en-US" sz="1500" dirty="0"/>
                    </a:p>
                  </a:txBody>
                  <a:tcPr marL="121920" marR="121920"/>
                </a:tc>
              </a:tr>
              <a:tr h="277200">
                <a:tc>
                  <a:txBody>
                    <a:bodyPr/>
                    <a:lstStyle/>
                    <a:p>
                      <a:r>
                        <a:rPr kumimoji="0" lang="en-US" sz="1500" b="1" kern="1200" baseline="0" dirty="0" smtClean="0"/>
                        <a:t>N(</a:t>
                      </a:r>
                      <a:r>
                        <a:rPr kumimoji="0" lang="en-US" sz="1500" b="1" kern="1200" baseline="0" dirty="0" err="1" smtClean="0"/>
                        <a:t>i</a:t>
                      </a:r>
                      <a:r>
                        <a:rPr kumimoji="0" lang="en-US" sz="1500" b="1" kern="1200" baseline="0" dirty="0" smtClean="0"/>
                        <a:t>)</a:t>
                      </a:r>
                      <a:endParaRPr kumimoji="0" lang="en-US" sz="1500" b="1"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baseline="0" dirty="0" smtClean="0"/>
                        <a:t>Neighbors of </a:t>
                      </a:r>
                      <a:r>
                        <a:rPr kumimoji="0" lang="en-US" sz="1500" kern="1200" baseline="0" dirty="0" err="1" smtClean="0"/>
                        <a:t>i</a:t>
                      </a:r>
                      <a:endParaRPr lang="en-US" sz="1500" dirty="0" smtClean="0"/>
                    </a:p>
                  </a:txBody>
                  <a:tcPr marL="121920" marR="121920"/>
                </a:tc>
              </a:tr>
              <a:tr h="350520">
                <a:tc>
                  <a:txBody>
                    <a:bodyPr/>
                    <a:lstStyle/>
                    <a:p>
                      <a:r>
                        <a:rPr kumimoji="0" lang="en-US" sz="1500" b="1" kern="1200" baseline="0" dirty="0" err="1" smtClean="0"/>
                        <a:t>ResidualDistance</a:t>
                      </a:r>
                      <a:r>
                        <a:rPr kumimoji="0" lang="en-US" sz="1500" b="1" kern="1200" baseline="0" dirty="0" smtClean="0"/>
                        <a:t>(</a:t>
                      </a:r>
                      <a:r>
                        <a:rPr kumimoji="0" lang="en-US" sz="1500" b="1" kern="1200" baseline="0" dirty="0" err="1" smtClean="0"/>
                        <a:t>i</a:t>
                      </a:r>
                      <a:r>
                        <a:rPr kumimoji="0" lang="en-US" sz="1500" b="1" kern="1200" baseline="0" dirty="0" smtClean="0"/>
                        <a:t>)</a:t>
                      </a:r>
                      <a:endParaRPr kumimoji="0" lang="en-US" sz="1500" b="1"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baseline="0" dirty="0" err="1" smtClean="0"/>
                        <a:t>ResidualDistance</a:t>
                      </a:r>
                      <a:r>
                        <a:rPr kumimoji="0" lang="en-US" sz="1500" kern="1200" baseline="0" dirty="0" smtClean="0"/>
                        <a:t>(</a:t>
                      </a:r>
                      <a:r>
                        <a:rPr kumimoji="0" lang="en-US" sz="1500" kern="1200" baseline="0" dirty="0" err="1" smtClean="0"/>
                        <a:t>i</a:t>
                      </a:r>
                      <a:r>
                        <a:rPr kumimoji="0" lang="en-US" sz="1500" kern="1200" baseline="0" dirty="0" smtClean="0"/>
                        <a:t>)= </a:t>
                      </a:r>
                      <a:r>
                        <a:rPr kumimoji="0" lang="en-US" sz="1500" kern="1200" baseline="0" dirty="0" err="1" smtClean="0"/>
                        <a:t>MaximumDistance-CurrentPosition</a:t>
                      </a:r>
                      <a:r>
                        <a:rPr kumimoji="0" lang="en-US" sz="1500" kern="1200" baseline="0" dirty="0" smtClean="0"/>
                        <a:t>(</a:t>
                      </a:r>
                      <a:r>
                        <a:rPr kumimoji="0" lang="en-US" sz="1500" kern="1200" baseline="0" dirty="0" err="1" smtClean="0"/>
                        <a:t>i</a:t>
                      </a:r>
                      <a:r>
                        <a:rPr kumimoji="0" lang="en-US" sz="1500" kern="1200" baseline="0" dirty="0" smtClean="0"/>
                        <a:t>)</a:t>
                      </a:r>
                      <a:endParaRPr lang="en-US" sz="1500" dirty="0" smtClean="0"/>
                    </a:p>
                  </a:txBody>
                  <a:tcPr marL="121920" marR="121920"/>
                </a:tc>
              </a:tr>
              <a:tr h="350520">
                <a:tc>
                  <a:txBody>
                    <a:bodyPr/>
                    <a:lstStyle/>
                    <a:p>
                      <a:r>
                        <a:rPr kumimoji="0" lang="en-US" sz="1500" b="1" kern="1200" baseline="0" dirty="0" err="1" smtClean="0"/>
                        <a:t>DistRatio</a:t>
                      </a:r>
                      <a:r>
                        <a:rPr kumimoji="0" lang="en-US" sz="1500" b="1" kern="1200" baseline="0" dirty="0" smtClean="0"/>
                        <a:t>(</a:t>
                      </a:r>
                      <a:r>
                        <a:rPr kumimoji="0" lang="en-US" sz="1500" b="1" kern="1200" baseline="0" dirty="0" err="1" smtClean="0"/>
                        <a:t>i</a:t>
                      </a:r>
                      <a:r>
                        <a:rPr kumimoji="0" lang="en-US" sz="1500" b="1" kern="1200" baseline="0" dirty="0" smtClean="0"/>
                        <a:t>)</a:t>
                      </a:r>
                      <a:endParaRPr kumimoji="0" lang="en-CA" sz="1500" b="1"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baseline="0" dirty="0" smtClean="0"/>
                        <a:t>(</a:t>
                      </a:r>
                      <a:r>
                        <a:rPr kumimoji="0" lang="en-US" sz="1500" kern="1200" baseline="0" dirty="0" err="1" smtClean="0"/>
                        <a:t>ResidualDistance</a:t>
                      </a:r>
                      <a:r>
                        <a:rPr kumimoji="0" lang="en-US" sz="1500" kern="1200" baseline="0" dirty="0" smtClean="0"/>
                        <a:t>(</a:t>
                      </a:r>
                      <a:r>
                        <a:rPr kumimoji="0" lang="en-US" sz="1500" kern="1200" baseline="0" dirty="0" err="1" smtClean="0"/>
                        <a:t>i</a:t>
                      </a:r>
                      <a:r>
                        <a:rPr kumimoji="0" lang="en-US" sz="1500" kern="1200" baseline="0" dirty="0" smtClean="0"/>
                        <a:t>)/</a:t>
                      </a:r>
                      <a:r>
                        <a:rPr kumimoji="0" lang="en-US" sz="1500" kern="1200" baseline="0" dirty="0" err="1" smtClean="0"/>
                        <a:t>MaximumDistance</a:t>
                      </a:r>
                      <a:r>
                        <a:rPr kumimoji="0" lang="en-US" sz="1500" kern="1200" baseline="0" dirty="0" smtClean="0"/>
                        <a:t>)</a:t>
                      </a:r>
                      <a:endParaRPr lang="en-US" sz="1500" dirty="0" smtClean="0"/>
                    </a:p>
                  </a:txBody>
                  <a:tcPr marL="121920" marR="121920"/>
                </a:tc>
              </a:tr>
              <a:tr h="277200">
                <a:tc>
                  <a:txBody>
                    <a:bodyPr/>
                    <a:lstStyle/>
                    <a:p>
                      <a:r>
                        <a:rPr kumimoji="0" lang="en-US" sz="1500" b="1" kern="1200" baseline="0" dirty="0" err="1" smtClean="0"/>
                        <a:t>AvgSpeed</a:t>
                      </a:r>
                      <a:endParaRPr kumimoji="0" lang="en-US" sz="1500" b="1"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baseline="0" dirty="0" err="1" smtClean="0">
                          <a:solidFill>
                            <a:schemeClr val="dk1"/>
                          </a:solidFill>
                          <a:latin typeface="+mn-lt"/>
                          <a:ea typeface="+mn-ea"/>
                          <a:cs typeface="+mn-cs"/>
                        </a:rPr>
                        <a:t>AvgSpeed</a:t>
                      </a:r>
                      <a:r>
                        <a:rPr kumimoji="0" lang="en-US" sz="1500" kern="1200" baseline="0" dirty="0" smtClean="0">
                          <a:solidFill>
                            <a:schemeClr val="dk1"/>
                          </a:solidFill>
                          <a:latin typeface="+mn-lt"/>
                          <a:ea typeface="+mn-ea"/>
                          <a:cs typeface="+mn-cs"/>
                        </a:rPr>
                        <a:t>= Total distance/Total time = 2D/(t1 + t2).</a:t>
                      </a:r>
                    </a:p>
                  </a:txBody>
                  <a:tcPr marL="121920" marR="121920"/>
                </a:tc>
              </a:tr>
              <a:tr h="277200">
                <a:tc>
                  <a:txBody>
                    <a:bodyPr/>
                    <a:lstStyle/>
                    <a:p>
                      <a:r>
                        <a:rPr kumimoji="0" lang="en-US" sz="1500" b="1" kern="1200" baseline="0" dirty="0" err="1" smtClean="0"/>
                        <a:t>VelRatio</a:t>
                      </a:r>
                      <a:r>
                        <a:rPr kumimoji="0" lang="en-US" sz="1500" b="1" kern="1200" baseline="0" dirty="0" smtClean="0"/>
                        <a:t>(</a:t>
                      </a:r>
                      <a:r>
                        <a:rPr kumimoji="0" lang="en-US" sz="1500" b="1" kern="1200" baseline="0" dirty="0" err="1" smtClean="0"/>
                        <a:t>i</a:t>
                      </a:r>
                      <a:r>
                        <a:rPr kumimoji="0" lang="en-US" sz="1500" b="1" kern="1200" baseline="0" dirty="0" smtClean="0"/>
                        <a:t>)</a:t>
                      </a:r>
                      <a:endParaRPr kumimoji="0" lang="en-CA" sz="1500" b="1" kern="1200" baseline="0" dirty="0" smtClean="0">
                        <a:solidFill>
                          <a:schemeClr val="dk1"/>
                        </a:solidFill>
                        <a:latin typeface="+mn-lt"/>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baseline="0" dirty="0" smtClean="0">
                          <a:solidFill>
                            <a:schemeClr val="dk1"/>
                          </a:solidFill>
                          <a:latin typeface="+mn-lt"/>
                          <a:ea typeface="+mn-ea"/>
                          <a:cs typeface="+mn-cs"/>
                        </a:rPr>
                        <a:t>Velocity (</a:t>
                      </a:r>
                      <a:r>
                        <a:rPr kumimoji="0" lang="en-US" sz="1500" kern="1200" baseline="0" dirty="0" err="1" smtClean="0">
                          <a:solidFill>
                            <a:schemeClr val="dk1"/>
                          </a:solidFill>
                          <a:latin typeface="+mn-lt"/>
                          <a:ea typeface="+mn-ea"/>
                          <a:cs typeface="+mn-cs"/>
                        </a:rPr>
                        <a:t>i</a:t>
                      </a:r>
                      <a:r>
                        <a:rPr kumimoji="0" lang="en-US" sz="1500" kern="1200" baseline="0" dirty="0" smtClean="0">
                          <a:solidFill>
                            <a:schemeClr val="dk1"/>
                          </a:solidFill>
                          <a:latin typeface="+mn-lt"/>
                          <a:ea typeface="+mn-ea"/>
                          <a:cs typeface="+mn-cs"/>
                        </a:rPr>
                        <a:t>)/</a:t>
                      </a:r>
                      <a:r>
                        <a:rPr kumimoji="0" lang="en-US" sz="1500" kern="1200" baseline="0" dirty="0" err="1" smtClean="0">
                          <a:solidFill>
                            <a:schemeClr val="dk1"/>
                          </a:solidFill>
                          <a:latin typeface="+mn-lt"/>
                          <a:ea typeface="+mn-ea"/>
                          <a:cs typeface="+mn-cs"/>
                        </a:rPr>
                        <a:t>AvgSpeed</a:t>
                      </a:r>
                      <a:endParaRPr kumimoji="0" lang="en-US" sz="1500" kern="1200" baseline="0" dirty="0" smtClean="0">
                        <a:solidFill>
                          <a:schemeClr val="dk1"/>
                        </a:solidFill>
                        <a:latin typeface="+mn-lt"/>
                        <a:ea typeface="+mn-ea"/>
                        <a:cs typeface="+mn-cs"/>
                      </a:endParaRPr>
                    </a:p>
                  </a:txBody>
                  <a:tcPr marL="121920" marR="121920"/>
                </a:tc>
              </a:tr>
            </a:tbl>
          </a:graphicData>
        </a:graphic>
      </p:graphicFrame>
      <p:sp>
        <p:nvSpPr>
          <p:cNvPr id="4" name="Rectangle 3"/>
          <p:cNvSpPr/>
          <p:nvPr/>
        </p:nvSpPr>
        <p:spPr>
          <a:xfrm>
            <a:off x="2844800" y="2133600"/>
            <a:ext cx="7518400" cy="369332"/>
          </a:xfrm>
          <a:prstGeom prst="rect">
            <a:avLst/>
          </a:prstGeom>
        </p:spPr>
        <p:txBody>
          <a:bodyPr wrap="square">
            <a:spAutoFit/>
          </a:bodyPr>
          <a:lstStyle/>
          <a:p>
            <a:r>
              <a:rPr lang="en-US" b="1" dirty="0" err="1" smtClean="0"/>
              <a:t>QoS</a:t>
            </a:r>
            <a:r>
              <a:rPr lang="en-US" b="1" dirty="0" smtClean="0"/>
              <a:t>(</a:t>
            </a:r>
            <a:r>
              <a:rPr lang="en-US" b="1" dirty="0" err="1" smtClean="0"/>
              <a:t>i</a:t>
            </a:r>
            <a:r>
              <a:rPr lang="en-US" b="1" dirty="0" smtClean="0"/>
              <a:t>) = BW(</a:t>
            </a:r>
            <a:r>
              <a:rPr lang="en-US" b="1" dirty="0" err="1" smtClean="0"/>
              <a:t>i</a:t>
            </a:r>
            <a:r>
              <a:rPr lang="en-US" b="1" dirty="0" smtClean="0"/>
              <a:t>) x N(</a:t>
            </a:r>
            <a:r>
              <a:rPr lang="en-US" b="1" dirty="0" err="1" smtClean="0"/>
              <a:t>i</a:t>
            </a:r>
            <a:r>
              <a:rPr lang="en-US" b="1" dirty="0" smtClean="0"/>
              <a:t>) x </a:t>
            </a:r>
            <a:r>
              <a:rPr lang="en-US" b="1" dirty="0" err="1" smtClean="0"/>
              <a:t>DistRatio</a:t>
            </a:r>
            <a:r>
              <a:rPr lang="en-US" b="1" dirty="0" smtClean="0"/>
              <a:t>(</a:t>
            </a:r>
            <a:r>
              <a:rPr lang="en-US" b="1" dirty="0" err="1" smtClean="0"/>
              <a:t>i</a:t>
            </a:r>
            <a:r>
              <a:rPr lang="en-US" b="1" dirty="0" smtClean="0"/>
              <a:t>)/</a:t>
            </a:r>
            <a:r>
              <a:rPr lang="en-US" b="1" dirty="0" err="1" smtClean="0"/>
              <a:t>VelRatio</a:t>
            </a:r>
            <a:r>
              <a:rPr lang="en-US" b="1" dirty="0" smtClean="0"/>
              <a:t>(</a:t>
            </a:r>
            <a:r>
              <a:rPr lang="en-US" b="1" dirty="0" err="1" smtClean="0"/>
              <a:t>i</a:t>
            </a:r>
            <a:r>
              <a:rPr lang="en-US" b="1" dirty="0" smtClean="0"/>
              <a:t>)</a:t>
            </a:r>
            <a:endParaRPr lang="en-US" dirty="0"/>
          </a:p>
        </p:txBody>
      </p:sp>
      <p:sp>
        <p:nvSpPr>
          <p:cNvPr id="6" name="Rectangle 5"/>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04438" y="64395"/>
            <a:ext cx="10749367" cy="1208868"/>
          </a:xfrm>
        </p:spPr>
        <p:txBody>
          <a:bodyPr/>
          <a:lstStyle/>
          <a:p>
            <a:r>
              <a:rPr lang="en-US" dirty="0" err="1" smtClean="0">
                <a:solidFill>
                  <a:schemeClr val="bg1"/>
                </a:solidFill>
              </a:rPr>
              <a:t>QoS</a:t>
            </a:r>
            <a:r>
              <a:rPr lang="en-US" dirty="0" smtClean="0">
                <a:solidFill>
                  <a:schemeClr val="bg1"/>
                </a:solidFill>
              </a:rPr>
              <a:t> Model</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47</a:t>
            </a:fld>
            <a:endParaRPr lang="en-US"/>
          </a:p>
        </p:txBody>
      </p:sp>
    </p:spTree>
    <p:extLst>
      <p:ext uri="{BB962C8B-B14F-4D97-AF65-F5344CB8AC3E}">
        <p14:creationId xmlns:p14="http://schemas.microsoft.com/office/powerpoint/2010/main" val="334818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5257800"/>
          </a:xfrm>
        </p:spPr>
        <p:txBody>
          <a:bodyPr>
            <a:normAutofit/>
          </a:bodyPr>
          <a:lstStyle/>
          <a:p>
            <a:r>
              <a:rPr lang="fr-FR" sz="2800" dirty="0" err="1" smtClean="0"/>
              <a:t>QoS</a:t>
            </a:r>
            <a:r>
              <a:rPr lang="fr-FR" sz="2800" dirty="0" smtClean="0"/>
              <a:t>= </a:t>
            </a:r>
            <a:r>
              <a:rPr lang="fr-FR" sz="2800" dirty="0" err="1" smtClean="0">
                <a:solidFill>
                  <a:srgbClr val="0070C0"/>
                </a:solidFill>
              </a:rPr>
              <a:t>Bandwidth</a:t>
            </a:r>
            <a:r>
              <a:rPr lang="fr-FR" sz="2800" dirty="0" smtClean="0">
                <a:solidFill>
                  <a:srgbClr val="0070C0"/>
                </a:solidFill>
              </a:rPr>
              <a:t> x </a:t>
            </a:r>
            <a:r>
              <a:rPr lang="fr-FR" sz="2800" dirty="0" err="1" smtClean="0">
                <a:solidFill>
                  <a:srgbClr val="0070C0"/>
                </a:solidFill>
              </a:rPr>
              <a:t>Connectivity</a:t>
            </a:r>
            <a:r>
              <a:rPr lang="fr-FR" sz="2800" dirty="0" smtClean="0">
                <a:solidFill>
                  <a:srgbClr val="0070C0"/>
                </a:solidFill>
              </a:rPr>
              <a:t> x Distance/</a:t>
            </a:r>
            <a:r>
              <a:rPr lang="fr-FR" sz="2800" dirty="0" err="1" smtClean="0">
                <a:solidFill>
                  <a:srgbClr val="0070C0"/>
                </a:solidFill>
              </a:rPr>
              <a:t>velocity</a:t>
            </a:r>
            <a:endParaRPr lang="fr-FR" sz="2800" dirty="0" smtClean="0">
              <a:solidFill>
                <a:srgbClr val="0070C0"/>
              </a:solidFill>
            </a:endParaRPr>
          </a:p>
          <a:p>
            <a:r>
              <a:rPr lang="fr-FR" sz="2800" dirty="0" err="1" smtClean="0"/>
              <a:t>Propotional</a:t>
            </a:r>
            <a:r>
              <a:rPr lang="fr-FR" sz="2800" dirty="0" smtClean="0"/>
              <a:t> relation </a:t>
            </a:r>
            <a:r>
              <a:rPr lang="fr-FR" sz="2800" dirty="0" err="1" smtClean="0"/>
              <a:t>with</a:t>
            </a:r>
            <a:r>
              <a:rPr lang="fr-FR" sz="2800" dirty="0" smtClean="0"/>
              <a:t> the </a:t>
            </a:r>
            <a:r>
              <a:rPr lang="fr-FR" sz="2800" dirty="0" err="1" smtClean="0"/>
              <a:t>bandwidth</a:t>
            </a:r>
            <a:r>
              <a:rPr lang="fr-FR" sz="2800" dirty="0" smtClean="0"/>
              <a:t>:</a:t>
            </a:r>
            <a:endParaRPr lang="fr-FR" sz="2800" dirty="0" smtClean="0">
              <a:solidFill>
                <a:srgbClr val="006600"/>
              </a:solidFill>
            </a:endParaRPr>
          </a:p>
          <a:p>
            <a:pPr lvl="1">
              <a:buFont typeface="Wingdings" pitchFamily="2" charset="2"/>
              <a:buChar char="ü"/>
            </a:pPr>
            <a:r>
              <a:rPr lang="fr-FR" sz="2500" dirty="0" smtClean="0">
                <a:solidFill>
                  <a:srgbClr val="006600"/>
                </a:solidFill>
              </a:rPr>
              <a:t>more </a:t>
            </a:r>
            <a:r>
              <a:rPr lang="fr-FR" sz="2500" dirty="0" err="1" smtClean="0">
                <a:solidFill>
                  <a:srgbClr val="006600"/>
                </a:solidFill>
              </a:rPr>
              <a:t>reliability</a:t>
            </a:r>
            <a:endParaRPr lang="fr-FR" sz="2800" dirty="0" smtClean="0"/>
          </a:p>
          <a:p>
            <a:r>
              <a:rPr lang="fr-FR" sz="2800" dirty="0" err="1" smtClean="0"/>
              <a:t>Propotional</a:t>
            </a:r>
            <a:r>
              <a:rPr lang="fr-FR" sz="2800" dirty="0" smtClean="0"/>
              <a:t> relation </a:t>
            </a:r>
            <a:r>
              <a:rPr lang="fr-FR" sz="2800" dirty="0" err="1" smtClean="0"/>
              <a:t>with</a:t>
            </a:r>
            <a:r>
              <a:rPr lang="fr-FR" sz="2800" dirty="0" smtClean="0"/>
              <a:t> the </a:t>
            </a:r>
            <a:r>
              <a:rPr lang="fr-FR" sz="2800" dirty="0" err="1" smtClean="0"/>
              <a:t>connectivity</a:t>
            </a:r>
            <a:r>
              <a:rPr lang="fr-FR" sz="2800" dirty="0" smtClean="0"/>
              <a:t>:</a:t>
            </a:r>
            <a:endParaRPr lang="fr-FR" sz="2800" dirty="0" smtClean="0">
              <a:solidFill>
                <a:srgbClr val="006600"/>
              </a:solidFill>
            </a:endParaRPr>
          </a:p>
          <a:p>
            <a:pPr lvl="1">
              <a:buFont typeface="Wingdings" pitchFamily="2" charset="2"/>
              <a:buChar char="ü"/>
            </a:pPr>
            <a:r>
              <a:rPr lang="fr-FR" sz="2500" dirty="0" err="1" smtClean="0">
                <a:solidFill>
                  <a:srgbClr val="006600"/>
                </a:solidFill>
              </a:rPr>
              <a:t>less</a:t>
            </a:r>
            <a:r>
              <a:rPr lang="fr-FR" sz="2500" dirty="0" smtClean="0">
                <a:solidFill>
                  <a:srgbClr val="006600"/>
                </a:solidFill>
              </a:rPr>
              <a:t> </a:t>
            </a:r>
            <a:r>
              <a:rPr lang="fr-FR" sz="2500" dirty="0" err="1" smtClean="0">
                <a:solidFill>
                  <a:srgbClr val="006600"/>
                </a:solidFill>
              </a:rPr>
              <a:t>percentage</a:t>
            </a:r>
            <a:r>
              <a:rPr lang="fr-FR" sz="2500" dirty="0" smtClean="0">
                <a:solidFill>
                  <a:srgbClr val="006600"/>
                </a:solidFill>
              </a:rPr>
              <a:t> of </a:t>
            </a:r>
            <a:r>
              <a:rPr lang="fr-FR" sz="2500" dirty="0" err="1" smtClean="0">
                <a:solidFill>
                  <a:srgbClr val="006600"/>
                </a:solidFill>
              </a:rPr>
              <a:t>MPRs</a:t>
            </a:r>
            <a:r>
              <a:rPr lang="fr-FR" sz="2500" dirty="0" smtClean="0">
                <a:solidFill>
                  <a:srgbClr val="006600"/>
                </a:solidFill>
              </a:rPr>
              <a:t> &amp; </a:t>
            </a:r>
            <a:r>
              <a:rPr lang="fr-FR" sz="2500" dirty="0" err="1" smtClean="0">
                <a:solidFill>
                  <a:srgbClr val="006600"/>
                </a:solidFill>
              </a:rPr>
              <a:t>overhead</a:t>
            </a:r>
            <a:endParaRPr lang="fr-FR" sz="2500" dirty="0" smtClean="0">
              <a:solidFill>
                <a:srgbClr val="006600"/>
              </a:solidFill>
            </a:endParaRPr>
          </a:p>
          <a:p>
            <a:r>
              <a:rPr lang="fr-FR" sz="2800" dirty="0" err="1" smtClean="0"/>
              <a:t>Propotional</a:t>
            </a:r>
            <a:r>
              <a:rPr lang="fr-FR" sz="2800" dirty="0" smtClean="0"/>
              <a:t> relation </a:t>
            </a:r>
            <a:r>
              <a:rPr lang="fr-FR" sz="2800" dirty="0" err="1" smtClean="0"/>
              <a:t>with</a:t>
            </a:r>
            <a:r>
              <a:rPr lang="fr-FR" sz="2800" dirty="0" smtClean="0"/>
              <a:t> the distance:</a:t>
            </a:r>
            <a:endParaRPr lang="fr-FR" sz="2800" dirty="0" smtClean="0">
              <a:solidFill>
                <a:srgbClr val="006600"/>
              </a:solidFill>
            </a:endParaRPr>
          </a:p>
          <a:p>
            <a:pPr lvl="1">
              <a:buFont typeface="Wingdings" pitchFamily="2" charset="2"/>
              <a:buChar char="ü"/>
            </a:pPr>
            <a:r>
              <a:rPr lang="fr-FR" sz="2500" dirty="0" smtClean="0">
                <a:solidFill>
                  <a:srgbClr val="006600"/>
                </a:solidFill>
              </a:rPr>
              <a:t>more </a:t>
            </a:r>
            <a:r>
              <a:rPr lang="fr-FR" sz="2500" dirty="0" err="1" smtClean="0">
                <a:solidFill>
                  <a:srgbClr val="006600"/>
                </a:solidFill>
              </a:rPr>
              <a:t>stability</a:t>
            </a:r>
            <a:endParaRPr lang="fr-FR" sz="2500" dirty="0" smtClean="0">
              <a:solidFill>
                <a:srgbClr val="006600"/>
              </a:solidFill>
            </a:endParaRPr>
          </a:p>
          <a:p>
            <a:r>
              <a:rPr lang="fr-FR" sz="2800" dirty="0" err="1" smtClean="0"/>
              <a:t>Inversely</a:t>
            </a:r>
            <a:r>
              <a:rPr lang="fr-FR" sz="2800" dirty="0" smtClean="0"/>
              <a:t> </a:t>
            </a:r>
            <a:r>
              <a:rPr lang="fr-FR" sz="2800" dirty="0" err="1" smtClean="0"/>
              <a:t>proportional</a:t>
            </a:r>
            <a:r>
              <a:rPr lang="fr-FR" sz="2800" dirty="0" smtClean="0"/>
              <a:t> relation </a:t>
            </a:r>
            <a:r>
              <a:rPr lang="fr-FR" sz="2800" dirty="0" err="1" smtClean="0"/>
              <a:t>with</a:t>
            </a:r>
            <a:r>
              <a:rPr lang="fr-FR" sz="2800" dirty="0" smtClean="0"/>
              <a:t> the </a:t>
            </a:r>
            <a:r>
              <a:rPr lang="fr-FR" sz="2800" dirty="0" err="1" smtClean="0"/>
              <a:t>velocity</a:t>
            </a:r>
            <a:r>
              <a:rPr lang="fr-FR" sz="2800" dirty="0" smtClean="0"/>
              <a:t>:</a:t>
            </a:r>
            <a:endParaRPr lang="fr-FR" sz="2800" dirty="0" smtClean="0">
              <a:solidFill>
                <a:srgbClr val="006600"/>
              </a:solidFill>
            </a:endParaRPr>
          </a:p>
          <a:p>
            <a:pPr lvl="1">
              <a:buFont typeface="Wingdings" pitchFamily="2" charset="2"/>
              <a:buChar char="ü"/>
            </a:pPr>
            <a:r>
              <a:rPr lang="fr-FR" sz="2500" dirty="0" smtClean="0">
                <a:solidFill>
                  <a:srgbClr val="006600"/>
                </a:solidFill>
              </a:rPr>
              <a:t>more &amp; more </a:t>
            </a:r>
            <a:r>
              <a:rPr lang="fr-FR" sz="2500" dirty="0" err="1" smtClean="0">
                <a:solidFill>
                  <a:srgbClr val="006600"/>
                </a:solidFill>
              </a:rPr>
              <a:t>stability</a:t>
            </a:r>
            <a:endParaRPr lang="fr-FR" sz="2500" dirty="0" smtClean="0">
              <a:solidFill>
                <a:srgbClr val="006600"/>
              </a:solidFill>
            </a:endParaRPr>
          </a:p>
        </p:txBody>
      </p:sp>
      <p:sp>
        <p:nvSpPr>
          <p:cNvPr id="5" name="Rectangle 4"/>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4438" y="64395"/>
            <a:ext cx="10749367" cy="1208868"/>
          </a:xfrm>
        </p:spPr>
        <p:txBody>
          <a:bodyPr/>
          <a:lstStyle/>
          <a:p>
            <a:r>
              <a:rPr lang="en-US" dirty="0" err="1" smtClean="0">
                <a:solidFill>
                  <a:schemeClr val="bg1"/>
                </a:solidFill>
              </a:rPr>
              <a:t>QoS</a:t>
            </a:r>
            <a:r>
              <a:rPr lang="en-US" dirty="0" smtClean="0">
                <a:solidFill>
                  <a:schemeClr val="bg1"/>
                </a:solidFill>
              </a:rPr>
              <a:t> Model</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48</a:t>
            </a:fld>
            <a:endParaRPr lang="en-US"/>
          </a:p>
        </p:txBody>
      </p:sp>
    </p:spTree>
    <p:extLst>
      <p:ext uri="{BB962C8B-B14F-4D97-AF65-F5344CB8AC3E}">
        <p14:creationId xmlns:p14="http://schemas.microsoft.com/office/powerpoint/2010/main" val="174697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ghway2"/>
          <p:cNvPicPr>
            <a:picLocks noGrp="1" noChangeAspect="1" noChangeArrowheads="1"/>
          </p:cNvPicPr>
          <p:nvPr>
            <p:ph idx="1"/>
          </p:nvPr>
        </p:nvPicPr>
        <p:blipFill>
          <a:blip r:embed="rId3" cstate="print"/>
          <a:stretch>
            <a:fillRect/>
          </a:stretch>
        </p:blipFill>
        <p:spPr bwMode="auto">
          <a:xfrm rot="12751280">
            <a:off x="309268" y="3496995"/>
            <a:ext cx="12536933" cy="2090669"/>
          </a:xfrm>
          <a:prstGeom prst="rect">
            <a:avLst/>
          </a:prstGeom>
          <a:noFill/>
        </p:spPr>
      </p:pic>
      <p:sp>
        <p:nvSpPr>
          <p:cNvPr id="34" name="Oval 33"/>
          <p:cNvSpPr/>
          <p:nvPr/>
        </p:nvSpPr>
        <p:spPr>
          <a:xfrm>
            <a:off x="812800" y="2362200"/>
            <a:ext cx="5384800" cy="30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5" descr="tt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25601" y="2590800"/>
            <a:ext cx="1925404" cy="809256"/>
          </a:xfrm>
          <a:prstGeom prst="rect">
            <a:avLst/>
          </a:prstGeom>
          <a:noFill/>
        </p:spPr>
      </p:pic>
      <p:pic>
        <p:nvPicPr>
          <p:cNvPr id="36" name="Picture 6" descr="quartz_a8l"/>
          <p:cNvPicPr>
            <a:picLocks noChangeAspect="1" noChangeArrowheads="1"/>
          </p:cNvPicPr>
          <p:nvPr/>
        </p:nvPicPr>
        <p:blipFill>
          <a:blip r:embed="rId5" cstate="print">
            <a:clrChange>
              <a:clrFrom>
                <a:srgbClr val="FDFEFF"/>
              </a:clrFrom>
              <a:clrTo>
                <a:srgbClr val="FDFEFF">
                  <a:alpha val="0"/>
                </a:srgbClr>
              </a:clrTo>
            </a:clrChange>
          </a:blip>
          <a:srcRect/>
          <a:stretch>
            <a:fillRect/>
          </a:stretch>
        </p:blipFill>
        <p:spPr bwMode="auto">
          <a:xfrm>
            <a:off x="3860801" y="3124200"/>
            <a:ext cx="1925404" cy="809256"/>
          </a:xfrm>
          <a:prstGeom prst="rect">
            <a:avLst/>
          </a:prstGeom>
          <a:noFill/>
        </p:spPr>
      </p:pic>
      <p:pic>
        <p:nvPicPr>
          <p:cNvPr id="37" name="Picture 5" descr="tt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46401" y="3733800"/>
            <a:ext cx="1925404" cy="809256"/>
          </a:xfrm>
          <a:prstGeom prst="rect">
            <a:avLst/>
          </a:prstGeom>
          <a:noFill/>
        </p:spPr>
      </p:pic>
      <p:pic>
        <p:nvPicPr>
          <p:cNvPr id="38" name="Picture 6" descr="quartz_a8l"/>
          <p:cNvPicPr>
            <a:picLocks noChangeAspect="1" noChangeArrowheads="1"/>
          </p:cNvPicPr>
          <p:nvPr/>
        </p:nvPicPr>
        <p:blipFill>
          <a:blip r:embed="rId5" cstate="print">
            <a:clrChange>
              <a:clrFrom>
                <a:srgbClr val="FDFEFF"/>
              </a:clrFrom>
              <a:clrTo>
                <a:srgbClr val="FDFEFF">
                  <a:alpha val="0"/>
                </a:srgbClr>
              </a:clrTo>
            </a:clrChange>
          </a:blip>
          <a:srcRect/>
          <a:stretch>
            <a:fillRect/>
          </a:stretch>
        </p:blipFill>
        <p:spPr bwMode="auto">
          <a:xfrm>
            <a:off x="1016001" y="3276600"/>
            <a:ext cx="1823804" cy="925271"/>
          </a:xfrm>
          <a:prstGeom prst="rect">
            <a:avLst/>
          </a:prstGeom>
          <a:noFill/>
        </p:spPr>
      </p:pic>
      <p:sp>
        <p:nvSpPr>
          <p:cNvPr id="39" name="TextBox 38"/>
          <p:cNvSpPr txBox="1"/>
          <p:nvPr/>
        </p:nvSpPr>
        <p:spPr>
          <a:xfrm>
            <a:off x="2540001" y="2362201"/>
            <a:ext cx="1274164" cy="307777"/>
          </a:xfrm>
          <a:prstGeom prst="rect">
            <a:avLst/>
          </a:prstGeom>
          <a:noFill/>
        </p:spPr>
        <p:txBody>
          <a:bodyPr wrap="square" rtlCol="0">
            <a:spAutoFit/>
          </a:bodyPr>
          <a:lstStyle/>
          <a:p>
            <a:r>
              <a:rPr lang="en-US" sz="1400" dirty="0" err="1" smtClean="0"/>
              <a:t>QoS</a:t>
            </a:r>
            <a:r>
              <a:rPr lang="en-US" sz="1400" dirty="0" smtClean="0"/>
              <a:t>=500</a:t>
            </a:r>
            <a:endParaRPr lang="en-US" sz="1400" dirty="0"/>
          </a:p>
        </p:txBody>
      </p:sp>
      <p:sp>
        <p:nvSpPr>
          <p:cNvPr id="40" name="TextBox 39"/>
          <p:cNvSpPr txBox="1"/>
          <p:nvPr/>
        </p:nvSpPr>
        <p:spPr>
          <a:xfrm>
            <a:off x="1016001" y="4267201"/>
            <a:ext cx="1274164" cy="307777"/>
          </a:xfrm>
          <a:prstGeom prst="rect">
            <a:avLst/>
          </a:prstGeom>
          <a:noFill/>
        </p:spPr>
        <p:txBody>
          <a:bodyPr wrap="square" rtlCol="0">
            <a:spAutoFit/>
          </a:bodyPr>
          <a:lstStyle/>
          <a:p>
            <a:r>
              <a:rPr lang="en-US" sz="1400" dirty="0" err="1" smtClean="0"/>
              <a:t>QoS</a:t>
            </a:r>
            <a:r>
              <a:rPr lang="en-US" sz="1400" dirty="0" smtClean="0"/>
              <a:t>=200</a:t>
            </a:r>
            <a:endParaRPr lang="en-US" sz="1400" dirty="0"/>
          </a:p>
        </p:txBody>
      </p:sp>
      <p:sp>
        <p:nvSpPr>
          <p:cNvPr id="41" name="TextBox 40"/>
          <p:cNvSpPr txBox="1"/>
          <p:nvPr/>
        </p:nvSpPr>
        <p:spPr>
          <a:xfrm>
            <a:off x="2743201" y="4648201"/>
            <a:ext cx="1274164" cy="307777"/>
          </a:xfrm>
          <a:prstGeom prst="rect">
            <a:avLst/>
          </a:prstGeom>
          <a:noFill/>
        </p:spPr>
        <p:txBody>
          <a:bodyPr wrap="square" rtlCol="0">
            <a:spAutoFit/>
          </a:bodyPr>
          <a:lstStyle/>
          <a:p>
            <a:r>
              <a:rPr lang="en-US" sz="1400" dirty="0" err="1" smtClean="0"/>
              <a:t>QoS</a:t>
            </a:r>
            <a:r>
              <a:rPr lang="en-US" sz="1400" dirty="0" smtClean="0"/>
              <a:t>=100</a:t>
            </a:r>
            <a:endParaRPr lang="en-US" sz="1400" dirty="0"/>
          </a:p>
        </p:txBody>
      </p:sp>
      <p:sp>
        <p:nvSpPr>
          <p:cNvPr id="42" name="TextBox 41"/>
          <p:cNvSpPr txBox="1"/>
          <p:nvPr/>
        </p:nvSpPr>
        <p:spPr>
          <a:xfrm>
            <a:off x="4110635" y="2768967"/>
            <a:ext cx="1274164" cy="307777"/>
          </a:xfrm>
          <a:prstGeom prst="rect">
            <a:avLst/>
          </a:prstGeom>
          <a:noFill/>
        </p:spPr>
        <p:txBody>
          <a:bodyPr wrap="square" rtlCol="0">
            <a:spAutoFit/>
          </a:bodyPr>
          <a:lstStyle/>
          <a:p>
            <a:r>
              <a:rPr lang="en-US" sz="1400" dirty="0" err="1" smtClean="0"/>
              <a:t>QoS</a:t>
            </a:r>
            <a:r>
              <a:rPr lang="en-US" sz="1400" dirty="0" smtClean="0"/>
              <a:t>=300</a:t>
            </a:r>
            <a:endParaRPr lang="en-US" sz="1400" dirty="0"/>
          </a:p>
        </p:txBody>
      </p:sp>
      <p:sp>
        <p:nvSpPr>
          <p:cNvPr id="46" name="Oval 45"/>
          <p:cNvSpPr/>
          <p:nvPr/>
        </p:nvSpPr>
        <p:spPr>
          <a:xfrm>
            <a:off x="6886223" y="4114800"/>
            <a:ext cx="4876800" cy="228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5" descr="tt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95823" y="4211461"/>
            <a:ext cx="2047052" cy="773289"/>
          </a:xfrm>
          <a:prstGeom prst="rect">
            <a:avLst/>
          </a:prstGeom>
          <a:noFill/>
        </p:spPr>
      </p:pic>
      <p:pic>
        <p:nvPicPr>
          <p:cNvPr id="72" name="Picture 6" descr="quartz_a8l"/>
          <p:cNvPicPr>
            <a:picLocks noChangeAspect="1" noChangeArrowheads="1"/>
          </p:cNvPicPr>
          <p:nvPr/>
        </p:nvPicPr>
        <p:blipFill>
          <a:blip r:embed="rId5" cstate="print">
            <a:clrChange>
              <a:clrFrom>
                <a:srgbClr val="FDFEFF"/>
              </a:clrFrom>
              <a:clrTo>
                <a:srgbClr val="FDFEFF">
                  <a:alpha val="0"/>
                </a:srgbClr>
              </a:clrTo>
            </a:clrChange>
          </a:blip>
          <a:srcRect/>
          <a:stretch>
            <a:fillRect/>
          </a:stretch>
        </p:blipFill>
        <p:spPr bwMode="auto">
          <a:xfrm>
            <a:off x="7207957" y="4898849"/>
            <a:ext cx="2047052" cy="773289"/>
          </a:xfrm>
          <a:prstGeom prst="rect">
            <a:avLst/>
          </a:prstGeom>
          <a:noFill/>
        </p:spPr>
      </p:pic>
      <p:pic>
        <p:nvPicPr>
          <p:cNvPr id="73" name="Picture 6" descr="quartz_a8l"/>
          <p:cNvPicPr>
            <a:picLocks noChangeAspect="1" noChangeArrowheads="1"/>
          </p:cNvPicPr>
          <p:nvPr/>
        </p:nvPicPr>
        <p:blipFill>
          <a:blip r:embed="rId5" cstate="print">
            <a:clrChange>
              <a:clrFrom>
                <a:srgbClr val="FDFEFF"/>
              </a:clrFrom>
              <a:clrTo>
                <a:srgbClr val="FDFEFF">
                  <a:alpha val="0"/>
                </a:srgbClr>
              </a:clrTo>
            </a:clrChange>
          </a:blip>
          <a:srcRect/>
          <a:stretch>
            <a:fillRect/>
          </a:stretch>
        </p:blipFill>
        <p:spPr bwMode="auto">
          <a:xfrm>
            <a:off x="9934223" y="4973461"/>
            <a:ext cx="2047052" cy="773289"/>
          </a:xfrm>
          <a:prstGeom prst="rect">
            <a:avLst/>
          </a:prstGeom>
          <a:noFill/>
        </p:spPr>
      </p:pic>
      <p:sp>
        <p:nvSpPr>
          <p:cNvPr id="74" name="TextBox 73"/>
          <p:cNvSpPr txBox="1"/>
          <p:nvPr/>
        </p:nvSpPr>
        <p:spPr>
          <a:xfrm>
            <a:off x="8613423" y="3862763"/>
            <a:ext cx="1354667" cy="307777"/>
          </a:xfrm>
          <a:prstGeom prst="rect">
            <a:avLst/>
          </a:prstGeom>
          <a:noFill/>
        </p:spPr>
        <p:txBody>
          <a:bodyPr wrap="square" rtlCol="0">
            <a:spAutoFit/>
          </a:bodyPr>
          <a:lstStyle/>
          <a:p>
            <a:r>
              <a:rPr lang="en-US" sz="1400" dirty="0" err="1" smtClean="0"/>
              <a:t>QoS</a:t>
            </a:r>
            <a:r>
              <a:rPr lang="en-US" sz="1400" dirty="0" smtClean="0"/>
              <a:t>=300</a:t>
            </a:r>
            <a:endParaRPr lang="en-US" sz="1400" dirty="0"/>
          </a:p>
        </p:txBody>
      </p:sp>
      <p:sp>
        <p:nvSpPr>
          <p:cNvPr id="75" name="TextBox 74"/>
          <p:cNvSpPr txBox="1"/>
          <p:nvPr/>
        </p:nvSpPr>
        <p:spPr>
          <a:xfrm>
            <a:off x="7394223" y="5767763"/>
            <a:ext cx="1354667" cy="307777"/>
          </a:xfrm>
          <a:prstGeom prst="rect">
            <a:avLst/>
          </a:prstGeom>
          <a:noFill/>
        </p:spPr>
        <p:txBody>
          <a:bodyPr wrap="square" rtlCol="0">
            <a:spAutoFit/>
          </a:bodyPr>
          <a:lstStyle/>
          <a:p>
            <a:r>
              <a:rPr lang="en-US" sz="1400" dirty="0" err="1" smtClean="0"/>
              <a:t>QoS</a:t>
            </a:r>
            <a:r>
              <a:rPr lang="en-US" sz="1400" dirty="0" smtClean="0"/>
              <a:t>=800</a:t>
            </a:r>
            <a:endParaRPr lang="en-US" sz="1400" dirty="0"/>
          </a:p>
        </p:txBody>
      </p:sp>
      <p:sp>
        <p:nvSpPr>
          <p:cNvPr id="76" name="TextBox 75"/>
          <p:cNvSpPr txBox="1"/>
          <p:nvPr/>
        </p:nvSpPr>
        <p:spPr>
          <a:xfrm>
            <a:off x="10747024" y="4700963"/>
            <a:ext cx="1444977" cy="307777"/>
          </a:xfrm>
          <a:prstGeom prst="rect">
            <a:avLst/>
          </a:prstGeom>
          <a:noFill/>
        </p:spPr>
        <p:txBody>
          <a:bodyPr wrap="square" rtlCol="0">
            <a:spAutoFit/>
          </a:bodyPr>
          <a:lstStyle/>
          <a:p>
            <a:r>
              <a:rPr lang="en-US" sz="1400" dirty="0" err="1" smtClean="0"/>
              <a:t>QoS</a:t>
            </a:r>
            <a:r>
              <a:rPr lang="en-US" sz="1400" dirty="0" smtClean="0"/>
              <a:t>=500</a:t>
            </a:r>
            <a:endParaRPr lang="en-US" sz="1400" dirty="0"/>
          </a:p>
        </p:txBody>
      </p:sp>
      <p:cxnSp>
        <p:nvCxnSpPr>
          <p:cNvPr id="77" name="Straight Arrow Connector 76"/>
          <p:cNvCxnSpPr>
            <a:endCxn id="72" idx="3"/>
          </p:cNvCxnSpPr>
          <p:nvPr/>
        </p:nvCxnSpPr>
        <p:spPr>
          <a:xfrm rot="10800000">
            <a:off x="9255010" y="5285495"/>
            <a:ext cx="780815" cy="12629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9248423" y="4876800"/>
            <a:ext cx="4572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0800000">
            <a:off x="3483271" y="3215906"/>
            <a:ext cx="508000" cy="153988"/>
          </a:xfrm>
          <a:prstGeom prst="straightConnector1">
            <a:avLst/>
          </a:prstGeom>
          <a:ln w="3175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1967252" y="3442951"/>
            <a:ext cx="381000" cy="483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flipH="1" flipV="1">
            <a:off x="2968481" y="3299251"/>
            <a:ext cx="16054" cy="176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Cloud 24"/>
          <p:cNvSpPr/>
          <p:nvPr/>
        </p:nvSpPr>
        <p:spPr>
          <a:xfrm>
            <a:off x="3657600" y="5715001"/>
            <a:ext cx="2393245" cy="718457"/>
          </a:xfrm>
          <a:prstGeom prst="cloud">
            <a:avLst/>
          </a:prstGeom>
          <a:solidFill>
            <a:schemeClr val="bg1"/>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dirty="0" smtClean="0">
                <a:solidFill>
                  <a:schemeClr val="tx1"/>
                </a:solidFill>
              </a:rPr>
              <a:t>I am the cluster-head</a:t>
            </a:r>
          </a:p>
          <a:p>
            <a:pPr algn="ctr"/>
            <a:endParaRPr lang="en-US" sz="1400" dirty="0">
              <a:solidFill>
                <a:schemeClr val="tx1"/>
              </a:solidFill>
            </a:endParaRPr>
          </a:p>
        </p:txBody>
      </p:sp>
      <p:sp>
        <p:nvSpPr>
          <p:cNvPr id="26" name="Cloud 25"/>
          <p:cNvSpPr/>
          <p:nvPr/>
        </p:nvSpPr>
        <p:spPr>
          <a:xfrm>
            <a:off x="812800" y="1524000"/>
            <a:ext cx="2540000" cy="489857"/>
          </a:xfrm>
          <a:prstGeom prst="cloud">
            <a:avLst/>
          </a:prstGeom>
          <a:solidFill>
            <a:schemeClr val="bg1"/>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 am the cluster-head</a:t>
            </a:r>
            <a:endParaRPr lang="en-US" sz="1400" dirty="0">
              <a:solidFill>
                <a:schemeClr val="tx1"/>
              </a:solidFill>
            </a:endParaRPr>
          </a:p>
        </p:txBody>
      </p:sp>
      <p:cxnSp>
        <p:nvCxnSpPr>
          <p:cNvPr id="28" name="Straight Arrow Connector 27"/>
          <p:cNvCxnSpPr/>
          <p:nvPr/>
        </p:nvCxnSpPr>
        <p:spPr>
          <a:xfrm rot="10800000" flipV="1">
            <a:off x="5870223" y="5334000"/>
            <a:ext cx="14224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1663705" y="2349497"/>
            <a:ext cx="838201" cy="101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400" y="3505200"/>
            <a:ext cx="1902085" cy="307777"/>
          </a:xfrm>
          <a:prstGeom prst="rect">
            <a:avLst/>
          </a:prstGeom>
          <a:noFill/>
        </p:spPr>
        <p:txBody>
          <a:bodyPr wrap="square" rtlCol="0">
            <a:spAutoFit/>
          </a:bodyPr>
          <a:lstStyle/>
          <a:p>
            <a:r>
              <a:rPr lang="fr-FR" sz="1400" b="1" dirty="0" err="1" smtClean="0"/>
              <a:t>Ack</a:t>
            </a:r>
            <a:r>
              <a:rPr lang="fr-FR" sz="1400" b="1" dirty="0" smtClean="0"/>
              <a:t> message</a:t>
            </a:r>
            <a:endParaRPr lang="fr-FR" sz="1400" b="1" dirty="0"/>
          </a:p>
        </p:txBody>
      </p:sp>
      <p:sp>
        <p:nvSpPr>
          <p:cNvPr id="31" name="TextBox 30"/>
          <p:cNvSpPr txBox="1"/>
          <p:nvPr/>
        </p:nvSpPr>
        <p:spPr>
          <a:xfrm>
            <a:off x="8940801" y="5029201"/>
            <a:ext cx="1806223" cy="307777"/>
          </a:xfrm>
          <a:prstGeom prst="rect">
            <a:avLst/>
          </a:prstGeom>
          <a:noFill/>
        </p:spPr>
        <p:txBody>
          <a:bodyPr wrap="square" rtlCol="0">
            <a:spAutoFit/>
          </a:bodyPr>
          <a:lstStyle/>
          <a:p>
            <a:r>
              <a:rPr lang="fr-FR" sz="1400" b="1" dirty="0" err="1" smtClean="0"/>
              <a:t>Ack</a:t>
            </a:r>
            <a:r>
              <a:rPr lang="fr-FR" sz="1400" b="1" dirty="0" smtClean="0"/>
              <a:t> message</a:t>
            </a:r>
            <a:endParaRPr lang="fr-FR" sz="1400" b="1" dirty="0"/>
          </a:p>
        </p:txBody>
      </p:sp>
      <p:sp>
        <p:nvSpPr>
          <p:cNvPr id="48" name="Freeform 47"/>
          <p:cNvSpPr/>
          <p:nvPr/>
        </p:nvSpPr>
        <p:spPr>
          <a:xfrm>
            <a:off x="8228253" y="5591196"/>
            <a:ext cx="632944" cy="198867"/>
          </a:xfrm>
          <a:custGeom>
            <a:avLst/>
            <a:gdLst>
              <a:gd name="connsiteX0" fmla="*/ 0 w 534047"/>
              <a:gd name="connsiteY0" fmla="*/ 0 h 232012"/>
              <a:gd name="connsiteX1" fmla="*/ 40944 w 534047"/>
              <a:gd name="connsiteY1" fmla="*/ 95534 h 232012"/>
              <a:gd name="connsiteX2" fmla="*/ 68239 w 534047"/>
              <a:gd name="connsiteY2" fmla="*/ 136477 h 232012"/>
              <a:gd name="connsiteX3" fmla="*/ 109182 w 534047"/>
              <a:gd name="connsiteY3" fmla="*/ 163773 h 232012"/>
              <a:gd name="connsiteX4" fmla="*/ 150126 w 534047"/>
              <a:gd name="connsiteY4" fmla="*/ 204716 h 232012"/>
              <a:gd name="connsiteX5" fmla="*/ 232012 w 534047"/>
              <a:gd name="connsiteY5" fmla="*/ 232012 h 232012"/>
              <a:gd name="connsiteX6" fmla="*/ 382138 w 534047"/>
              <a:gd name="connsiteY6" fmla="*/ 218364 h 232012"/>
              <a:gd name="connsiteX7" fmla="*/ 464024 w 534047"/>
              <a:gd name="connsiteY7" fmla="*/ 191068 h 232012"/>
              <a:gd name="connsiteX8" fmla="*/ 532263 w 534047"/>
              <a:gd name="connsiteY8" fmla="*/ 68239 h 232012"/>
              <a:gd name="connsiteX9" fmla="*/ 532263 w 534047"/>
              <a:gd name="connsiteY9" fmla="*/ 40943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47" h="232012">
                <a:moveTo>
                  <a:pt x="0" y="0"/>
                </a:moveTo>
                <a:cubicBezTo>
                  <a:pt x="15312" y="45935"/>
                  <a:pt x="13960" y="48312"/>
                  <a:pt x="40944" y="95534"/>
                </a:cubicBezTo>
                <a:cubicBezTo>
                  <a:pt x="49082" y="109775"/>
                  <a:pt x="56641" y="124879"/>
                  <a:pt x="68239" y="136477"/>
                </a:cubicBezTo>
                <a:cubicBezTo>
                  <a:pt x="79837" y="148075"/>
                  <a:pt x="96581" y="153272"/>
                  <a:pt x="109182" y="163773"/>
                </a:cubicBezTo>
                <a:cubicBezTo>
                  <a:pt x="124009" y="176129"/>
                  <a:pt x="133254" y="195343"/>
                  <a:pt x="150126" y="204716"/>
                </a:cubicBezTo>
                <a:cubicBezTo>
                  <a:pt x="175277" y="218689"/>
                  <a:pt x="232012" y="232012"/>
                  <a:pt x="232012" y="232012"/>
                </a:cubicBezTo>
                <a:cubicBezTo>
                  <a:pt x="282054" y="227463"/>
                  <a:pt x="332654" y="227097"/>
                  <a:pt x="382138" y="218364"/>
                </a:cubicBezTo>
                <a:cubicBezTo>
                  <a:pt x="410472" y="213364"/>
                  <a:pt x="464024" y="191068"/>
                  <a:pt x="464024" y="191068"/>
                </a:cubicBezTo>
                <a:cubicBezTo>
                  <a:pt x="495292" y="144166"/>
                  <a:pt x="521968" y="119713"/>
                  <a:pt x="532263" y="68239"/>
                </a:cubicBezTo>
                <a:cubicBezTo>
                  <a:pt x="534047" y="59317"/>
                  <a:pt x="532263" y="50042"/>
                  <a:pt x="532263" y="4094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49" name="Freeform 48"/>
          <p:cNvSpPr/>
          <p:nvPr/>
        </p:nvSpPr>
        <p:spPr>
          <a:xfrm>
            <a:off x="2827248" y="2629028"/>
            <a:ext cx="420616" cy="244547"/>
          </a:xfrm>
          <a:custGeom>
            <a:avLst/>
            <a:gdLst>
              <a:gd name="connsiteX0" fmla="*/ 0 w 377317"/>
              <a:gd name="connsiteY0" fmla="*/ 99115 h 262888"/>
              <a:gd name="connsiteX1" fmla="*/ 122830 w 377317"/>
              <a:gd name="connsiteY1" fmla="*/ 30876 h 262888"/>
              <a:gd name="connsiteX2" fmla="*/ 163773 w 377317"/>
              <a:gd name="connsiteY2" fmla="*/ 3580 h 262888"/>
              <a:gd name="connsiteX3" fmla="*/ 313899 w 377317"/>
              <a:gd name="connsiteY3" fmla="*/ 17228 h 262888"/>
              <a:gd name="connsiteX4" fmla="*/ 341194 w 377317"/>
              <a:gd name="connsiteY4" fmla="*/ 58171 h 262888"/>
              <a:gd name="connsiteX5" fmla="*/ 354842 w 377317"/>
              <a:gd name="connsiteY5" fmla="*/ 99115 h 262888"/>
              <a:gd name="connsiteX6" fmla="*/ 368490 w 377317"/>
              <a:gd name="connsiteY6" fmla="*/ 262888 h 26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17" h="262888">
                <a:moveTo>
                  <a:pt x="0" y="99115"/>
                </a:moveTo>
                <a:cubicBezTo>
                  <a:pt x="93857" y="36543"/>
                  <a:pt x="50765" y="54897"/>
                  <a:pt x="122830" y="30876"/>
                </a:cubicBezTo>
                <a:cubicBezTo>
                  <a:pt x="136478" y="21777"/>
                  <a:pt x="147412" y="4749"/>
                  <a:pt x="163773" y="3580"/>
                </a:cubicBezTo>
                <a:cubicBezTo>
                  <a:pt x="213894" y="0"/>
                  <a:pt x="265873" y="2451"/>
                  <a:pt x="313899" y="17228"/>
                </a:cubicBezTo>
                <a:cubicBezTo>
                  <a:pt x="329576" y="22052"/>
                  <a:pt x="333859" y="43500"/>
                  <a:pt x="341194" y="58171"/>
                </a:cubicBezTo>
                <a:cubicBezTo>
                  <a:pt x="347628" y="71038"/>
                  <a:pt x="350890" y="85282"/>
                  <a:pt x="354842" y="99115"/>
                </a:cubicBezTo>
                <a:cubicBezTo>
                  <a:pt x="377317" y="177777"/>
                  <a:pt x="368490" y="156751"/>
                  <a:pt x="368490" y="262888"/>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cxnSp>
        <p:nvCxnSpPr>
          <p:cNvPr id="33" name="Straight Arrow Connector 32"/>
          <p:cNvCxnSpPr/>
          <p:nvPr/>
        </p:nvCxnSpPr>
        <p:spPr>
          <a:xfrm rot="16200000" flipV="1">
            <a:off x="2705100" y="3517900"/>
            <a:ext cx="685800" cy="203200"/>
          </a:xfrm>
          <a:prstGeom prst="straightConnector1">
            <a:avLst/>
          </a:prstGeom>
          <a:ln w="3175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p:cNvSpPr>
            <a:spLocks noGrp="1"/>
          </p:cNvSpPr>
          <p:nvPr>
            <p:ph type="title"/>
          </p:nvPr>
        </p:nvSpPr>
        <p:spPr>
          <a:xfrm>
            <a:off x="604438" y="64395"/>
            <a:ext cx="10749367" cy="1208868"/>
          </a:xfrm>
        </p:spPr>
        <p:txBody>
          <a:bodyPr/>
          <a:lstStyle/>
          <a:p>
            <a:r>
              <a:rPr lang="en-US" dirty="0" smtClean="0">
                <a:solidFill>
                  <a:schemeClr val="bg1"/>
                </a:solidFill>
              </a:rPr>
              <a:t>Cluster-Heads Election</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49</a:t>
            </a:fld>
            <a:endParaRPr lang="en-US"/>
          </a:p>
        </p:txBody>
      </p:sp>
    </p:spTree>
    <p:extLst>
      <p:ext uri="{BB962C8B-B14F-4D97-AF65-F5344CB8AC3E}">
        <p14:creationId xmlns:p14="http://schemas.microsoft.com/office/powerpoint/2010/main" val="994794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par>
                                <p:cTn id="11" presetID="14" presetClass="entr" presetSubtype="1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randombar(horizontal)">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randombar(horizontal)">
                                      <p:cBhvr>
                                        <p:cTn id="23" dur="500"/>
                                        <p:tgtEl>
                                          <p:spTgt spid="78"/>
                                        </p:tgtEl>
                                      </p:cBhvr>
                                    </p:animEffect>
                                  </p:childTnLst>
                                </p:cTn>
                              </p:par>
                              <p:par>
                                <p:cTn id="24" presetID="14" presetClass="entr" presetSubtype="10"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randombar(horizontal)">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randombar(horizontal)">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heel(4)">
                                      <p:cBhvr>
                                        <p:cTn id="36" dur="2000"/>
                                        <p:tgtEl>
                                          <p:spTgt spid="34"/>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heel(4)">
                                      <p:cBhvr>
                                        <p:cTn id="39" dur="20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
                                          </p:val>
                                        </p:tav>
                                        <p:tav tm="100000">
                                          <p:val>
                                            <p:strVal val="#ppt_y"/>
                                          </p:val>
                                        </p:tav>
                                      </p:tavLst>
                                    </p:anim>
                                  </p:childTnLst>
                                </p:cTn>
                              </p:par>
                              <p:par>
                                <p:cTn id="48" presetID="39" presetClass="entr" presetSubtype="0" accel="10000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
                                          </p:val>
                                        </p:tav>
                                        <p:tav tm="100000">
                                          <p:val>
                                            <p:strVal val="#ppt_y"/>
                                          </p:val>
                                        </p:tav>
                                      </p:tavLst>
                                    </p:anim>
                                  </p:childTnLst>
                                </p:cTn>
                              </p:par>
                              <p:par>
                                <p:cTn id="54" presetID="39" presetClass="entr" presetSubtype="0" accel="10000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8"/>
                                        </p:tgtEl>
                                        <p:attrNameLst>
                                          <p:attrName>ppt_y</p:attrName>
                                        </p:attrNameLst>
                                      </p:cBhvr>
                                      <p:tavLst>
                                        <p:tav tm="0">
                                          <p:val>
                                            <p:strVal val="#ppt_y"/>
                                          </p:val>
                                        </p:tav>
                                        <p:tav tm="100000">
                                          <p:val>
                                            <p:strVal val="#ppt_y"/>
                                          </p:val>
                                        </p:tav>
                                      </p:tavLst>
                                    </p:anim>
                                  </p:childTnLst>
                                </p:cTn>
                              </p:par>
                              <p:par>
                                <p:cTn id="60" presetID="39" presetClass="entr" presetSubtype="0" accel="10000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linds(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6" grpId="0" animBg="1"/>
      <p:bldP spid="25" grpId="0" animBg="1"/>
      <p:bldP spid="26" grpId="0" animBg="1"/>
      <p:bldP spid="29" grpId="0"/>
      <p:bldP spid="31" grpId="0"/>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Project Overview</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5</a:t>
            </a:fld>
            <a:endParaRPr lang="en-US"/>
          </a:p>
        </p:txBody>
      </p:sp>
      <p:pic>
        <p:nvPicPr>
          <p:cNvPr id="6" name="Picture 5" descr="Figure2-IT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44096" cy="9105519"/>
          </a:xfrm>
          <a:prstGeom prst="rect">
            <a:avLst/>
          </a:prstGeom>
          <a:noFill/>
          <a:ln>
            <a:noFill/>
          </a:ln>
        </p:spPr>
      </p:pic>
      <p:pic>
        <p:nvPicPr>
          <p:cNvPr id="7" name="Picture 6" descr="Figure2-ITS"/>
          <p:cNvPicPr/>
          <p:nvPr/>
        </p:nvPicPr>
        <p:blipFill>
          <a:blip r:embed="rId3">
            <a:extLst>
              <a:ext uri="{28A0092B-C50C-407E-A947-70E740481C1C}">
                <a14:useLocalDpi xmlns:a14="http://schemas.microsoft.com/office/drawing/2010/main" val="0"/>
              </a:ext>
            </a:extLst>
          </a:blip>
          <a:srcRect/>
          <a:stretch>
            <a:fillRect/>
          </a:stretch>
        </p:blipFill>
        <p:spPr bwMode="auto">
          <a:xfrm>
            <a:off x="7132459" y="-4889656"/>
            <a:ext cx="5230748" cy="7695625"/>
          </a:xfrm>
          <a:prstGeom prst="rect">
            <a:avLst/>
          </a:prstGeom>
          <a:noFill/>
          <a:ln>
            <a:noFill/>
          </a:ln>
        </p:spPr>
      </p:pic>
      <p:sp>
        <p:nvSpPr>
          <p:cNvPr id="8" name="Content Placeholder 1"/>
          <p:cNvSpPr txBox="1">
            <a:spLocks/>
          </p:cNvSpPr>
          <p:nvPr/>
        </p:nvSpPr>
        <p:spPr>
          <a:xfrm>
            <a:off x="7309662" y="2983185"/>
            <a:ext cx="4703044" cy="3570016"/>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solidFill>
              </a:rPr>
              <a:t>C</a:t>
            </a:r>
            <a:r>
              <a:rPr lang="en-US" dirty="0" smtClean="0"/>
              <a:t>hallenges </a:t>
            </a:r>
          </a:p>
          <a:p>
            <a:pPr lvl="1">
              <a:buFont typeface="Wingdings" charset="2"/>
              <a:buChar char="Ø"/>
            </a:pPr>
            <a:r>
              <a:rPr lang="en-US" dirty="0" smtClean="0"/>
              <a:t>Services Composition</a:t>
            </a:r>
          </a:p>
          <a:p>
            <a:pPr lvl="1">
              <a:buFont typeface="Wingdings" charset="2"/>
              <a:buChar char="Ø"/>
            </a:pPr>
            <a:r>
              <a:rPr lang="en-US" dirty="0" smtClean="0"/>
              <a:t>Adaptability and Cooperation</a:t>
            </a:r>
          </a:p>
          <a:p>
            <a:pPr lvl="1">
              <a:buFont typeface="Wingdings" charset="2"/>
              <a:buChar char="Ø"/>
            </a:pPr>
            <a:r>
              <a:rPr lang="en-US" dirty="0" smtClean="0"/>
              <a:t>Context</a:t>
            </a:r>
            <a:r>
              <a:rPr lang="en-US" dirty="0"/>
              <a:t>-</a:t>
            </a:r>
            <a:r>
              <a:rPr lang="en-US" dirty="0" smtClean="0"/>
              <a:t>awareness</a:t>
            </a:r>
          </a:p>
          <a:p>
            <a:pPr lvl="1">
              <a:buFont typeface="Wingdings" charset="2"/>
              <a:buChar char="Ø"/>
            </a:pPr>
            <a:r>
              <a:rPr lang="en-US" dirty="0" err="1" smtClean="0"/>
              <a:t>QoS</a:t>
            </a:r>
            <a:endParaRPr lang="en-US" dirty="0" smtClean="0"/>
          </a:p>
          <a:p>
            <a:pPr lvl="1">
              <a:buFont typeface="Wingdings" charset="2"/>
              <a:buChar char="Ø"/>
            </a:pPr>
            <a:r>
              <a:rPr lang="en-US" dirty="0" smtClean="0"/>
              <a:t>Security, Trus</a:t>
            </a:r>
            <a:r>
              <a:rPr lang="en-US" dirty="0" smtClean="0"/>
              <a:t>t and Privacy</a:t>
            </a:r>
            <a:endParaRPr lang="en-US" dirty="0" smtClean="0"/>
          </a:p>
          <a:p>
            <a:pPr lvl="1">
              <a:buFont typeface="Wingdings" charset="2"/>
              <a:buChar char="Ø"/>
            </a:pPr>
            <a:r>
              <a:rPr lang="en-US" dirty="0" smtClean="0">
                <a:solidFill>
                  <a:schemeClr val="tx2"/>
                </a:solidFill>
              </a:rPr>
              <a:t>Models and Algorithms for Traffic Management and Intelligent Decision Modules</a:t>
            </a:r>
          </a:p>
          <a:p>
            <a:pPr marL="457200" lvl="1" indent="0">
              <a:buNone/>
            </a:pPr>
            <a:endParaRPr lang="en-US" dirty="0" smtClean="0">
              <a:solidFill>
                <a:schemeClr val="tx2"/>
              </a:solidFill>
            </a:endParaRPr>
          </a:p>
        </p:txBody>
      </p:sp>
      <p:sp>
        <p:nvSpPr>
          <p:cNvPr id="5" name="Footer Placeholder 4"/>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339950458"/>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4" name="Content Placeholder 3"/>
          <p:cNvSpPr>
            <a:spLocks noGrp="1"/>
          </p:cNvSpPr>
          <p:nvPr>
            <p:ph idx="1"/>
          </p:nvPr>
        </p:nvSpPr>
        <p:spPr>
          <a:xfrm>
            <a:off x="508000" y="2057400"/>
            <a:ext cx="5994400" cy="28956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2" descr="C:\Users\abboudeh.wawi\Desktop\RA\car 14.gif"/>
          <p:cNvPicPr>
            <a:picLocks noChangeAspect="1" noChangeArrowheads="1"/>
          </p:cNvPicPr>
          <p:nvPr/>
        </p:nvPicPr>
        <p:blipFill>
          <a:blip r:embed="rId3" cstate="print"/>
          <a:srcRect/>
          <a:stretch>
            <a:fillRect/>
          </a:stretch>
        </p:blipFill>
        <p:spPr bwMode="auto">
          <a:xfrm>
            <a:off x="1828800" y="4038601"/>
            <a:ext cx="1294384" cy="430521"/>
          </a:xfrm>
          <a:prstGeom prst="rect">
            <a:avLst/>
          </a:prstGeom>
          <a:noFill/>
        </p:spPr>
      </p:pic>
      <p:pic>
        <p:nvPicPr>
          <p:cNvPr id="8" name="Picture 2" descr="C:\Users\abboudeh.wawi\Desktop\RA\car 14.gif"/>
          <p:cNvPicPr>
            <a:picLocks noChangeAspect="1" noChangeArrowheads="1"/>
          </p:cNvPicPr>
          <p:nvPr/>
        </p:nvPicPr>
        <p:blipFill>
          <a:blip r:embed="rId3" cstate="print"/>
          <a:srcRect/>
          <a:stretch>
            <a:fillRect/>
          </a:stretch>
        </p:blipFill>
        <p:spPr bwMode="auto">
          <a:xfrm>
            <a:off x="2641600" y="2362201"/>
            <a:ext cx="1294384" cy="430521"/>
          </a:xfrm>
          <a:prstGeom prst="rect">
            <a:avLst/>
          </a:prstGeom>
          <a:noFill/>
        </p:spPr>
      </p:pic>
      <p:pic>
        <p:nvPicPr>
          <p:cNvPr id="9" name="Picture 2" descr="C:\Users\abboudeh.wawi\Desktop\RA\car 14.gif"/>
          <p:cNvPicPr>
            <a:picLocks noChangeAspect="1" noChangeArrowheads="1"/>
          </p:cNvPicPr>
          <p:nvPr/>
        </p:nvPicPr>
        <p:blipFill>
          <a:blip r:embed="rId3" cstate="print"/>
          <a:srcRect/>
          <a:stretch>
            <a:fillRect/>
          </a:stretch>
        </p:blipFill>
        <p:spPr bwMode="auto">
          <a:xfrm>
            <a:off x="4673600" y="2895601"/>
            <a:ext cx="1294384" cy="430521"/>
          </a:xfrm>
          <a:prstGeom prst="rect">
            <a:avLst/>
          </a:prstGeom>
          <a:noFill/>
        </p:spPr>
      </p:pic>
      <p:pic>
        <p:nvPicPr>
          <p:cNvPr id="12" name="Picture 2" descr="C:\Users\abboudeh.wawi\Desktop\RA\car 14.gif"/>
          <p:cNvPicPr>
            <a:picLocks noChangeAspect="1" noChangeArrowheads="1"/>
          </p:cNvPicPr>
          <p:nvPr/>
        </p:nvPicPr>
        <p:blipFill>
          <a:blip r:embed="rId3" cstate="print"/>
          <a:srcRect/>
          <a:stretch>
            <a:fillRect/>
          </a:stretch>
        </p:blipFill>
        <p:spPr bwMode="auto">
          <a:xfrm>
            <a:off x="914400" y="3200401"/>
            <a:ext cx="1294384" cy="430521"/>
          </a:xfrm>
          <a:prstGeom prst="rect">
            <a:avLst/>
          </a:prstGeom>
          <a:noFill/>
        </p:spPr>
      </p:pic>
      <p:pic>
        <p:nvPicPr>
          <p:cNvPr id="13" name="Picture 2" descr="C:\Users\abboudeh.wawi\Desktop\RA\car 14.gif"/>
          <p:cNvPicPr>
            <a:picLocks noChangeAspect="1" noChangeArrowheads="1"/>
          </p:cNvPicPr>
          <p:nvPr/>
        </p:nvPicPr>
        <p:blipFill>
          <a:blip r:embed="rId3" cstate="print"/>
          <a:srcRect/>
          <a:stretch>
            <a:fillRect/>
          </a:stretch>
        </p:blipFill>
        <p:spPr bwMode="auto">
          <a:xfrm>
            <a:off x="3556000" y="4038601"/>
            <a:ext cx="1294384" cy="430521"/>
          </a:xfrm>
          <a:prstGeom prst="rect">
            <a:avLst/>
          </a:prstGeom>
          <a:noFill/>
        </p:spPr>
      </p:pic>
      <p:pic>
        <p:nvPicPr>
          <p:cNvPr id="14" name="Picture 5" descr="C:\Users\abboudeh.wawi\Desktop\RA\blue car.jpg"/>
          <p:cNvPicPr>
            <a:picLocks noChangeAspect="1" noChangeArrowheads="1"/>
          </p:cNvPicPr>
          <p:nvPr/>
        </p:nvPicPr>
        <p:blipFill>
          <a:blip r:embed="rId4" cstate="print"/>
          <a:srcRect/>
          <a:stretch>
            <a:fillRect/>
          </a:stretch>
        </p:blipFill>
        <p:spPr bwMode="auto">
          <a:xfrm>
            <a:off x="2641600" y="3048000"/>
            <a:ext cx="1194816" cy="677008"/>
          </a:xfrm>
          <a:prstGeom prst="rect">
            <a:avLst/>
          </a:prstGeom>
          <a:noFill/>
        </p:spPr>
      </p:pic>
      <p:sp>
        <p:nvSpPr>
          <p:cNvPr id="15" name="TextBox 14"/>
          <p:cNvSpPr txBox="1"/>
          <p:nvPr/>
        </p:nvSpPr>
        <p:spPr>
          <a:xfrm>
            <a:off x="5689600" y="4495800"/>
            <a:ext cx="49784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sp>
        <p:nvSpPr>
          <p:cNvPr id="19" name="TextBox 18"/>
          <p:cNvSpPr txBox="1"/>
          <p:nvPr/>
        </p:nvSpPr>
        <p:spPr>
          <a:xfrm>
            <a:off x="3149600" y="2362200"/>
            <a:ext cx="398272" cy="369332"/>
          </a:xfrm>
          <a:prstGeom prst="rect">
            <a:avLst/>
          </a:prstGeom>
          <a:noFill/>
        </p:spPr>
        <p:txBody>
          <a:bodyPr wrap="square" rtlCol="0">
            <a:spAutoFit/>
          </a:bodyPr>
          <a:lstStyle/>
          <a:p>
            <a:r>
              <a:rPr lang="en-US" dirty="0" smtClean="0"/>
              <a:t>5</a:t>
            </a:r>
            <a:endParaRPr lang="en-US" dirty="0"/>
          </a:p>
        </p:txBody>
      </p:sp>
      <p:sp>
        <p:nvSpPr>
          <p:cNvPr id="20" name="TextBox 19"/>
          <p:cNvSpPr txBox="1"/>
          <p:nvPr/>
        </p:nvSpPr>
        <p:spPr>
          <a:xfrm>
            <a:off x="4165600" y="4038600"/>
            <a:ext cx="497840" cy="369332"/>
          </a:xfrm>
          <a:prstGeom prst="rect">
            <a:avLst/>
          </a:prstGeom>
          <a:noFill/>
        </p:spPr>
        <p:txBody>
          <a:bodyPr wrap="square" rtlCol="0">
            <a:spAutoFit/>
          </a:bodyPr>
          <a:lstStyle/>
          <a:p>
            <a:r>
              <a:rPr lang="en-US" dirty="0" smtClean="0"/>
              <a:t>4</a:t>
            </a:r>
            <a:endParaRPr lang="en-US" dirty="0"/>
          </a:p>
        </p:txBody>
      </p:sp>
      <p:sp>
        <p:nvSpPr>
          <p:cNvPr id="21" name="TextBox 20"/>
          <p:cNvSpPr txBox="1"/>
          <p:nvPr/>
        </p:nvSpPr>
        <p:spPr>
          <a:xfrm>
            <a:off x="1524000" y="3276600"/>
            <a:ext cx="497840" cy="369332"/>
          </a:xfrm>
          <a:prstGeom prst="rect">
            <a:avLst/>
          </a:prstGeom>
          <a:noFill/>
        </p:spPr>
        <p:txBody>
          <a:bodyPr wrap="square" rtlCol="0">
            <a:spAutoFit/>
          </a:bodyPr>
          <a:lstStyle/>
          <a:p>
            <a:r>
              <a:rPr lang="en-US" dirty="0" smtClean="0"/>
              <a:t>3</a:t>
            </a:r>
            <a:endParaRPr lang="en-US" dirty="0"/>
          </a:p>
        </p:txBody>
      </p:sp>
      <p:sp>
        <p:nvSpPr>
          <p:cNvPr id="22" name="TextBox 21"/>
          <p:cNvSpPr txBox="1"/>
          <p:nvPr/>
        </p:nvSpPr>
        <p:spPr>
          <a:xfrm>
            <a:off x="2540000" y="4038600"/>
            <a:ext cx="497840" cy="369332"/>
          </a:xfrm>
          <a:prstGeom prst="rect">
            <a:avLst/>
          </a:prstGeom>
          <a:noFill/>
        </p:spPr>
        <p:txBody>
          <a:bodyPr wrap="square" rtlCol="0">
            <a:spAutoFit/>
          </a:bodyPr>
          <a:lstStyle/>
          <a:p>
            <a:r>
              <a:rPr lang="en-US" dirty="0" smtClean="0"/>
              <a:t>2</a:t>
            </a:r>
            <a:endParaRPr lang="en-US" dirty="0"/>
          </a:p>
        </p:txBody>
      </p:sp>
      <p:sp>
        <p:nvSpPr>
          <p:cNvPr id="59" name="TextBox 58"/>
          <p:cNvSpPr txBox="1"/>
          <p:nvPr/>
        </p:nvSpPr>
        <p:spPr>
          <a:xfrm flipH="1">
            <a:off x="5283200" y="2895600"/>
            <a:ext cx="497840" cy="369332"/>
          </a:xfrm>
          <a:prstGeom prst="rect">
            <a:avLst/>
          </a:prstGeom>
          <a:noFill/>
        </p:spPr>
        <p:txBody>
          <a:bodyPr wrap="square" rtlCol="0">
            <a:spAutoFit/>
          </a:bodyPr>
          <a:lstStyle/>
          <a:p>
            <a:r>
              <a:rPr lang="en-US" dirty="0" smtClean="0"/>
              <a:t>6</a:t>
            </a:r>
            <a:endParaRPr lang="en-US" dirty="0"/>
          </a:p>
        </p:txBody>
      </p:sp>
      <p:pic>
        <p:nvPicPr>
          <p:cNvPr id="26" name="Picture 2" descr="C:\Users\abboudeh.wawi\Desktop\RA\car 14.gif"/>
          <p:cNvPicPr>
            <a:picLocks noChangeAspect="1" noChangeArrowheads="1"/>
          </p:cNvPicPr>
          <p:nvPr/>
        </p:nvPicPr>
        <p:blipFill>
          <a:blip r:embed="rId3" cstate="print"/>
          <a:srcRect/>
          <a:stretch>
            <a:fillRect/>
          </a:stretch>
        </p:blipFill>
        <p:spPr bwMode="auto">
          <a:xfrm>
            <a:off x="9245600" y="4572001"/>
            <a:ext cx="1294384" cy="430521"/>
          </a:xfrm>
          <a:prstGeom prst="rect">
            <a:avLst/>
          </a:prstGeom>
          <a:noFill/>
        </p:spPr>
      </p:pic>
      <p:sp>
        <p:nvSpPr>
          <p:cNvPr id="31" name="TextBox 30"/>
          <p:cNvSpPr txBox="1"/>
          <p:nvPr/>
        </p:nvSpPr>
        <p:spPr>
          <a:xfrm flipH="1">
            <a:off x="9855200" y="4572000"/>
            <a:ext cx="597408" cy="369332"/>
          </a:xfrm>
          <a:prstGeom prst="rect">
            <a:avLst/>
          </a:prstGeom>
          <a:noFill/>
        </p:spPr>
        <p:txBody>
          <a:bodyPr wrap="square" rtlCol="0">
            <a:spAutoFit/>
          </a:bodyPr>
          <a:lstStyle/>
          <a:p>
            <a:r>
              <a:rPr lang="en-US" dirty="0" smtClean="0"/>
              <a:t>11</a:t>
            </a:r>
            <a:endParaRPr lang="en-US" dirty="0"/>
          </a:p>
        </p:txBody>
      </p:sp>
      <p:sp>
        <p:nvSpPr>
          <p:cNvPr id="34" name="TextBox 33"/>
          <p:cNvSpPr txBox="1"/>
          <p:nvPr/>
        </p:nvSpPr>
        <p:spPr>
          <a:xfrm flipH="1">
            <a:off x="2844800" y="3276600"/>
            <a:ext cx="796544" cy="369332"/>
          </a:xfrm>
          <a:prstGeom prst="rect">
            <a:avLst/>
          </a:prstGeom>
          <a:noFill/>
        </p:spPr>
        <p:txBody>
          <a:bodyPr wrap="square" rtlCol="0">
            <a:spAutoFit/>
          </a:bodyPr>
          <a:lstStyle/>
          <a:p>
            <a:r>
              <a:rPr lang="en-US" dirty="0" smtClean="0"/>
              <a:t>12</a:t>
            </a:r>
            <a:endParaRPr lang="en-US" dirty="0"/>
          </a:p>
        </p:txBody>
      </p:sp>
      <p:sp>
        <p:nvSpPr>
          <p:cNvPr id="75" name="Oval 74"/>
          <p:cNvSpPr/>
          <p:nvPr/>
        </p:nvSpPr>
        <p:spPr>
          <a:xfrm>
            <a:off x="6908800" y="2286000"/>
            <a:ext cx="4978400" cy="2819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B" dirty="0"/>
          </a:p>
        </p:txBody>
      </p:sp>
      <p:pic>
        <p:nvPicPr>
          <p:cNvPr id="79" name="Picture 2" descr="C:\Users\abboudeh.wawi\Desktop\RA\car 14.gif"/>
          <p:cNvPicPr>
            <a:picLocks noChangeAspect="1" noChangeArrowheads="1"/>
          </p:cNvPicPr>
          <p:nvPr/>
        </p:nvPicPr>
        <p:blipFill>
          <a:blip r:embed="rId3" cstate="print"/>
          <a:srcRect/>
          <a:stretch>
            <a:fillRect/>
          </a:stretch>
        </p:blipFill>
        <p:spPr bwMode="auto">
          <a:xfrm>
            <a:off x="10363200" y="3810001"/>
            <a:ext cx="1294384" cy="430521"/>
          </a:xfrm>
          <a:prstGeom prst="rect">
            <a:avLst/>
          </a:prstGeom>
          <a:noFill/>
        </p:spPr>
      </p:pic>
      <p:pic>
        <p:nvPicPr>
          <p:cNvPr id="83" name="Picture 2" descr="C:\Users\abboudeh.wawi\Desktop\RA\car 14.gif"/>
          <p:cNvPicPr>
            <a:picLocks noChangeAspect="1" noChangeArrowheads="1"/>
          </p:cNvPicPr>
          <p:nvPr/>
        </p:nvPicPr>
        <p:blipFill>
          <a:blip r:embed="rId3" cstate="print"/>
          <a:srcRect/>
          <a:stretch>
            <a:fillRect/>
          </a:stretch>
        </p:blipFill>
        <p:spPr bwMode="auto">
          <a:xfrm>
            <a:off x="9550400" y="2819401"/>
            <a:ext cx="1294384" cy="430521"/>
          </a:xfrm>
          <a:prstGeom prst="rect">
            <a:avLst/>
          </a:prstGeom>
          <a:noFill/>
        </p:spPr>
      </p:pic>
      <p:sp>
        <p:nvSpPr>
          <p:cNvPr id="84" name="TextBox 83"/>
          <p:cNvSpPr txBox="1"/>
          <p:nvPr/>
        </p:nvSpPr>
        <p:spPr>
          <a:xfrm flipH="1">
            <a:off x="10871200" y="3810000"/>
            <a:ext cx="597408" cy="369332"/>
          </a:xfrm>
          <a:prstGeom prst="rect">
            <a:avLst/>
          </a:prstGeom>
          <a:noFill/>
        </p:spPr>
        <p:txBody>
          <a:bodyPr wrap="square" rtlCol="0">
            <a:spAutoFit/>
          </a:bodyPr>
          <a:lstStyle/>
          <a:p>
            <a:r>
              <a:rPr lang="en-US" dirty="0" smtClean="0"/>
              <a:t>10</a:t>
            </a:r>
            <a:endParaRPr lang="en-US" dirty="0"/>
          </a:p>
        </p:txBody>
      </p:sp>
      <p:sp>
        <p:nvSpPr>
          <p:cNvPr id="86" name="TextBox 85"/>
          <p:cNvSpPr txBox="1"/>
          <p:nvPr/>
        </p:nvSpPr>
        <p:spPr>
          <a:xfrm flipH="1">
            <a:off x="7721600" y="3733800"/>
            <a:ext cx="497840" cy="369332"/>
          </a:xfrm>
          <a:prstGeom prst="rect">
            <a:avLst/>
          </a:prstGeom>
          <a:noFill/>
        </p:spPr>
        <p:txBody>
          <a:bodyPr wrap="square" rtlCol="0">
            <a:spAutoFit/>
          </a:bodyPr>
          <a:lstStyle/>
          <a:p>
            <a:r>
              <a:rPr lang="en-US" dirty="0" smtClean="0"/>
              <a:t>8</a:t>
            </a:r>
            <a:endParaRPr lang="en-US" dirty="0"/>
          </a:p>
        </p:txBody>
      </p:sp>
      <p:sp>
        <p:nvSpPr>
          <p:cNvPr id="88" name="TextBox 87"/>
          <p:cNvSpPr txBox="1"/>
          <p:nvPr/>
        </p:nvSpPr>
        <p:spPr>
          <a:xfrm flipH="1">
            <a:off x="10160000" y="2819400"/>
            <a:ext cx="597408" cy="369332"/>
          </a:xfrm>
          <a:prstGeom prst="rect">
            <a:avLst/>
          </a:prstGeom>
          <a:noFill/>
        </p:spPr>
        <p:txBody>
          <a:bodyPr wrap="square" rtlCol="0">
            <a:spAutoFit/>
          </a:bodyPr>
          <a:lstStyle/>
          <a:p>
            <a:r>
              <a:rPr lang="en-US" dirty="0" smtClean="0"/>
              <a:t>11</a:t>
            </a:r>
            <a:endParaRPr lang="en-US" dirty="0"/>
          </a:p>
        </p:txBody>
      </p:sp>
      <p:sp>
        <p:nvSpPr>
          <p:cNvPr id="89" name="TextBox 88"/>
          <p:cNvSpPr txBox="1"/>
          <p:nvPr/>
        </p:nvSpPr>
        <p:spPr>
          <a:xfrm flipH="1">
            <a:off x="9245600" y="3581400"/>
            <a:ext cx="995680" cy="369332"/>
          </a:xfrm>
          <a:prstGeom prst="rect">
            <a:avLst/>
          </a:prstGeom>
          <a:noFill/>
        </p:spPr>
        <p:txBody>
          <a:bodyPr wrap="square" rtlCol="0">
            <a:spAutoFit/>
          </a:bodyPr>
          <a:lstStyle/>
          <a:p>
            <a:r>
              <a:rPr lang="en-US" dirty="0" smtClean="0">
                <a:solidFill>
                  <a:schemeClr val="bg1"/>
                </a:solidFill>
              </a:rPr>
              <a:t>CH-2</a:t>
            </a:r>
            <a:endParaRPr lang="en-US" dirty="0">
              <a:solidFill>
                <a:schemeClr val="bg1"/>
              </a:solidFill>
            </a:endParaRPr>
          </a:p>
        </p:txBody>
      </p:sp>
      <p:cxnSp>
        <p:nvCxnSpPr>
          <p:cNvPr id="92" name="Straight Arrow Connector 91"/>
          <p:cNvCxnSpPr>
            <a:endCxn id="9" idx="1"/>
          </p:cNvCxnSpPr>
          <p:nvPr/>
        </p:nvCxnSpPr>
        <p:spPr>
          <a:xfrm flipV="1">
            <a:off x="3759200" y="3110861"/>
            <a:ext cx="914400" cy="13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791200" y="3200400"/>
            <a:ext cx="2133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8534400" y="3886200"/>
            <a:ext cx="696976" cy="199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66" idx="1"/>
          </p:cNvCxnSpPr>
          <p:nvPr/>
        </p:nvCxnSpPr>
        <p:spPr>
          <a:xfrm>
            <a:off x="3556000" y="3505200"/>
            <a:ext cx="1320800" cy="3810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6299200" y="3962400"/>
            <a:ext cx="101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604000" y="3200400"/>
            <a:ext cx="1095248" cy="338554"/>
          </a:xfrm>
          <a:prstGeom prst="rect">
            <a:avLst/>
          </a:prstGeom>
          <a:noFill/>
        </p:spPr>
        <p:txBody>
          <a:bodyPr wrap="square" rtlCol="0">
            <a:spAutoFit/>
          </a:bodyPr>
          <a:lstStyle/>
          <a:p>
            <a:r>
              <a:rPr lang="en-US" sz="1600" b="1" dirty="0" smtClean="0">
                <a:solidFill>
                  <a:srgbClr val="92D050"/>
                </a:solidFill>
              </a:rPr>
              <a:t>ant1-1</a:t>
            </a:r>
            <a:endParaRPr lang="en-US" sz="1600" b="1" dirty="0">
              <a:solidFill>
                <a:srgbClr val="92D050"/>
              </a:solidFill>
            </a:endParaRPr>
          </a:p>
        </p:txBody>
      </p:sp>
      <p:sp>
        <p:nvSpPr>
          <p:cNvPr id="56" name="TextBox 55"/>
          <p:cNvSpPr txBox="1"/>
          <p:nvPr/>
        </p:nvSpPr>
        <p:spPr>
          <a:xfrm>
            <a:off x="7416800" y="4648200"/>
            <a:ext cx="406400" cy="369332"/>
          </a:xfrm>
          <a:prstGeom prst="rect">
            <a:avLst/>
          </a:prstGeom>
          <a:noFill/>
        </p:spPr>
        <p:txBody>
          <a:bodyPr wrap="square" rtlCol="0">
            <a:spAutoFit/>
          </a:bodyPr>
          <a:lstStyle/>
          <a:p>
            <a:r>
              <a:rPr lang="en-US" b="1" dirty="0" smtClean="0">
                <a:solidFill>
                  <a:schemeClr val="bg1"/>
                </a:solidFill>
              </a:rPr>
              <a:t>8</a:t>
            </a:r>
            <a:endParaRPr lang="en-US" b="1" dirty="0">
              <a:solidFill>
                <a:schemeClr val="bg1"/>
              </a:solidFill>
            </a:endParaRPr>
          </a:p>
        </p:txBody>
      </p:sp>
      <p:sp>
        <p:nvSpPr>
          <p:cNvPr id="58" name="TextBox 57"/>
          <p:cNvSpPr txBox="1"/>
          <p:nvPr/>
        </p:nvSpPr>
        <p:spPr>
          <a:xfrm>
            <a:off x="2641600" y="5181601"/>
            <a:ext cx="1524000" cy="304800"/>
          </a:xfrm>
          <a:prstGeom prst="rect">
            <a:avLst/>
          </a:prstGeom>
          <a:noFill/>
        </p:spPr>
        <p:txBody>
          <a:bodyPr wrap="square" rtlCol="0">
            <a:spAutoFit/>
          </a:bodyPr>
          <a:lstStyle/>
          <a:p>
            <a:r>
              <a:rPr lang="en-US" sz="1400" dirty="0" smtClean="0"/>
              <a:t>MPR Node</a:t>
            </a:r>
            <a:endParaRPr lang="en-US" sz="1400" dirty="0"/>
          </a:p>
        </p:txBody>
      </p:sp>
      <p:sp>
        <p:nvSpPr>
          <p:cNvPr id="61" name="TextBox 60"/>
          <p:cNvSpPr txBox="1"/>
          <p:nvPr/>
        </p:nvSpPr>
        <p:spPr>
          <a:xfrm>
            <a:off x="5791197" y="5257801"/>
            <a:ext cx="2235203" cy="304800"/>
          </a:xfrm>
          <a:prstGeom prst="rect">
            <a:avLst/>
          </a:prstGeom>
          <a:noFill/>
        </p:spPr>
        <p:txBody>
          <a:bodyPr wrap="square" rtlCol="0">
            <a:spAutoFit/>
          </a:bodyPr>
          <a:lstStyle/>
          <a:p>
            <a:r>
              <a:rPr lang="en-US" sz="1400" dirty="0" smtClean="0"/>
              <a:t>Cluster-head Node</a:t>
            </a:r>
            <a:endParaRPr lang="en-US" sz="1400" dirty="0"/>
          </a:p>
        </p:txBody>
      </p:sp>
      <p:sp>
        <p:nvSpPr>
          <p:cNvPr id="63" name="TextBox 62"/>
          <p:cNvSpPr txBox="1"/>
          <p:nvPr/>
        </p:nvSpPr>
        <p:spPr>
          <a:xfrm>
            <a:off x="9956800" y="5334001"/>
            <a:ext cx="1828800" cy="304800"/>
          </a:xfrm>
          <a:prstGeom prst="rect">
            <a:avLst/>
          </a:prstGeom>
          <a:noFill/>
        </p:spPr>
        <p:txBody>
          <a:bodyPr wrap="square" rtlCol="0">
            <a:spAutoFit/>
          </a:bodyPr>
          <a:lstStyle/>
          <a:p>
            <a:r>
              <a:rPr lang="en-US" sz="1400" dirty="0" smtClean="0"/>
              <a:t>Normal Node</a:t>
            </a:r>
            <a:endParaRPr lang="en-US" sz="1400" dirty="0"/>
          </a:p>
        </p:txBody>
      </p:sp>
      <p:sp>
        <p:nvSpPr>
          <p:cNvPr id="68" name="TextBox 67"/>
          <p:cNvSpPr txBox="1"/>
          <p:nvPr/>
        </p:nvSpPr>
        <p:spPr>
          <a:xfrm>
            <a:off x="5080000" y="3581400"/>
            <a:ext cx="49784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pic>
        <p:nvPicPr>
          <p:cNvPr id="69" name="Picture 3" descr="C:\Users\abboudeh.wawi\Desktop\RA\carclipart.gif"/>
          <p:cNvPicPr>
            <a:picLocks noChangeAspect="1" noChangeArrowheads="1"/>
          </p:cNvPicPr>
          <p:nvPr/>
        </p:nvPicPr>
        <p:blipFill>
          <a:blip r:embed="rId5" cstate="print">
            <a:biLevel thresh="50000"/>
            <a:lum bright="34000"/>
          </a:blip>
          <a:srcRect/>
          <a:stretch>
            <a:fillRect/>
          </a:stretch>
        </p:blipFill>
        <p:spPr bwMode="auto">
          <a:xfrm>
            <a:off x="1117600" y="4953000"/>
            <a:ext cx="1493520" cy="685800"/>
          </a:xfrm>
          <a:prstGeom prst="rect">
            <a:avLst/>
          </a:prstGeom>
          <a:noFill/>
        </p:spPr>
      </p:pic>
      <p:pic>
        <p:nvPicPr>
          <p:cNvPr id="77" name="Picture 5" descr="C:\Users\abboudeh.wawi\Desktop\RA\blue car.jpg"/>
          <p:cNvPicPr>
            <a:picLocks noChangeAspect="1" noChangeArrowheads="1"/>
          </p:cNvPicPr>
          <p:nvPr/>
        </p:nvPicPr>
        <p:blipFill>
          <a:blip r:embed="rId6" cstate="print"/>
          <a:srcRect/>
          <a:stretch>
            <a:fillRect/>
          </a:stretch>
        </p:blipFill>
        <p:spPr bwMode="auto">
          <a:xfrm>
            <a:off x="9042400" y="3505200"/>
            <a:ext cx="1210333" cy="685800"/>
          </a:xfrm>
          <a:prstGeom prst="rect">
            <a:avLst/>
          </a:prstGeom>
          <a:noFill/>
        </p:spPr>
      </p:pic>
      <p:sp>
        <p:nvSpPr>
          <p:cNvPr id="78" name="TextBox 77"/>
          <p:cNvSpPr txBox="1"/>
          <p:nvPr/>
        </p:nvSpPr>
        <p:spPr>
          <a:xfrm flipH="1">
            <a:off x="9144000" y="3733800"/>
            <a:ext cx="796544" cy="369332"/>
          </a:xfrm>
          <a:prstGeom prst="rect">
            <a:avLst/>
          </a:prstGeom>
          <a:noFill/>
        </p:spPr>
        <p:txBody>
          <a:bodyPr wrap="square" rtlCol="0">
            <a:spAutoFit/>
          </a:bodyPr>
          <a:lstStyle/>
          <a:p>
            <a:r>
              <a:rPr lang="en-US" dirty="0" smtClean="0"/>
              <a:t>13</a:t>
            </a:r>
            <a:endParaRPr lang="en-US" dirty="0"/>
          </a:p>
        </p:txBody>
      </p:sp>
      <p:pic>
        <p:nvPicPr>
          <p:cNvPr id="64" name="Picture 2" descr="C:\Users\abboudeh.wawi\Desktop\RA\car 14.gif"/>
          <p:cNvPicPr>
            <a:picLocks noChangeAspect="1" noChangeArrowheads="1"/>
          </p:cNvPicPr>
          <p:nvPr/>
        </p:nvPicPr>
        <p:blipFill>
          <a:blip r:embed="rId3" cstate="print"/>
          <a:srcRect/>
          <a:stretch>
            <a:fillRect/>
          </a:stretch>
        </p:blipFill>
        <p:spPr bwMode="auto">
          <a:xfrm>
            <a:off x="9448800" y="4419601"/>
            <a:ext cx="1294384" cy="430521"/>
          </a:xfrm>
          <a:prstGeom prst="rect">
            <a:avLst/>
          </a:prstGeom>
          <a:noFill/>
        </p:spPr>
      </p:pic>
      <p:sp>
        <p:nvSpPr>
          <p:cNvPr id="65" name="TextBox 64"/>
          <p:cNvSpPr txBox="1"/>
          <p:nvPr/>
        </p:nvSpPr>
        <p:spPr>
          <a:xfrm flipH="1">
            <a:off x="9855200" y="4419600"/>
            <a:ext cx="597408" cy="369332"/>
          </a:xfrm>
          <a:prstGeom prst="rect">
            <a:avLst/>
          </a:prstGeom>
          <a:noFill/>
        </p:spPr>
        <p:txBody>
          <a:bodyPr wrap="square" rtlCol="0">
            <a:spAutoFit/>
          </a:bodyPr>
          <a:lstStyle/>
          <a:p>
            <a:r>
              <a:rPr lang="en-US" smtClean="0"/>
              <a:t>14</a:t>
            </a:r>
            <a:endParaRPr lang="en-US" dirty="0"/>
          </a:p>
        </p:txBody>
      </p:sp>
      <p:sp>
        <p:nvSpPr>
          <p:cNvPr id="70" name="TextBox 69"/>
          <p:cNvSpPr txBox="1"/>
          <p:nvPr/>
        </p:nvSpPr>
        <p:spPr>
          <a:xfrm>
            <a:off x="3657600" y="2667000"/>
            <a:ext cx="898144" cy="338554"/>
          </a:xfrm>
          <a:prstGeom prst="rect">
            <a:avLst/>
          </a:prstGeom>
          <a:noFill/>
        </p:spPr>
        <p:txBody>
          <a:bodyPr wrap="square" rtlCol="0">
            <a:spAutoFit/>
          </a:bodyPr>
          <a:lstStyle/>
          <a:p>
            <a:r>
              <a:rPr lang="en-US" sz="1600" b="1" dirty="0" smtClean="0">
                <a:solidFill>
                  <a:srgbClr val="92D050"/>
                </a:solidFill>
              </a:rPr>
              <a:t>ant1</a:t>
            </a:r>
            <a:endParaRPr lang="en-US" sz="1600" b="1" dirty="0">
              <a:solidFill>
                <a:srgbClr val="92D050"/>
              </a:solidFill>
            </a:endParaRPr>
          </a:p>
        </p:txBody>
      </p:sp>
      <p:sp>
        <p:nvSpPr>
          <p:cNvPr id="71" name="TextBox 70"/>
          <p:cNvSpPr txBox="1"/>
          <p:nvPr/>
        </p:nvSpPr>
        <p:spPr>
          <a:xfrm>
            <a:off x="3454400" y="3657600"/>
            <a:ext cx="898144" cy="338554"/>
          </a:xfrm>
          <a:prstGeom prst="rect">
            <a:avLst/>
          </a:prstGeom>
          <a:noFill/>
        </p:spPr>
        <p:txBody>
          <a:bodyPr wrap="square" rtlCol="0">
            <a:spAutoFit/>
          </a:bodyPr>
          <a:lstStyle/>
          <a:p>
            <a:r>
              <a:rPr lang="en-US" sz="1600" b="1" dirty="0" smtClean="0">
                <a:solidFill>
                  <a:srgbClr val="92D050"/>
                </a:solidFill>
              </a:rPr>
              <a:t>ant2</a:t>
            </a:r>
            <a:endParaRPr lang="en-US" sz="1600" b="1" dirty="0">
              <a:solidFill>
                <a:srgbClr val="92D050"/>
              </a:solidFill>
            </a:endParaRPr>
          </a:p>
        </p:txBody>
      </p:sp>
      <p:pic>
        <p:nvPicPr>
          <p:cNvPr id="73" name="Picture 5" descr="C:\Users\abboudeh.wawi\Desktop\RA\blue car.jpg"/>
          <p:cNvPicPr>
            <a:picLocks noChangeAspect="1" noChangeArrowheads="1"/>
          </p:cNvPicPr>
          <p:nvPr/>
        </p:nvPicPr>
        <p:blipFill>
          <a:blip r:embed="rId7" cstate="print"/>
          <a:srcRect/>
          <a:stretch>
            <a:fillRect/>
          </a:stretch>
        </p:blipFill>
        <p:spPr bwMode="auto">
          <a:xfrm>
            <a:off x="4673600" y="5105400"/>
            <a:ext cx="1194816" cy="677008"/>
          </a:xfrm>
          <a:prstGeom prst="rect">
            <a:avLst/>
          </a:prstGeom>
          <a:noFill/>
        </p:spPr>
      </p:pic>
      <p:pic>
        <p:nvPicPr>
          <p:cNvPr id="74" name="Picture 2" descr="C:\Users\abboudeh.wawi\Desktop\RA\car 14.gif"/>
          <p:cNvPicPr>
            <a:picLocks noChangeAspect="1" noChangeArrowheads="1"/>
          </p:cNvPicPr>
          <p:nvPr/>
        </p:nvPicPr>
        <p:blipFill>
          <a:blip r:embed="rId3" cstate="print"/>
          <a:srcRect/>
          <a:stretch>
            <a:fillRect/>
          </a:stretch>
        </p:blipFill>
        <p:spPr bwMode="auto">
          <a:xfrm>
            <a:off x="8636000" y="5257801"/>
            <a:ext cx="1294384" cy="430521"/>
          </a:xfrm>
          <a:prstGeom prst="rect">
            <a:avLst/>
          </a:prstGeom>
          <a:noFill/>
        </p:spPr>
      </p:pic>
      <p:sp>
        <p:nvSpPr>
          <p:cNvPr id="81" name="TextBox 80"/>
          <p:cNvSpPr txBox="1"/>
          <p:nvPr/>
        </p:nvSpPr>
        <p:spPr>
          <a:xfrm>
            <a:off x="5994400" y="2971800"/>
            <a:ext cx="1891792" cy="338554"/>
          </a:xfrm>
          <a:prstGeom prst="rect">
            <a:avLst/>
          </a:prstGeom>
          <a:noFill/>
        </p:spPr>
        <p:txBody>
          <a:bodyPr wrap="square" rtlCol="0">
            <a:spAutoFit/>
          </a:bodyPr>
          <a:lstStyle/>
          <a:p>
            <a:r>
              <a:rPr lang="fr-FR" sz="1600" b="1" dirty="0" err="1" smtClean="0">
                <a:solidFill>
                  <a:srgbClr val="FF0000"/>
                </a:solidFill>
              </a:rPr>
              <a:t>Encrypt</a:t>
            </a:r>
            <a:r>
              <a:rPr lang="fr-FR" sz="1600" b="1" dirty="0" smtClean="0">
                <a:solidFill>
                  <a:srgbClr val="FF0000"/>
                </a:solidFill>
              </a:rPr>
              <a:t> </a:t>
            </a:r>
            <a:r>
              <a:rPr lang="fr-FR" sz="1600" b="1" dirty="0" err="1" smtClean="0">
                <a:solidFill>
                  <a:srgbClr val="FF0000"/>
                </a:solidFill>
              </a:rPr>
              <a:t>QoS</a:t>
            </a:r>
            <a:endParaRPr lang="fr-FR" sz="1600" b="1" dirty="0">
              <a:solidFill>
                <a:srgbClr val="FF0000"/>
              </a:solidFill>
            </a:endParaRPr>
          </a:p>
        </p:txBody>
      </p:sp>
      <p:sp>
        <p:nvSpPr>
          <p:cNvPr id="90" name="TextBox 89"/>
          <p:cNvSpPr txBox="1"/>
          <p:nvPr/>
        </p:nvSpPr>
        <p:spPr>
          <a:xfrm>
            <a:off x="5994400" y="4419600"/>
            <a:ext cx="1891792" cy="338554"/>
          </a:xfrm>
          <a:prstGeom prst="rect">
            <a:avLst/>
          </a:prstGeom>
          <a:noFill/>
        </p:spPr>
        <p:txBody>
          <a:bodyPr wrap="square" rtlCol="0">
            <a:spAutoFit/>
          </a:bodyPr>
          <a:lstStyle/>
          <a:p>
            <a:r>
              <a:rPr lang="fr-FR" sz="1600" b="1" dirty="0" err="1" smtClean="0">
                <a:solidFill>
                  <a:srgbClr val="FF0000"/>
                </a:solidFill>
              </a:rPr>
              <a:t>Encrypt</a:t>
            </a:r>
            <a:r>
              <a:rPr lang="fr-FR" sz="1600" b="1" dirty="0" smtClean="0">
                <a:solidFill>
                  <a:srgbClr val="FF0000"/>
                </a:solidFill>
              </a:rPr>
              <a:t> </a:t>
            </a:r>
            <a:r>
              <a:rPr lang="fr-FR" sz="1600" b="1" dirty="0" err="1" smtClean="0">
                <a:solidFill>
                  <a:srgbClr val="FF0000"/>
                </a:solidFill>
              </a:rPr>
              <a:t>QoS</a:t>
            </a:r>
            <a:endParaRPr lang="fr-FR" sz="1600" b="1" dirty="0">
              <a:solidFill>
                <a:srgbClr val="FF0000"/>
              </a:solidFill>
            </a:endParaRPr>
          </a:p>
        </p:txBody>
      </p:sp>
      <p:sp>
        <p:nvSpPr>
          <p:cNvPr id="93" name="TextBox 92"/>
          <p:cNvSpPr txBox="1"/>
          <p:nvPr/>
        </p:nvSpPr>
        <p:spPr>
          <a:xfrm>
            <a:off x="9753600" y="3200400"/>
            <a:ext cx="1891792" cy="338554"/>
          </a:xfrm>
          <a:prstGeom prst="rect">
            <a:avLst/>
          </a:prstGeom>
          <a:noFill/>
        </p:spPr>
        <p:txBody>
          <a:bodyPr wrap="square" rtlCol="0">
            <a:spAutoFit/>
          </a:bodyPr>
          <a:lstStyle/>
          <a:p>
            <a:r>
              <a:rPr lang="fr-FR" sz="1600" b="1" dirty="0" err="1" smtClean="0">
                <a:solidFill>
                  <a:srgbClr val="FF0000"/>
                </a:solidFill>
              </a:rPr>
              <a:t>Decrypt</a:t>
            </a:r>
            <a:r>
              <a:rPr lang="fr-FR" sz="1600" b="1" dirty="0" smtClean="0">
                <a:solidFill>
                  <a:srgbClr val="FF0000"/>
                </a:solidFill>
              </a:rPr>
              <a:t> </a:t>
            </a:r>
            <a:r>
              <a:rPr lang="fr-FR" sz="1600" b="1" dirty="0" err="1" smtClean="0">
                <a:solidFill>
                  <a:srgbClr val="FF0000"/>
                </a:solidFill>
              </a:rPr>
              <a:t>QoS</a:t>
            </a:r>
            <a:endParaRPr lang="fr-FR" sz="1600" b="1" dirty="0">
              <a:solidFill>
                <a:srgbClr val="FF0000"/>
              </a:solidFill>
            </a:endParaRPr>
          </a:p>
        </p:txBody>
      </p:sp>
      <p:sp>
        <p:nvSpPr>
          <p:cNvPr id="95" name="TextBox 94"/>
          <p:cNvSpPr txBox="1"/>
          <p:nvPr/>
        </p:nvSpPr>
        <p:spPr>
          <a:xfrm>
            <a:off x="4165600" y="6096000"/>
            <a:ext cx="5384800" cy="369332"/>
          </a:xfrm>
          <a:prstGeom prst="rect">
            <a:avLst/>
          </a:prstGeom>
          <a:noFill/>
        </p:spPr>
        <p:txBody>
          <a:bodyPr wrap="square" rtlCol="0">
            <a:spAutoFit/>
          </a:bodyPr>
          <a:lstStyle/>
          <a:p>
            <a:r>
              <a:rPr lang="fr-FR" b="1" dirty="0" err="1" smtClean="0"/>
              <a:t>Phermone</a:t>
            </a:r>
            <a:r>
              <a:rPr lang="fr-FR" b="1" dirty="0" smtClean="0"/>
              <a:t>(i)=</a:t>
            </a:r>
            <a:r>
              <a:rPr lang="fr-FR" b="1" dirty="0" err="1" smtClean="0"/>
              <a:t>QoS</a:t>
            </a:r>
            <a:r>
              <a:rPr lang="fr-FR" b="1" dirty="0" smtClean="0"/>
              <a:t>(i)-Route Time(i)</a:t>
            </a:r>
            <a:endParaRPr lang="fr-FR" b="1" dirty="0"/>
          </a:p>
        </p:txBody>
      </p:sp>
      <p:sp>
        <p:nvSpPr>
          <p:cNvPr id="106" name="Rectangle 105"/>
          <p:cNvSpPr/>
          <p:nvPr/>
        </p:nvSpPr>
        <p:spPr>
          <a:xfrm>
            <a:off x="10871200" y="2362200"/>
            <a:ext cx="1320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Node</a:t>
            </a:r>
            <a:r>
              <a:rPr lang="fr-FR" dirty="0" smtClean="0"/>
              <a:t> 6</a:t>
            </a:r>
            <a:endParaRPr lang="fr-FR" dirty="0"/>
          </a:p>
        </p:txBody>
      </p:sp>
      <p:sp>
        <p:nvSpPr>
          <p:cNvPr id="108" name="Rectangle 107"/>
          <p:cNvSpPr/>
          <p:nvPr/>
        </p:nvSpPr>
        <p:spPr>
          <a:xfrm>
            <a:off x="10871200" y="1981200"/>
            <a:ext cx="1320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Node</a:t>
            </a:r>
            <a:r>
              <a:rPr lang="fr-FR" dirty="0" smtClean="0"/>
              <a:t> 1</a:t>
            </a:r>
            <a:endParaRPr lang="fr-FR" dirty="0"/>
          </a:p>
        </p:txBody>
      </p:sp>
      <p:sp>
        <p:nvSpPr>
          <p:cNvPr id="111" name="Rectangle 110"/>
          <p:cNvSpPr/>
          <p:nvPr/>
        </p:nvSpPr>
        <p:spPr>
          <a:xfrm>
            <a:off x="10871200" y="1600200"/>
            <a:ext cx="1320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Node</a:t>
            </a:r>
            <a:r>
              <a:rPr lang="fr-FR" dirty="0" smtClean="0"/>
              <a:t> 8</a:t>
            </a:r>
            <a:endParaRPr lang="fr-FR" dirty="0"/>
          </a:p>
        </p:txBody>
      </p:sp>
      <p:pic>
        <p:nvPicPr>
          <p:cNvPr id="72" name="Picture 2" descr="C:\Users\abboudeh.wawi\Desktop\RA\car 14.gif"/>
          <p:cNvPicPr>
            <a:picLocks noChangeAspect="1" noChangeArrowheads="1"/>
          </p:cNvPicPr>
          <p:nvPr/>
        </p:nvPicPr>
        <p:blipFill>
          <a:blip r:embed="rId3" cstate="print"/>
          <a:srcRect/>
          <a:stretch>
            <a:fillRect/>
          </a:stretch>
        </p:blipFill>
        <p:spPr bwMode="auto">
          <a:xfrm>
            <a:off x="4978400" y="3581401"/>
            <a:ext cx="1294384" cy="430521"/>
          </a:xfrm>
          <a:prstGeom prst="rect">
            <a:avLst/>
          </a:prstGeom>
          <a:noFill/>
        </p:spPr>
      </p:pic>
      <p:sp>
        <p:nvSpPr>
          <p:cNvPr id="97" name="TextBox 96"/>
          <p:cNvSpPr txBox="1"/>
          <p:nvPr/>
        </p:nvSpPr>
        <p:spPr>
          <a:xfrm>
            <a:off x="5486400" y="3581400"/>
            <a:ext cx="497840" cy="369332"/>
          </a:xfrm>
          <a:prstGeom prst="rect">
            <a:avLst/>
          </a:prstGeom>
          <a:noFill/>
        </p:spPr>
        <p:txBody>
          <a:bodyPr wrap="square" rtlCol="0">
            <a:spAutoFit/>
          </a:bodyPr>
          <a:lstStyle/>
          <a:p>
            <a:r>
              <a:rPr lang="en-US" dirty="0" smtClean="0"/>
              <a:t>1</a:t>
            </a:r>
            <a:endParaRPr lang="en-US" dirty="0"/>
          </a:p>
        </p:txBody>
      </p:sp>
      <p:pic>
        <p:nvPicPr>
          <p:cNvPr id="98" name="Picture 2" descr="C:\Users\abboudeh.wawi\Desktop\RA\car 14.gif"/>
          <p:cNvPicPr>
            <a:picLocks noChangeAspect="1" noChangeArrowheads="1"/>
          </p:cNvPicPr>
          <p:nvPr/>
        </p:nvPicPr>
        <p:blipFill>
          <a:blip r:embed="rId3" cstate="print"/>
          <a:srcRect/>
          <a:stretch>
            <a:fillRect/>
          </a:stretch>
        </p:blipFill>
        <p:spPr bwMode="auto">
          <a:xfrm>
            <a:off x="7315200" y="3733801"/>
            <a:ext cx="1294384" cy="430521"/>
          </a:xfrm>
          <a:prstGeom prst="rect">
            <a:avLst/>
          </a:prstGeom>
          <a:noFill/>
        </p:spPr>
      </p:pic>
      <p:sp>
        <p:nvSpPr>
          <p:cNvPr id="100" name="TextBox 99"/>
          <p:cNvSpPr txBox="1"/>
          <p:nvPr/>
        </p:nvSpPr>
        <p:spPr>
          <a:xfrm>
            <a:off x="7823200" y="3733800"/>
            <a:ext cx="497840" cy="369332"/>
          </a:xfrm>
          <a:prstGeom prst="rect">
            <a:avLst/>
          </a:prstGeom>
          <a:noFill/>
        </p:spPr>
        <p:txBody>
          <a:bodyPr wrap="square" rtlCol="0">
            <a:spAutoFit/>
          </a:bodyPr>
          <a:lstStyle/>
          <a:p>
            <a:r>
              <a:rPr lang="en-US" dirty="0" smtClean="0"/>
              <a:t>8</a:t>
            </a:r>
            <a:endParaRPr lang="en-US" dirty="0"/>
          </a:p>
        </p:txBody>
      </p:sp>
      <p:sp>
        <p:nvSpPr>
          <p:cNvPr id="104" name="TextBox 103"/>
          <p:cNvSpPr txBox="1"/>
          <p:nvPr/>
        </p:nvSpPr>
        <p:spPr>
          <a:xfrm>
            <a:off x="7620000" y="3200400"/>
            <a:ext cx="1524000" cy="338554"/>
          </a:xfrm>
          <a:prstGeom prst="rect">
            <a:avLst/>
          </a:prstGeom>
          <a:noFill/>
        </p:spPr>
        <p:txBody>
          <a:bodyPr wrap="square" rtlCol="0">
            <a:spAutoFit/>
          </a:bodyPr>
          <a:lstStyle/>
          <a:p>
            <a:r>
              <a:rPr lang="en-US" sz="1600" b="1" dirty="0" err="1" smtClean="0">
                <a:solidFill>
                  <a:srgbClr val="0070C0"/>
                </a:solidFill>
              </a:rPr>
              <a:t>QoS</a:t>
            </a:r>
            <a:r>
              <a:rPr lang="en-US" sz="1600" b="1" dirty="0" smtClean="0">
                <a:solidFill>
                  <a:srgbClr val="0070C0"/>
                </a:solidFill>
              </a:rPr>
              <a:t>=200</a:t>
            </a:r>
            <a:endParaRPr lang="en-US" sz="1600" b="1" dirty="0">
              <a:solidFill>
                <a:srgbClr val="0070C0"/>
              </a:solidFill>
            </a:endParaRPr>
          </a:p>
        </p:txBody>
      </p:sp>
      <p:sp>
        <p:nvSpPr>
          <p:cNvPr id="113" name="TextBox 112"/>
          <p:cNvSpPr txBox="1"/>
          <p:nvPr/>
        </p:nvSpPr>
        <p:spPr>
          <a:xfrm>
            <a:off x="4775200" y="3276600"/>
            <a:ext cx="1524000" cy="338554"/>
          </a:xfrm>
          <a:prstGeom prst="rect">
            <a:avLst/>
          </a:prstGeom>
          <a:noFill/>
        </p:spPr>
        <p:txBody>
          <a:bodyPr wrap="square" rtlCol="0">
            <a:spAutoFit/>
          </a:bodyPr>
          <a:lstStyle/>
          <a:p>
            <a:r>
              <a:rPr lang="en-US" sz="1600" b="1" dirty="0" err="1" smtClean="0">
                <a:solidFill>
                  <a:srgbClr val="0070C0"/>
                </a:solidFill>
              </a:rPr>
              <a:t>QoS</a:t>
            </a:r>
            <a:r>
              <a:rPr lang="en-US" sz="1600" b="1" dirty="0" smtClean="0">
                <a:solidFill>
                  <a:srgbClr val="0070C0"/>
                </a:solidFill>
              </a:rPr>
              <a:t>=300</a:t>
            </a:r>
            <a:endParaRPr lang="en-US" sz="1600" b="1" dirty="0">
              <a:solidFill>
                <a:srgbClr val="0070C0"/>
              </a:solidFill>
            </a:endParaRPr>
          </a:p>
        </p:txBody>
      </p:sp>
      <p:sp>
        <p:nvSpPr>
          <p:cNvPr id="116" name="TextBox 115"/>
          <p:cNvSpPr txBox="1"/>
          <p:nvPr/>
        </p:nvSpPr>
        <p:spPr>
          <a:xfrm>
            <a:off x="1828800" y="1600200"/>
            <a:ext cx="2743200" cy="338554"/>
          </a:xfrm>
          <a:prstGeom prst="rect">
            <a:avLst/>
          </a:prstGeom>
          <a:noFill/>
        </p:spPr>
        <p:txBody>
          <a:bodyPr wrap="square" rtlCol="0">
            <a:spAutoFit/>
          </a:bodyPr>
          <a:lstStyle/>
          <a:p>
            <a:r>
              <a:rPr lang="fr-FR" sz="1600" b="1" dirty="0" smtClean="0"/>
              <a:t>Route Time(1)= 10</a:t>
            </a:r>
            <a:endParaRPr lang="fr-FR" sz="1600" b="1" dirty="0"/>
          </a:p>
        </p:txBody>
      </p:sp>
      <p:sp>
        <p:nvSpPr>
          <p:cNvPr id="117" name="TextBox 116"/>
          <p:cNvSpPr txBox="1"/>
          <p:nvPr/>
        </p:nvSpPr>
        <p:spPr>
          <a:xfrm>
            <a:off x="7721600" y="1600200"/>
            <a:ext cx="2743200" cy="338554"/>
          </a:xfrm>
          <a:prstGeom prst="rect">
            <a:avLst/>
          </a:prstGeom>
          <a:noFill/>
        </p:spPr>
        <p:txBody>
          <a:bodyPr wrap="square" rtlCol="0">
            <a:spAutoFit/>
          </a:bodyPr>
          <a:lstStyle/>
          <a:p>
            <a:r>
              <a:rPr lang="fr-FR" sz="1600" b="1" dirty="0" smtClean="0"/>
              <a:t>Route Time(2)= 10</a:t>
            </a:r>
            <a:endParaRPr lang="fr-FR" sz="1600" b="1" dirty="0"/>
          </a:p>
        </p:txBody>
      </p:sp>
      <p:sp>
        <p:nvSpPr>
          <p:cNvPr id="124" name="TextBox 123"/>
          <p:cNvSpPr txBox="1"/>
          <p:nvPr/>
        </p:nvSpPr>
        <p:spPr>
          <a:xfrm>
            <a:off x="4572000" y="4800600"/>
            <a:ext cx="3759200" cy="338554"/>
          </a:xfrm>
          <a:prstGeom prst="rect">
            <a:avLst/>
          </a:prstGeom>
          <a:noFill/>
        </p:spPr>
        <p:txBody>
          <a:bodyPr wrap="square" rtlCol="0">
            <a:spAutoFit/>
          </a:bodyPr>
          <a:lstStyle/>
          <a:p>
            <a:r>
              <a:rPr lang="fr-FR" sz="1600" b="1" dirty="0" err="1" smtClean="0"/>
              <a:t>Phermone</a:t>
            </a:r>
            <a:r>
              <a:rPr lang="fr-FR" sz="1600" b="1" dirty="0" smtClean="0"/>
              <a:t>(2)=500-10=490</a:t>
            </a:r>
            <a:endParaRPr lang="fr-FR" sz="1600" b="1" dirty="0"/>
          </a:p>
        </p:txBody>
      </p:sp>
      <p:sp>
        <p:nvSpPr>
          <p:cNvPr id="125" name="TextBox 124"/>
          <p:cNvSpPr txBox="1"/>
          <p:nvPr/>
        </p:nvSpPr>
        <p:spPr>
          <a:xfrm>
            <a:off x="4876800" y="1905000"/>
            <a:ext cx="3759200" cy="338554"/>
          </a:xfrm>
          <a:prstGeom prst="rect">
            <a:avLst/>
          </a:prstGeom>
          <a:noFill/>
        </p:spPr>
        <p:txBody>
          <a:bodyPr wrap="square" rtlCol="0">
            <a:spAutoFit/>
          </a:bodyPr>
          <a:lstStyle/>
          <a:p>
            <a:r>
              <a:rPr lang="fr-FR" sz="1600" b="1" dirty="0" err="1" smtClean="0"/>
              <a:t>Phermone</a:t>
            </a:r>
            <a:r>
              <a:rPr lang="fr-FR" sz="1600" b="1" dirty="0" smtClean="0"/>
              <a:t>(1)=480-10=470</a:t>
            </a:r>
            <a:endParaRPr lang="fr-FR" sz="1600" b="1" dirty="0"/>
          </a:p>
        </p:txBody>
      </p:sp>
      <p:pic>
        <p:nvPicPr>
          <p:cNvPr id="66" name="Picture 3" descr="C:\Users\abboudeh.wawi\Desktop\RA\carclipart.gif"/>
          <p:cNvPicPr>
            <a:picLocks noChangeAspect="1" noChangeArrowheads="1"/>
          </p:cNvPicPr>
          <p:nvPr/>
        </p:nvPicPr>
        <p:blipFill>
          <a:blip r:embed="rId5" cstate="print">
            <a:biLevel thresh="50000"/>
            <a:lum bright="34000"/>
          </a:blip>
          <a:srcRect/>
          <a:stretch>
            <a:fillRect/>
          </a:stretch>
        </p:blipFill>
        <p:spPr bwMode="auto">
          <a:xfrm>
            <a:off x="4876800" y="3429000"/>
            <a:ext cx="1593088" cy="914400"/>
          </a:xfrm>
          <a:prstGeom prst="rect">
            <a:avLst/>
          </a:prstGeom>
          <a:noFill/>
        </p:spPr>
      </p:pic>
      <p:pic>
        <p:nvPicPr>
          <p:cNvPr id="55" name="Picture 3" descr="C:\Users\abboudeh.wawi\Desktop\RA\carclipart.gif"/>
          <p:cNvPicPr>
            <a:picLocks noChangeAspect="1" noChangeArrowheads="1"/>
          </p:cNvPicPr>
          <p:nvPr/>
        </p:nvPicPr>
        <p:blipFill>
          <a:blip r:embed="rId5" cstate="print">
            <a:biLevel thresh="50000"/>
            <a:lum bright="34000"/>
          </a:blip>
          <a:srcRect/>
          <a:stretch>
            <a:fillRect/>
          </a:stretch>
        </p:blipFill>
        <p:spPr bwMode="auto">
          <a:xfrm>
            <a:off x="7315201" y="3581400"/>
            <a:ext cx="1524001" cy="838200"/>
          </a:xfrm>
          <a:prstGeom prst="rect">
            <a:avLst/>
          </a:prstGeom>
          <a:noFill/>
        </p:spPr>
      </p:pic>
      <p:cxnSp>
        <p:nvCxnSpPr>
          <p:cNvPr id="127" name="Straight Arrow Connector 126"/>
          <p:cNvCxnSpPr/>
          <p:nvPr/>
        </p:nvCxnSpPr>
        <p:spPr>
          <a:xfrm>
            <a:off x="3556000" y="3505200"/>
            <a:ext cx="1320800" cy="367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6299200" y="3962400"/>
            <a:ext cx="1016000" cy="13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78" idx="3"/>
          </p:cNvCxnSpPr>
          <p:nvPr/>
        </p:nvCxnSpPr>
        <p:spPr>
          <a:xfrm>
            <a:off x="8636000" y="3886200"/>
            <a:ext cx="5080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6197600" y="4114800"/>
            <a:ext cx="1095248" cy="338554"/>
          </a:xfrm>
          <a:prstGeom prst="rect">
            <a:avLst/>
          </a:prstGeom>
          <a:noFill/>
        </p:spPr>
        <p:txBody>
          <a:bodyPr wrap="square" rtlCol="0">
            <a:spAutoFit/>
          </a:bodyPr>
          <a:lstStyle/>
          <a:p>
            <a:r>
              <a:rPr lang="en-US" sz="1600" b="1" dirty="0" smtClean="0">
                <a:solidFill>
                  <a:srgbClr val="92D050"/>
                </a:solidFill>
              </a:rPr>
              <a:t>ant2-1</a:t>
            </a:r>
            <a:endParaRPr lang="en-US" sz="1600" b="1" dirty="0">
              <a:solidFill>
                <a:srgbClr val="92D050"/>
              </a:solidFill>
            </a:endParaRPr>
          </a:p>
        </p:txBody>
      </p:sp>
      <p:sp>
        <p:nvSpPr>
          <p:cNvPr id="123" name="TextBox 122"/>
          <p:cNvSpPr txBox="1"/>
          <p:nvPr/>
        </p:nvSpPr>
        <p:spPr>
          <a:xfrm>
            <a:off x="4470400" y="2590800"/>
            <a:ext cx="1524000" cy="338554"/>
          </a:xfrm>
          <a:prstGeom prst="rect">
            <a:avLst/>
          </a:prstGeom>
          <a:noFill/>
        </p:spPr>
        <p:txBody>
          <a:bodyPr wrap="square" rtlCol="0">
            <a:spAutoFit/>
          </a:bodyPr>
          <a:lstStyle/>
          <a:p>
            <a:r>
              <a:rPr lang="en-US" sz="1600" b="1" dirty="0" err="1" smtClean="0">
                <a:solidFill>
                  <a:srgbClr val="0070C0"/>
                </a:solidFill>
              </a:rPr>
              <a:t>QoS</a:t>
            </a:r>
            <a:r>
              <a:rPr lang="en-US" sz="1600" b="1" dirty="0" smtClean="0">
                <a:solidFill>
                  <a:srgbClr val="0070C0"/>
                </a:solidFill>
              </a:rPr>
              <a:t>=280</a:t>
            </a:r>
            <a:endParaRPr lang="en-US" sz="1600" b="1" dirty="0">
              <a:solidFill>
                <a:srgbClr val="0070C0"/>
              </a:solidFill>
            </a:endParaRPr>
          </a:p>
        </p:txBody>
      </p:sp>
      <p:sp>
        <p:nvSpPr>
          <p:cNvPr id="76" name="Rectangle 75"/>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itle 1"/>
          <p:cNvSpPr txBox="1">
            <a:spLocks/>
          </p:cNvSpPr>
          <p:nvPr/>
        </p:nvSpPr>
        <p:spPr>
          <a:xfrm>
            <a:off x="604438" y="64395"/>
            <a:ext cx="10749367" cy="1208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MPRs Selection</a:t>
            </a:r>
            <a:endParaRPr lang="en-US" dirty="0">
              <a:solidFill>
                <a:schemeClr val="bg1"/>
              </a:solidFill>
            </a:endParaRPr>
          </a:p>
        </p:txBody>
      </p:sp>
      <p:sp>
        <p:nvSpPr>
          <p:cNvPr id="3" name="Footer Placeholder 2"/>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50</a:t>
            </a:fld>
            <a:endParaRPr lang="en-US"/>
          </a:p>
        </p:txBody>
      </p:sp>
    </p:spTree>
    <p:extLst>
      <p:ext uri="{BB962C8B-B14F-4D97-AF65-F5344CB8AC3E}">
        <p14:creationId xmlns:p14="http://schemas.microsoft.com/office/powerpoint/2010/main" val="385928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checkerboard(across)">
                                      <p:cBhvr>
                                        <p:cTn id="7" dur="500"/>
                                        <p:tgtEl>
                                          <p:spTgt spid="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checkerboard(across)">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checkerboard(across)">
                                      <p:cBhvr>
                                        <p:cTn id="15" dur="500"/>
                                        <p:tgtEl>
                                          <p:spTgt spid="106"/>
                                        </p:tgtEl>
                                      </p:cBhvr>
                                    </p:animEffect>
                                  </p:childTnLst>
                                </p:cTn>
                              </p:par>
                              <p:par>
                                <p:cTn id="16" presetID="5" presetClass="entr" presetSubtype="10" fill="hold" nodeType="with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checkerboard(across)">
                                      <p:cBhvr>
                                        <p:cTn id="18" dur="500"/>
                                        <p:tgtEl>
                                          <p:spTgt spid="12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heckerboard(across)">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checkerboard(across)">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checkerboard(across)">
                                      <p:cBhvr>
                                        <p:cTn id="31" dur="500"/>
                                        <p:tgtEl>
                                          <p:spTgt spid="9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checkerboard(across)">
                                      <p:cBhvr>
                                        <p:cTn id="34" dur="500"/>
                                        <p:tgtEl>
                                          <p:spTgt spid="122"/>
                                        </p:tgtEl>
                                      </p:cBhvr>
                                    </p:animEffect>
                                  </p:childTnLst>
                                </p:cTn>
                              </p:par>
                              <p:par>
                                <p:cTn id="35" presetID="5" presetClass="entr" presetSubtype="10"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checkerboard(across)">
                                      <p:cBhvr>
                                        <p:cTn id="37" dur="500"/>
                                        <p:tgtEl>
                                          <p:spTgt spid="12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checkerboard(across)">
                                      <p:cBhvr>
                                        <p:cTn id="40" dur="500"/>
                                        <p:tgtEl>
                                          <p:spTgt spid="11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checkerboard(across)">
                                      <p:cBhvr>
                                        <p:cTn id="45" dur="500"/>
                                        <p:tgtEl>
                                          <p:spTgt spid="81"/>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checkerboard(across)">
                                      <p:cBhvr>
                                        <p:cTn id="48" dur="500"/>
                                        <p:tgtEl>
                                          <p:spTgt spid="9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11"/>
                                        </p:tgtEl>
                                        <p:attrNameLst>
                                          <p:attrName>style.visibility</p:attrName>
                                        </p:attrNameLst>
                                      </p:cBhvr>
                                      <p:to>
                                        <p:strVal val="visible"/>
                                      </p:to>
                                    </p:set>
                                    <p:animEffect transition="in" filter="checkerboard(across)">
                                      <p:cBhvr>
                                        <p:cTn id="53" dur="500"/>
                                        <p:tgtEl>
                                          <p:spTgt spid="111"/>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checkerboard(across)">
                                      <p:cBhvr>
                                        <p:cTn id="58" dur="500"/>
                                        <p:tgtEl>
                                          <p:spTgt spid="132"/>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checkerboard(across)">
                                      <p:cBhvr>
                                        <p:cTn id="63" dur="500"/>
                                        <p:tgtEl>
                                          <p:spTgt spid="93"/>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checkerboard(across)">
                                      <p:cBhvr>
                                        <p:cTn id="68" dur="500"/>
                                        <p:tgtEl>
                                          <p:spTgt spid="116"/>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checkerboard(across)">
                                      <p:cBhvr>
                                        <p:cTn id="71" dur="500"/>
                                        <p:tgtEl>
                                          <p:spTgt spid="117"/>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checkerboard(across)">
                                      <p:cBhvr>
                                        <p:cTn id="76" dur="500"/>
                                        <p:tgtEl>
                                          <p:spTgt spid="125"/>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124"/>
                                        </p:tgtEl>
                                        <p:attrNameLst>
                                          <p:attrName>style.visibility</p:attrName>
                                        </p:attrNameLst>
                                      </p:cBhvr>
                                      <p:to>
                                        <p:strVal val="visible"/>
                                      </p:to>
                                    </p:set>
                                    <p:animEffect transition="in" filter="checkerboard(across)">
                                      <p:cBhvr>
                                        <p:cTn id="79" dur="500"/>
                                        <p:tgtEl>
                                          <p:spTgt spid="124"/>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checkerboard(across)">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checkerboard(across)">
                                      <p:cBhvr>
                                        <p:cTn id="89" dur="500"/>
                                        <p:tgtEl>
                                          <p:spTgt spid="66"/>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checkerboard(across)">
                                      <p:cBhvr>
                                        <p:cTn id="94" dur="500"/>
                                        <p:tgtEl>
                                          <p:spTgt spid="103"/>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nodeType="click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checkerboard(across)">
                                      <p:cBhvr>
                                        <p:cTn id="99" dur="500"/>
                                        <p:tgtEl>
                                          <p:spTgt spid="105"/>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nodeType="click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checkerboard(across)">
                                      <p:cBhvr>
                                        <p:cTn id="10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70" grpId="0"/>
      <p:bldP spid="71" grpId="0"/>
      <p:bldP spid="81" grpId="0"/>
      <p:bldP spid="90" grpId="0"/>
      <p:bldP spid="93" grpId="0"/>
      <p:bldP spid="106" grpId="0" animBg="1"/>
      <p:bldP spid="108" grpId="0" animBg="1"/>
      <p:bldP spid="111" grpId="0" animBg="1"/>
      <p:bldP spid="116" grpId="0"/>
      <p:bldP spid="117" grpId="0"/>
      <p:bldP spid="124" grpId="0"/>
      <p:bldP spid="125" grpId="0"/>
      <p:bldP spid="1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752600"/>
            <a:ext cx="10871200" cy="4800600"/>
          </a:xfrm>
        </p:spPr>
        <p:txBody>
          <a:bodyPr>
            <a:normAutofit/>
          </a:bodyPr>
          <a:lstStyle/>
          <a:p>
            <a:pPr>
              <a:buFont typeface="Courier New" pitchFamily="49" charset="0"/>
              <a:buChar char="o"/>
            </a:pPr>
            <a:r>
              <a:rPr lang="en-US" sz="2200" b="1" dirty="0" smtClean="0">
                <a:solidFill>
                  <a:srgbClr val="0066CC"/>
                </a:solidFill>
              </a:rPr>
              <a:t>Percentage MPRs: </a:t>
            </a:r>
            <a:r>
              <a:rPr lang="en-US" sz="2200" dirty="0" smtClean="0"/>
              <a:t>The number of elected MPR nodes.</a:t>
            </a:r>
          </a:p>
          <a:p>
            <a:pPr>
              <a:buFont typeface="Courier New" pitchFamily="49" charset="0"/>
              <a:buChar char="o"/>
            </a:pPr>
            <a:r>
              <a:rPr lang="en-US" sz="2200" b="1" dirty="0" smtClean="0">
                <a:solidFill>
                  <a:srgbClr val="0066CC"/>
                </a:solidFill>
              </a:rPr>
              <a:t>Percentage of stability:</a:t>
            </a:r>
            <a:r>
              <a:rPr lang="en-US" sz="2200" dirty="0" smtClean="0"/>
              <a:t> current </a:t>
            </a:r>
            <a:r>
              <a:rPr lang="en-CA" sz="2200" dirty="0" smtClean="0"/>
              <a:t>number of nodes in each cluster divided by the previous number of nodes in it</a:t>
            </a:r>
          </a:p>
          <a:p>
            <a:pPr>
              <a:buFont typeface="Courier New" pitchFamily="49" charset="0"/>
              <a:buChar char="o"/>
            </a:pPr>
            <a:r>
              <a:rPr lang="en-CA" sz="2200" b="1" dirty="0" smtClean="0">
                <a:solidFill>
                  <a:srgbClr val="0066CC"/>
                </a:solidFill>
              </a:rPr>
              <a:t>End-to-End delay: </a:t>
            </a:r>
            <a:r>
              <a:rPr lang="en-CA" sz="2200" dirty="0" smtClean="0"/>
              <a:t>the average number of hops needed to transfer data between the source and the destination</a:t>
            </a:r>
          </a:p>
          <a:p>
            <a:pPr>
              <a:buFont typeface="Courier New" pitchFamily="49" charset="0"/>
              <a:buChar char="o"/>
            </a:pPr>
            <a:r>
              <a:rPr lang="en-CA" sz="2200" b="1" dirty="0" smtClean="0">
                <a:solidFill>
                  <a:srgbClr val="0066CC"/>
                </a:solidFill>
              </a:rPr>
              <a:t>Packet Delivery Ratio: </a:t>
            </a:r>
            <a:r>
              <a:rPr lang="en-CA" sz="2200" dirty="0" smtClean="0"/>
              <a:t># of received packets/ # of sent packets by the source.</a:t>
            </a:r>
          </a:p>
          <a:p>
            <a:pPr>
              <a:buFont typeface="Courier New" pitchFamily="49" charset="0"/>
              <a:buChar char="o"/>
            </a:pPr>
            <a:r>
              <a:rPr lang="en-CA" sz="2200" b="1" dirty="0" smtClean="0">
                <a:solidFill>
                  <a:srgbClr val="0066CC"/>
                </a:solidFill>
              </a:rPr>
              <a:t>Bandwidth Average Difference:</a:t>
            </a:r>
            <a:r>
              <a:rPr lang="en-CA" sz="2200" dirty="0" smtClean="0"/>
              <a:t> </a:t>
            </a:r>
            <a:r>
              <a:rPr lang="en-CA" sz="2400" dirty="0" smtClean="0"/>
              <a:t>it is the bandwidth difference between the path having the maximal bandwidth value and the path currently selected.</a:t>
            </a:r>
            <a:endParaRPr lang="en-US" sz="2200" dirty="0"/>
          </a:p>
        </p:txBody>
      </p:sp>
      <p:sp>
        <p:nvSpPr>
          <p:cNvPr id="5" name="Rectangle 4"/>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4438" y="64395"/>
            <a:ext cx="10749367" cy="1208868"/>
          </a:xfrm>
        </p:spPr>
        <p:txBody>
          <a:bodyPr/>
          <a:lstStyle/>
          <a:p>
            <a:r>
              <a:rPr lang="en-US" dirty="0" smtClean="0">
                <a:solidFill>
                  <a:schemeClr val="bg1"/>
                </a:solidFill>
              </a:rPr>
              <a:t>Factors to Evaluate</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51</a:t>
            </a:fld>
            <a:endParaRPr lang="en-US"/>
          </a:p>
        </p:txBody>
      </p:sp>
    </p:spTree>
    <p:extLst>
      <p:ext uri="{BB962C8B-B14F-4D97-AF65-F5344CB8AC3E}">
        <p14:creationId xmlns:p14="http://schemas.microsoft.com/office/powerpoint/2010/main" val="141782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3860800" y="2895601"/>
            <a:ext cx="4572000" cy="2772383"/>
          </a:xfrm>
          <a:prstGeom prst="rect">
            <a:avLst/>
          </a:prstGeom>
          <a:noFill/>
          <a:ln w="9525">
            <a:noFill/>
            <a:miter lim="800000"/>
            <a:headEnd/>
            <a:tailEnd/>
          </a:ln>
          <a:effectLst/>
        </p:spPr>
      </p:pic>
      <p:sp>
        <p:nvSpPr>
          <p:cNvPr id="8" name="Rectangle 7"/>
          <p:cNvSpPr/>
          <p:nvPr/>
        </p:nvSpPr>
        <p:spPr>
          <a:xfrm>
            <a:off x="3657601" y="2057400"/>
            <a:ext cx="3488004" cy="369332"/>
          </a:xfrm>
          <a:prstGeom prst="rect">
            <a:avLst/>
          </a:prstGeom>
        </p:spPr>
        <p:txBody>
          <a:bodyPr wrap="none">
            <a:spAutoFit/>
          </a:bodyPr>
          <a:lstStyle/>
          <a:p>
            <a:r>
              <a:rPr lang="en-CA" dirty="0" smtClean="0"/>
              <a:t>A simulation area of 3000 x 1000 m</a:t>
            </a:r>
            <a:endParaRPr lang="en-US" dirty="0"/>
          </a:p>
        </p:txBody>
      </p:sp>
      <p:sp>
        <p:nvSpPr>
          <p:cNvPr id="6" name="Rectangle 5"/>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04438" y="64395"/>
            <a:ext cx="10749367" cy="1208868"/>
          </a:xfrm>
        </p:spPr>
        <p:txBody>
          <a:bodyPr/>
          <a:lstStyle/>
          <a:p>
            <a:r>
              <a:rPr lang="en-US" dirty="0" smtClean="0">
                <a:solidFill>
                  <a:schemeClr val="bg1"/>
                </a:solidFill>
              </a:rPr>
              <a:t>Simulation Area</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52</a:t>
            </a:fld>
            <a:endParaRPr lang="en-US"/>
          </a:p>
        </p:txBody>
      </p:sp>
    </p:spTree>
    <p:extLst>
      <p:ext uri="{BB962C8B-B14F-4D97-AF65-F5344CB8AC3E}">
        <p14:creationId xmlns:p14="http://schemas.microsoft.com/office/powerpoint/2010/main" val="89862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1117600" y="1928814"/>
            <a:ext cx="10464800" cy="4090987"/>
          </a:xfrm>
          <a:prstGeom prst="rect">
            <a:avLst/>
          </a:prstGeom>
          <a:noFill/>
          <a:ln w="9525">
            <a:noFill/>
            <a:miter lim="800000"/>
            <a:headEnd/>
            <a:tailEnd/>
          </a:ln>
          <a:effectLst/>
        </p:spPr>
      </p:pic>
      <p:sp>
        <p:nvSpPr>
          <p:cNvPr id="5" name="Rectangle 4"/>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4438" y="64395"/>
            <a:ext cx="10749367" cy="1208868"/>
          </a:xfrm>
        </p:spPr>
        <p:txBody>
          <a:bodyPr/>
          <a:lstStyle/>
          <a:p>
            <a:r>
              <a:rPr lang="en-US" dirty="0" smtClean="0">
                <a:solidFill>
                  <a:schemeClr val="bg1"/>
                </a:solidFill>
              </a:rPr>
              <a:t>Simulation Parameters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53</a:t>
            </a:fld>
            <a:endParaRPr lang="en-US"/>
          </a:p>
        </p:txBody>
      </p:sp>
    </p:spTree>
    <p:extLst>
      <p:ext uri="{BB962C8B-B14F-4D97-AF65-F5344CB8AC3E}">
        <p14:creationId xmlns:p14="http://schemas.microsoft.com/office/powerpoint/2010/main" val="7159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srcRect/>
          <a:stretch>
            <a:fillRect/>
          </a:stretch>
        </p:blipFill>
        <p:spPr bwMode="auto">
          <a:xfrm>
            <a:off x="3251200" y="1981200"/>
            <a:ext cx="6807200" cy="3886200"/>
          </a:xfrm>
          <a:prstGeom prst="rect">
            <a:avLst/>
          </a:prstGeom>
          <a:noFill/>
          <a:ln w="9525">
            <a:noFill/>
            <a:miter lim="800000"/>
            <a:headEnd/>
            <a:tailEnd/>
          </a:ln>
          <a:effectLst/>
        </p:spPr>
      </p:pic>
      <p:pic>
        <p:nvPicPr>
          <p:cNvPr id="13" name="Picture 3"/>
          <p:cNvPicPr>
            <a:picLocks noChangeAspect="1" noChangeArrowheads="1"/>
          </p:cNvPicPr>
          <p:nvPr/>
        </p:nvPicPr>
        <p:blipFill>
          <a:blip r:embed="rId4" cstate="print"/>
          <a:srcRect/>
          <a:stretch>
            <a:fillRect/>
          </a:stretch>
        </p:blipFill>
        <p:spPr bwMode="auto">
          <a:xfrm>
            <a:off x="3251200" y="1981200"/>
            <a:ext cx="6807200" cy="3810000"/>
          </a:xfrm>
          <a:prstGeom prst="rect">
            <a:avLst/>
          </a:prstGeom>
          <a:noFill/>
          <a:ln w="9525">
            <a:noFill/>
            <a:miter lim="800000"/>
            <a:headEnd/>
            <a:tailEnd/>
          </a:ln>
          <a:effectLst/>
        </p:spPr>
      </p:pic>
      <p:pic>
        <p:nvPicPr>
          <p:cNvPr id="15" name="Picture 3"/>
          <p:cNvPicPr>
            <a:picLocks noChangeAspect="1" noChangeArrowheads="1"/>
          </p:cNvPicPr>
          <p:nvPr/>
        </p:nvPicPr>
        <p:blipFill>
          <a:blip r:embed="rId5" cstate="print"/>
          <a:srcRect/>
          <a:stretch>
            <a:fillRect/>
          </a:stretch>
        </p:blipFill>
        <p:spPr bwMode="auto">
          <a:xfrm>
            <a:off x="3251200" y="1981200"/>
            <a:ext cx="6807200" cy="3886200"/>
          </a:xfrm>
          <a:prstGeom prst="rect">
            <a:avLst/>
          </a:prstGeom>
          <a:noFill/>
          <a:ln w="9525">
            <a:noFill/>
            <a:miter lim="800000"/>
            <a:headEnd/>
            <a:tailEnd/>
          </a:ln>
          <a:effectLst/>
        </p:spPr>
      </p:pic>
      <p:pic>
        <p:nvPicPr>
          <p:cNvPr id="8" name="Picture 2"/>
          <p:cNvPicPr>
            <a:picLocks noChangeAspect="1" noChangeArrowheads="1"/>
          </p:cNvPicPr>
          <p:nvPr/>
        </p:nvPicPr>
        <p:blipFill>
          <a:blip r:embed="rId6" cstate="print"/>
          <a:srcRect/>
          <a:stretch>
            <a:fillRect/>
          </a:stretch>
        </p:blipFill>
        <p:spPr bwMode="auto">
          <a:xfrm>
            <a:off x="3251200" y="1981200"/>
            <a:ext cx="6807200" cy="3810000"/>
          </a:xfrm>
          <a:prstGeom prst="rect">
            <a:avLst/>
          </a:prstGeom>
          <a:noFill/>
          <a:ln w="9525">
            <a:noFill/>
            <a:miter lim="800000"/>
            <a:headEnd/>
            <a:tailEnd/>
          </a:ln>
          <a:effectLst/>
        </p:spPr>
      </p:pic>
      <p:sp>
        <p:nvSpPr>
          <p:cNvPr id="11" name="Rectangle 10"/>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604438" y="64395"/>
            <a:ext cx="10749367" cy="1208868"/>
          </a:xfrm>
        </p:spPr>
        <p:txBody>
          <a:bodyPr/>
          <a:lstStyle/>
          <a:p>
            <a:r>
              <a:rPr lang="en-US" dirty="0" smtClean="0">
                <a:solidFill>
                  <a:schemeClr val="bg1"/>
                </a:solidFill>
              </a:rPr>
              <a:t>Simulation Results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54</a:t>
            </a:fld>
            <a:endParaRPr lang="en-US"/>
          </a:p>
        </p:txBody>
      </p:sp>
    </p:spTree>
    <p:extLst>
      <p:ext uri="{BB962C8B-B14F-4D97-AF65-F5344CB8AC3E}">
        <p14:creationId xmlns:p14="http://schemas.microsoft.com/office/powerpoint/2010/main" val="2684510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Courier New" pitchFamily="49" charset="0"/>
              <a:buChar char="o"/>
            </a:pPr>
            <a:endParaRPr lang="en-US" dirty="0" smtClean="0"/>
          </a:p>
          <a:p>
            <a:pPr>
              <a:buFont typeface="Courier New" pitchFamily="49" charset="0"/>
              <a:buChar char="o"/>
            </a:pPr>
            <a:r>
              <a:rPr lang="en-US" dirty="0" smtClean="0"/>
              <a:t>Will the vehicles follow this protocol or not?</a:t>
            </a:r>
          </a:p>
          <a:p>
            <a:pPr>
              <a:buFont typeface="Courier New" pitchFamily="49" charset="0"/>
              <a:buChar char="o"/>
            </a:pPr>
            <a:r>
              <a:rPr lang="en-US" dirty="0" smtClean="0"/>
              <a:t>Questions on mind:</a:t>
            </a:r>
          </a:p>
          <a:p>
            <a:endParaRPr lang="en-US" dirty="0" smtClean="0"/>
          </a:p>
          <a:p>
            <a:pPr lvl="1">
              <a:buFont typeface="Courier New" pitchFamily="49" charset="0"/>
              <a:buChar char="o"/>
            </a:pPr>
            <a:r>
              <a:rPr lang="en-US" dirty="0" smtClean="0"/>
              <a:t>Why should I pay time &amp; resources serving as MPR for nothing? </a:t>
            </a:r>
          </a:p>
          <a:p>
            <a:pPr lvl="1">
              <a:buFont typeface="Courier New" pitchFamily="49" charset="0"/>
              <a:buChar char="o"/>
            </a:pPr>
            <a:endParaRPr lang="en-US" dirty="0" smtClean="0"/>
          </a:p>
          <a:p>
            <a:pPr lvl="1">
              <a:buFont typeface="Courier New" pitchFamily="49" charset="0"/>
              <a:buChar char="o"/>
            </a:pPr>
            <a:r>
              <a:rPr lang="en-US" dirty="0" smtClean="0"/>
              <a:t>What is the return? </a:t>
            </a:r>
          </a:p>
        </p:txBody>
      </p:sp>
      <p:pic>
        <p:nvPicPr>
          <p:cNvPr id="4" name="Picture 3" descr="selfish.jpg"/>
          <p:cNvPicPr>
            <a:picLocks noChangeAspect="1"/>
          </p:cNvPicPr>
          <p:nvPr/>
        </p:nvPicPr>
        <p:blipFill>
          <a:blip r:embed="rId3" cstate="print"/>
          <a:stretch>
            <a:fillRect/>
          </a:stretch>
        </p:blipFill>
        <p:spPr>
          <a:xfrm>
            <a:off x="348352" y="3810000"/>
            <a:ext cx="1016000" cy="838200"/>
          </a:xfrm>
          <a:prstGeom prst="rect">
            <a:avLst/>
          </a:prstGeom>
        </p:spPr>
      </p:pic>
      <p:pic>
        <p:nvPicPr>
          <p:cNvPr id="5" name="Picture 4" descr="return.jpg"/>
          <p:cNvPicPr>
            <a:picLocks noChangeAspect="1"/>
          </p:cNvPicPr>
          <p:nvPr/>
        </p:nvPicPr>
        <p:blipFill>
          <a:blip r:embed="rId4" cstate="print"/>
          <a:stretch>
            <a:fillRect/>
          </a:stretch>
        </p:blipFill>
        <p:spPr>
          <a:xfrm>
            <a:off x="609600" y="5029200"/>
            <a:ext cx="1117600" cy="894402"/>
          </a:xfrm>
          <a:prstGeom prst="rect">
            <a:avLst/>
          </a:prstGeom>
        </p:spPr>
      </p:pic>
      <p:sp>
        <p:nvSpPr>
          <p:cNvPr id="7" name="Rectangle 6"/>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4438" y="64395"/>
            <a:ext cx="10749367" cy="1208868"/>
          </a:xfrm>
        </p:spPr>
        <p:txBody>
          <a:bodyPr/>
          <a:lstStyle/>
          <a:p>
            <a:r>
              <a:rPr lang="en-US" dirty="0" smtClean="0">
                <a:solidFill>
                  <a:schemeClr val="bg1"/>
                </a:solidFill>
              </a:rPr>
              <a:t>Selfish/</a:t>
            </a:r>
            <a:r>
              <a:rPr lang="en-US" dirty="0" err="1" smtClean="0">
                <a:solidFill>
                  <a:schemeClr val="bg1"/>
                </a:solidFill>
              </a:rPr>
              <a:t>Misbehaing</a:t>
            </a:r>
            <a:r>
              <a:rPr lang="en-US" dirty="0" smtClean="0">
                <a:solidFill>
                  <a:schemeClr val="bg1"/>
                </a:solidFill>
              </a:rPr>
              <a:t> Nodes Problem</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6" name="Slide Number Placeholder 5"/>
          <p:cNvSpPr>
            <a:spLocks noGrp="1"/>
          </p:cNvSpPr>
          <p:nvPr>
            <p:ph type="sldNum" sz="quarter" idx="12"/>
          </p:nvPr>
        </p:nvSpPr>
        <p:spPr/>
        <p:txBody>
          <a:bodyPr/>
          <a:lstStyle/>
          <a:p>
            <a:fld id="{4FAB73BC-B049-4115-A692-8D63A059BFB8}" type="slidenum">
              <a:rPr lang="en-US" smtClean="0"/>
              <a:pPr/>
              <a:t>55</a:t>
            </a:fld>
            <a:endParaRPr lang="en-US"/>
          </a:p>
        </p:txBody>
      </p:sp>
    </p:spTree>
    <p:extLst>
      <p:ext uri="{BB962C8B-B14F-4D97-AF65-F5344CB8AC3E}">
        <p14:creationId xmlns:p14="http://schemas.microsoft.com/office/powerpoint/2010/main" val="335405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Courier New" pitchFamily="49" charset="0"/>
              <a:buChar char="o"/>
            </a:pPr>
            <a:r>
              <a:rPr lang="en-US" dirty="0" smtClean="0"/>
              <a:t> Selfish nodes in VANET are rational nodes </a:t>
            </a:r>
            <a:br>
              <a:rPr lang="en-US" dirty="0" smtClean="0"/>
            </a:br>
            <a:r>
              <a:rPr lang="en-US" dirty="0" smtClean="0"/>
              <a:t>   that prefer to over-speed or under-speed on </a:t>
            </a:r>
            <a:br>
              <a:rPr lang="en-US" dirty="0" smtClean="0"/>
            </a:br>
            <a:r>
              <a:rPr lang="en-US" dirty="0" smtClean="0"/>
              <a:t>   the road instead of spending their resources </a:t>
            </a:r>
            <a:br>
              <a:rPr lang="en-US" dirty="0" smtClean="0"/>
            </a:br>
            <a:r>
              <a:rPr lang="en-US" dirty="0" smtClean="0"/>
              <a:t>   and time without receiving return.</a:t>
            </a:r>
          </a:p>
          <a:p>
            <a:pPr>
              <a:buFont typeface="Courier New" pitchFamily="49" charset="0"/>
              <a:buChar char="o"/>
            </a:pPr>
            <a:r>
              <a:rPr lang="en-US" dirty="0" smtClean="0"/>
              <a:t>Types of selfish nodes</a:t>
            </a:r>
          </a:p>
          <a:p>
            <a:pPr lvl="1">
              <a:buFont typeface="Wingdings" pitchFamily="2" charset="2"/>
              <a:buChar char="§"/>
            </a:pPr>
            <a:r>
              <a:rPr lang="en-US" dirty="0" smtClean="0"/>
              <a:t>During elections</a:t>
            </a:r>
          </a:p>
          <a:p>
            <a:pPr lvl="1">
              <a:buFont typeface="Wingdings" pitchFamily="2" charset="2"/>
              <a:buChar char="§"/>
            </a:pPr>
            <a:r>
              <a:rPr lang="en-US" dirty="0" smtClean="0"/>
              <a:t>After elections</a:t>
            </a:r>
          </a:p>
          <a:p>
            <a:endParaRPr lang="en-US" dirty="0"/>
          </a:p>
        </p:txBody>
      </p:sp>
      <p:pic>
        <p:nvPicPr>
          <p:cNvPr id="4" name="Picture 3" descr="over-speed.jpg"/>
          <p:cNvPicPr>
            <a:picLocks noChangeAspect="1"/>
          </p:cNvPicPr>
          <p:nvPr/>
        </p:nvPicPr>
        <p:blipFill>
          <a:blip r:embed="rId3" cstate="print"/>
          <a:stretch>
            <a:fillRect/>
          </a:stretch>
        </p:blipFill>
        <p:spPr>
          <a:xfrm>
            <a:off x="6603999" y="4114800"/>
            <a:ext cx="4485991" cy="1981200"/>
          </a:xfrm>
          <a:prstGeom prst="rect">
            <a:avLst/>
          </a:prstGeom>
        </p:spPr>
      </p:pic>
      <p:sp>
        <p:nvSpPr>
          <p:cNvPr id="6" name="Rectangle 5"/>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04438" y="64395"/>
            <a:ext cx="10749367" cy="1208868"/>
          </a:xfrm>
        </p:spPr>
        <p:txBody>
          <a:bodyPr/>
          <a:lstStyle/>
          <a:p>
            <a:r>
              <a:rPr lang="en-US" dirty="0" smtClean="0">
                <a:solidFill>
                  <a:schemeClr val="bg1"/>
                </a:solidFill>
              </a:rPr>
              <a:t>Definition of Selfish Nodes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56</a:t>
            </a:fld>
            <a:endParaRPr lang="en-US"/>
          </a:p>
        </p:txBody>
      </p:sp>
    </p:spTree>
    <p:extLst>
      <p:ext uri="{BB962C8B-B14F-4D97-AF65-F5344CB8AC3E}">
        <p14:creationId xmlns:p14="http://schemas.microsoft.com/office/powerpoint/2010/main" val="248835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5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bwMode="auto">
          <a:xfrm>
            <a:off x="3048001" y="1981200"/>
            <a:ext cx="6638972" cy="373380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3048000" y="1981200"/>
            <a:ext cx="6604000" cy="3733800"/>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3048000" y="1981200"/>
            <a:ext cx="6807200" cy="3810000"/>
          </a:xfrm>
          <a:prstGeom prst="rect">
            <a:avLst/>
          </a:prstGeom>
          <a:noFill/>
          <a:ln w="9525">
            <a:noFill/>
            <a:miter lim="800000"/>
            <a:headEnd/>
            <a:tailEnd/>
          </a:ln>
          <a:effectLst/>
        </p:spPr>
      </p:pic>
      <p:sp>
        <p:nvSpPr>
          <p:cNvPr id="8" name="Rectangle 7"/>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4438" y="64395"/>
            <a:ext cx="10749367" cy="1208868"/>
          </a:xfrm>
        </p:spPr>
        <p:txBody>
          <a:bodyPr/>
          <a:lstStyle/>
          <a:p>
            <a:r>
              <a:rPr lang="en-US" dirty="0" smtClean="0">
                <a:solidFill>
                  <a:schemeClr val="bg1"/>
                </a:solidFill>
              </a:rPr>
              <a:t>Impact of Selfish Nodes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57</a:t>
            </a:fld>
            <a:endParaRPr lang="en-US"/>
          </a:p>
        </p:txBody>
      </p:sp>
    </p:spTree>
    <p:extLst>
      <p:ext uri="{BB962C8B-B14F-4D97-AF65-F5344CB8AC3E}">
        <p14:creationId xmlns:p14="http://schemas.microsoft.com/office/powerpoint/2010/main" val="414867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hlinkClick r:id="rId3" action="ppaction://hlinksldjump"/>
          </p:cNvPr>
          <p:cNvSpPr>
            <a:spLocks noChangeArrowheads="1"/>
          </p:cNvSpPr>
          <p:nvPr/>
        </p:nvSpPr>
        <p:spPr bwMode="auto">
          <a:xfrm>
            <a:off x="3759200" y="2557464"/>
            <a:ext cx="4798483" cy="719137"/>
          </a:xfrm>
          <a:prstGeom prst="rect">
            <a:avLst/>
          </a:prstGeom>
          <a:solidFill>
            <a:schemeClr val="accent3">
              <a:alpha val="72000"/>
            </a:schemeClr>
          </a:solidFill>
          <a:ln w="9525" algn="ctr">
            <a:solidFill>
              <a:schemeClr val="tx2"/>
            </a:solidFill>
            <a:miter lim="800000"/>
            <a:headEnd/>
            <a:tailEnd/>
          </a:ln>
          <a:effectLst/>
        </p:spPr>
        <p:txBody>
          <a:bodyPr wrap="none" lIns="0" tIns="0" rIns="0" bIns="0" anchor="ctr" anchorCtr="1"/>
          <a:lstStyle/>
          <a:p>
            <a:pPr algn="ctr"/>
            <a:r>
              <a:rPr lang="en-GB" b="1" dirty="0" smtClean="0">
                <a:solidFill>
                  <a:srgbClr val="002060"/>
                </a:solidFill>
                <a:latin typeface="Arial" charset="0"/>
              </a:rPr>
              <a:t>Payment &amp; Reputation</a:t>
            </a:r>
            <a:endParaRPr lang="en-GB" b="1" dirty="0">
              <a:solidFill>
                <a:srgbClr val="002060"/>
              </a:solidFill>
              <a:latin typeface="Arial" charset="0"/>
            </a:endParaRPr>
          </a:p>
        </p:txBody>
      </p:sp>
      <p:sp>
        <p:nvSpPr>
          <p:cNvPr id="4" name="Rectangle 16">
            <a:hlinkClick r:id="rId4" action="ppaction://hlinksldjump"/>
          </p:cNvPr>
          <p:cNvSpPr>
            <a:spLocks noChangeArrowheads="1"/>
          </p:cNvSpPr>
          <p:nvPr/>
        </p:nvSpPr>
        <p:spPr bwMode="auto">
          <a:xfrm>
            <a:off x="3759200" y="3390901"/>
            <a:ext cx="4798483" cy="719137"/>
          </a:xfrm>
          <a:prstGeom prst="rect">
            <a:avLst/>
          </a:prstGeom>
          <a:solidFill>
            <a:schemeClr val="accent3">
              <a:alpha val="72000"/>
            </a:schemeClr>
          </a:solidFill>
          <a:ln w="9525" algn="ctr">
            <a:solidFill>
              <a:schemeClr val="tx2"/>
            </a:solidFill>
            <a:miter lim="800000"/>
            <a:headEnd/>
            <a:tailEnd/>
          </a:ln>
          <a:effectLst/>
        </p:spPr>
        <p:txBody>
          <a:bodyPr wrap="none" lIns="0" tIns="0" rIns="0" bIns="0" anchor="ctr" anchorCtr="1"/>
          <a:lstStyle/>
          <a:p>
            <a:r>
              <a:rPr lang="en-US" b="1" dirty="0" smtClean="0">
                <a:solidFill>
                  <a:srgbClr val="002060"/>
                </a:solidFill>
                <a:latin typeface="Arial" charset="0"/>
              </a:rPr>
              <a:t>Network Services Distribution</a:t>
            </a:r>
          </a:p>
        </p:txBody>
      </p:sp>
      <p:sp>
        <p:nvSpPr>
          <p:cNvPr id="8" name="AutoShape 20"/>
          <p:cNvSpPr>
            <a:spLocks noChangeArrowheads="1"/>
          </p:cNvSpPr>
          <p:nvPr/>
        </p:nvSpPr>
        <p:spPr bwMode="auto">
          <a:xfrm>
            <a:off x="3075517" y="3090862"/>
            <a:ext cx="469900" cy="609600"/>
          </a:xfrm>
          <a:prstGeom prst="curvedRightArrow">
            <a:avLst>
              <a:gd name="adj1" fmla="val 34595"/>
              <a:gd name="adj2" fmla="val 69189"/>
              <a:gd name="adj3" fmla="val 33333"/>
            </a:avLst>
          </a:prstGeom>
          <a:solidFill>
            <a:schemeClr val="tx2"/>
          </a:solidFill>
          <a:ln w="9525">
            <a:solidFill>
              <a:schemeClr val="tx1"/>
            </a:solidFill>
            <a:miter lim="800000"/>
            <a:headEnd/>
            <a:tailEnd/>
          </a:ln>
          <a:effectLst/>
        </p:spPr>
        <p:txBody>
          <a:bodyPr wrap="none" anchor="ctr"/>
          <a:lstStyle/>
          <a:p>
            <a:pPr algn="ctr">
              <a:spcBef>
                <a:spcPct val="0"/>
              </a:spcBef>
              <a:buFontTx/>
              <a:buNone/>
            </a:pPr>
            <a:endParaRPr lang="el-GR" sz="3600"/>
          </a:p>
        </p:txBody>
      </p:sp>
      <p:sp>
        <p:nvSpPr>
          <p:cNvPr id="10" name="AutoShape 22"/>
          <p:cNvSpPr>
            <a:spLocks noChangeArrowheads="1"/>
          </p:cNvSpPr>
          <p:nvPr/>
        </p:nvSpPr>
        <p:spPr bwMode="auto">
          <a:xfrm>
            <a:off x="3075517" y="3954462"/>
            <a:ext cx="469900" cy="609600"/>
          </a:xfrm>
          <a:prstGeom prst="curvedRightArrow">
            <a:avLst>
              <a:gd name="adj1" fmla="val 34595"/>
              <a:gd name="adj2" fmla="val 69189"/>
              <a:gd name="adj3" fmla="val 33333"/>
            </a:avLst>
          </a:prstGeom>
          <a:solidFill>
            <a:schemeClr val="tx2"/>
          </a:solidFill>
          <a:ln w="9525">
            <a:solidFill>
              <a:schemeClr val="tx1"/>
            </a:solidFill>
            <a:miter lim="800000"/>
            <a:headEnd/>
            <a:tailEnd/>
          </a:ln>
          <a:effectLst/>
        </p:spPr>
        <p:txBody>
          <a:bodyPr wrap="none" anchor="ctr"/>
          <a:lstStyle/>
          <a:p>
            <a:pPr algn="ctr">
              <a:spcBef>
                <a:spcPct val="0"/>
              </a:spcBef>
              <a:buFontTx/>
              <a:buNone/>
            </a:pPr>
            <a:endParaRPr lang="el-GR" sz="3600"/>
          </a:p>
        </p:txBody>
      </p:sp>
      <p:sp>
        <p:nvSpPr>
          <p:cNvPr id="16" name="Rectangle 17">
            <a:hlinkClick r:id="rId5" action="ppaction://hlinksldjump"/>
          </p:cNvPr>
          <p:cNvSpPr>
            <a:spLocks noChangeArrowheads="1"/>
          </p:cNvSpPr>
          <p:nvPr/>
        </p:nvSpPr>
        <p:spPr bwMode="auto">
          <a:xfrm>
            <a:off x="3759200" y="4310064"/>
            <a:ext cx="4798483" cy="719137"/>
          </a:xfrm>
          <a:prstGeom prst="rect">
            <a:avLst/>
          </a:prstGeom>
          <a:solidFill>
            <a:schemeClr val="accent3">
              <a:alpha val="72000"/>
            </a:schemeClr>
          </a:solidFill>
          <a:ln w="9525" algn="ctr">
            <a:solidFill>
              <a:schemeClr val="tx2"/>
            </a:solidFill>
            <a:miter lim="800000"/>
            <a:headEnd/>
            <a:tailEnd/>
          </a:ln>
          <a:effectLst/>
        </p:spPr>
        <p:txBody>
          <a:bodyPr wrap="none" lIns="0" tIns="0" rIns="0" bIns="0" anchor="ctr" anchorCtr="1"/>
          <a:lstStyle/>
          <a:p>
            <a:r>
              <a:rPr lang="en-US" b="1" dirty="0" smtClean="0">
                <a:solidFill>
                  <a:srgbClr val="002060"/>
                </a:solidFill>
                <a:latin typeface="Arial" charset="0"/>
              </a:rPr>
              <a:t>Detection Mechanism</a:t>
            </a:r>
          </a:p>
        </p:txBody>
      </p:sp>
      <p:sp>
        <p:nvSpPr>
          <p:cNvPr id="9" name="Rectangle 8"/>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4438" y="291195"/>
            <a:ext cx="10749367" cy="1208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VANET- DSD: Cooperative Detection Model </a:t>
            </a:r>
            <a:endParaRPr lang="en-US" dirty="0">
              <a:solidFill>
                <a:schemeClr val="bg1"/>
              </a:solidFill>
            </a:endParaRPr>
          </a:p>
        </p:txBody>
      </p:sp>
      <p:sp>
        <p:nvSpPr>
          <p:cNvPr id="3" name="Footer Placeholder 2"/>
          <p:cNvSpPr>
            <a:spLocks noGrp="1"/>
          </p:cNvSpPr>
          <p:nvPr>
            <p:ph type="ftr" sz="quarter" idx="11"/>
          </p:nvPr>
        </p:nvSpPr>
        <p:spPr/>
        <p:txBody>
          <a:bodyPr/>
          <a:lstStyle/>
          <a:p>
            <a:r>
              <a:rPr lang="fr-FR" smtClean="0"/>
              <a:t>A. Mourad</a:t>
            </a:r>
            <a:endParaRPr lang="fr-FR"/>
          </a:p>
        </p:txBody>
      </p:sp>
      <p:sp>
        <p:nvSpPr>
          <p:cNvPr id="5" name="Slide Number Placeholder 4"/>
          <p:cNvSpPr>
            <a:spLocks noGrp="1"/>
          </p:cNvSpPr>
          <p:nvPr>
            <p:ph type="sldNum" sz="quarter" idx="12"/>
          </p:nvPr>
        </p:nvSpPr>
        <p:spPr/>
        <p:txBody>
          <a:bodyPr/>
          <a:lstStyle/>
          <a:p>
            <a:fld id="{4FAB73BC-B049-4115-A692-8D63A059BFB8}" type="slidenum">
              <a:rPr lang="en-US" smtClean="0"/>
              <a:pPr/>
              <a:t>58</a:t>
            </a:fld>
            <a:endParaRPr lang="en-US"/>
          </a:p>
        </p:txBody>
      </p:sp>
    </p:spTree>
    <p:extLst>
      <p:ext uri="{BB962C8B-B14F-4D97-AF65-F5344CB8AC3E}">
        <p14:creationId xmlns:p14="http://schemas.microsoft.com/office/powerpoint/2010/main" val="201554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558823" y="2209800"/>
            <a:ext cx="5892776" cy="281939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cxnSp>
        <p:nvCxnSpPr>
          <p:cNvPr id="4" name="Straight Arrow Connector 3"/>
          <p:cNvCxnSpPr>
            <a:endCxn id="38" idx="2"/>
          </p:cNvCxnSpPr>
          <p:nvPr/>
        </p:nvCxnSpPr>
        <p:spPr>
          <a:xfrm>
            <a:off x="3403602" y="3505213"/>
            <a:ext cx="1854212" cy="644225"/>
          </a:xfrm>
          <a:prstGeom prst="straightConnector1">
            <a:avLst/>
          </a:prstGeom>
          <a:ln w="95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2" descr="C:\Users\abboudeh.wawi\Desktop\RA\car 14.gif"/>
          <p:cNvPicPr>
            <a:picLocks noChangeAspect="1" noChangeArrowheads="1"/>
          </p:cNvPicPr>
          <p:nvPr/>
        </p:nvPicPr>
        <p:blipFill>
          <a:blip r:embed="rId3" cstate="print"/>
          <a:srcRect/>
          <a:stretch>
            <a:fillRect/>
          </a:stretch>
        </p:blipFill>
        <p:spPr bwMode="auto">
          <a:xfrm>
            <a:off x="965224" y="3962400"/>
            <a:ext cx="1574800" cy="511622"/>
          </a:xfrm>
          <a:prstGeom prst="rect">
            <a:avLst/>
          </a:prstGeom>
          <a:noFill/>
        </p:spPr>
      </p:pic>
      <p:pic>
        <p:nvPicPr>
          <p:cNvPr id="7" name="Picture 2" descr="C:\Users\abboudeh.wawi\Desktop\RA\car 14.gif"/>
          <p:cNvPicPr>
            <a:picLocks noChangeAspect="1" noChangeArrowheads="1"/>
          </p:cNvPicPr>
          <p:nvPr/>
        </p:nvPicPr>
        <p:blipFill>
          <a:blip r:embed="rId3" cstate="print"/>
          <a:srcRect/>
          <a:stretch>
            <a:fillRect/>
          </a:stretch>
        </p:blipFill>
        <p:spPr bwMode="auto">
          <a:xfrm>
            <a:off x="2489208" y="2438402"/>
            <a:ext cx="1320800" cy="430526"/>
          </a:xfrm>
          <a:prstGeom prst="rect">
            <a:avLst/>
          </a:prstGeom>
          <a:noFill/>
        </p:spPr>
      </p:pic>
      <p:pic>
        <p:nvPicPr>
          <p:cNvPr id="8" name="Picture 2" descr="C:\Users\abboudeh.wawi\Desktop\RA\car 14.gif"/>
          <p:cNvPicPr>
            <a:picLocks noChangeAspect="1" noChangeArrowheads="1"/>
          </p:cNvPicPr>
          <p:nvPr/>
        </p:nvPicPr>
        <p:blipFill>
          <a:blip r:embed="rId3" cstate="print"/>
          <a:srcRect/>
          <a:stretch>
            <a:fillRect/>
          </a:stretch>
        </p:blipFill>
        <p:spPr bwMode="auto">
          <a:xfrm>
            <a:off x="762008" y="3276602"/>
            <a:ext cx="1320800" cy="430526"/>
          </a:xfrm>
          <a:prstGeom prst="rect">
            <a:avLst/>
          </a:prstGeom>
          <a:noFill/>
        </p:spPr>
      </p:pic>
      <p:pic>
        <p:nvPicPr>
          <p:cNvPr id="9" name="Picture 2" descr="C:\Users\abboudeh.wawi\Desktop\RA\car 14.gif"/>
          <p:cNvPicPr>
            <a:picLocks noChangeAspect="1" noChangeArrowheads="1"/>
          </p:cNvPicPr>
          <p:nvPr/>
        </p:nvPicPr>
        <p:blipFill>
          <a:blip r:embed="rId3" cstate="print"/>
          <a:srcRect/>
          <a:stretch>
            <a:fillRect/>
          </a:stretch>
        </p:blipFill>
        <p:spPr bwMode="auto">
          <a:xfrm>
            <a:off x="2489224" y="4343400"/>
            <a:ext cx="1320800" cy="511622"/>
          </a:xfrm>
          <a:prstGeom prst="rect">
            <a:avLst/>
          </a:prstGeom>
          <a:noFill/>
        </p:spPr>
      </p:pic>
      <p:sp>
        <p:nvSpPr>
          <p:cNvPr id="10" name="TextBox 9"/>
          <p:cNvSpPr txBox="1"/>
          <p:nvPr/>
        </p:nvSpPr>
        <p:spPr>
          <a:xfrm>
            <a:off x="5334026" y="3733825"/>
            <a:ext cx="507996"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sp>
        <p:nvSpPr>
          <p:cNvPr id="11" name="TextBox 10"/>
          <p:cNvSpPr txBox="1"/>
          <p:nvPr/>
        </p:nvSpPr>
        <p:spPr>
          <a:xfrm>
            <a:off x="3098824" y="2438400"/>
            <a:ext cx="406400" cy="339439"/>
          </a:xfrm>
          <a:prstGeom prst="rect">
            <a:avLst/>
          </a:prstGeom>
          <a:noFill/>
        </p:spPr>
        <p:txBody>
          <a:bodyPr wrap="square" lIns="61838" tIns="30918" rIns="61838" bIns="30918" rtlCol="0">
            <a:spAutoFit/>
          </a:bodyPr>
          <a:lstStyle/>
          <a:p>
            <a:r>
              <a:rPr lang="en-US" dirty="0" smtClean="0"/>
              <a:t>5</a:t>
            </a:r>
            <a:endParaRPr lang="en-US" dirty="0"/>
          </a:p>
        </p:txBody>
      </p:sp>
      <p:sp>
        <p:nvSpPr>
          <p:cNvPr id="12" name="TextBox 11"/>
          <p:cNvSpPr txBox="1"/>
          <p:nvPr/>
        </p:nvSpPr>
        <p:spPr>
          <a:xfrm>
            <a:off x="3098824" y="4419600"/>
            <a:ext cx="254000" cy="339439"/>
          </a:xfrm>
          <a:prstGeom prst="rect">
            <a:avLst/>
          </a:prstGeom>
          <a:noFill/>
        </p:spPr>
        <p:txBody>
          <a:bodyPr wrap="square" lIns="61838" tIns="30918" rIns="61838" bIns="30918" rtlCol="0">
            <a:spAutoFit/>
          </a:bodyPr>
          <a:lstStyle/>
          <a:p>
            <a:r>
              <a:rPr lang="en-US" dirty="0" smtClean="0"/>
              <a:t>4</a:t>
            </a:r>
            <a:endParaRPr lang="en-US" dirty="0"/>
          </a:p>
        </p:txBody>
      </p:sp>
      <p:sp>
        <p:nvSpPr>
          <p:cNvPr id="13" name="TextBox 12"/>
          <p:cNvSpPr txBox="1"/>
          <p:nvPr/>
        </p:nvSpPr>
        <p:spPr>
          <a:xfrm>
            <a:off x="1371626" y="3387091"/>
            <a:ext cx="507996" cy="339439"/>
          </a:xfrm>
          <a:prstGeom prst="rect">
            <a:avLst/>
          </a:prstGeom>
          <a:noFill/>
        </p:spPr>
        <p:txBody>
          <a:bodyPr wrap="square" lIns="61838" tIns="30918" rIns="61838" bIns="30918" rtlCol="0">
            <a:spAutoFit/>
          </a:bodyPr>
          <a:lstStyle/>
          <a:p>
            <a:r>
              <a:rPr lang="en-US" dirty="0" smtClean="0"/>
              <a:t>3</a:t>
            </a:r>
            <a:endParaRPr lang="en-US" dirty="0"/>
          </a:p>
        </p:txBody>
      </p:sp>
      <p:sp>
        <p:nvSpPr>
          <p:cNvPr id="14" name="TextBox 13"/>
          <p:cNvSpPr txBox="1"/>
          <p:nvPr/>
        </p:nvSpPr>
        <p:spPr>
          <a:xfrm>
            <a:off x="1574824" y="4038600"/>
            <a:ext cx="508000" cy="339439"/>
          </a:xfrm>
          <a:prstGeom prst="rect">
            <a:avLst/>
          </a:prstGeom>
          <a:noFill/>
        </p:spPr>
        <p:txBody>
          <a:bodyPr wrap="square" lIns="61838" tIns="30918" rIns="61838" bIns="30918" rtlCol="0">
            <a:spAutoFit/>
          </a:bodyPr>
          <a:lstStyle/>
          <a:p>
            <a:r>
              <a:rPr lang="en-US" dirty="0" smtClean="0"/>
              <a:t>2</a:t>
            </a:r>
            <a:endParaRPr lang="en-US" dirty="0"/>
          </a:p>
        </p:txBody>
      </p:sp>
      <p:pic>
        <p:nvPicPr>
          <p:cNvPr id="15" name="Picture 2" descr="C:\Users\abboudeh.wawi\Desktop\RA\car 14.gif"/>
          <p:cNvPicPr>
            <a:picLocks noChangeAspect="1" noChangeArrowheads="1"/>
          </p:cNvPicPr>
          <p:nvPr/>
        </p:nvPicPr>
        <p:blipFill>
          <a:blip r:embed="rId3" cstate="print"/>
          <a:srcRect/>
          <a:stretch>
            <a:fillRect/>
          </a:stretch>
        </p:blipFill>
        <p:spPr bwMode="auto">
          <a:xfrm>
            <a:off x="9093212" y="4648211"/>
            <a:ext cx="1320800" cy="430526"/>
          </a:xfrm>
          <a:prstGeom prst="rect">
            <a:avLst/>
          </a:prstGeom>
          <a:noFill/>
        </p:spPr>
      </p:pic>
      <p:sp>
        <p:nvSpPr>
          <p:cNvPr id="16" name="TextBox 15"/>
          <p:cNvSpPr txBox="1"/>
          <p:nvPr/>
        </p:nvSpPr>
        <p:spPr>
          <a:xfrm flipH="1">
            <a:off x="9702800" y="4648219"/>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17" name="TextBox 16"/>
          <p:cNvSpPr txBox="1"/>
          <p:nvPr/>
        </p:nvSpPr>
        <p:spPr>
          <a:xfrm flipH="1">
            <a:off x="2692396" y="3387091"/>
            <a:ext cx="812800" cy="339439"/>
          </a:xfrm>
          <a:prstGeom prst="rect">
            <a:avLst/>
          </a:prstGeom>
          <a:noFill/>
        </p:spPr>
        <p:txBody>
          <a:bodyPr wrap="square" lIns="61838" tIns="30918" rIns="61838" bIns="30918" rtlCol="0">
            <a:spAutoFit/>
          </a:bodyPr>
          <a:lstStyle/>
          <a:p>
            <a:r>
              <a:rPr lang="en-US" b="1" dirty="0" smtClean="0"/>
              <a:t>12</a:t>
            </a:r>
            <a:endParaRPr lang="en-US" b="1" dirty="0"/>
          </a:p>
        </p:txBody>
      </p:sp>
      <p:sp>
        <p:nvSpPr>
          <p:cNvPr id="18" name="Oval 17"/>
          <p:cNvSpPr/>
          <p:nvPr/>
        </p:nvSpPr>
        <p:spPr>
          <a:xfrm>
            <a:off x="6756425" y="2438400"/>
            <a:ext cx="4978400" cy="2743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61838" tIns="30918" rIns="61838" bIns="30918" rtlCol="1" anchor="ctr"/>
          <a:lstStyle/>
          <a:p>
            <a:pPr algn="ctr"/>
            <a:endParaRPr lang="ar-LB" dirty="0"/>
          </a:p>
        </p:txBody>
      </p:sp>
      <p:pic>
        <p:nvPicPr>
          <p:cNvPr id="19" name="Picture 2" descr="C:\Users\abboudeh.wawi\Desktop\RA\car 14.gif"/>
          <p:cNvPicPr>
            <a:picLocks noChangeAspect="1" noChangeArrowheads="1"/>
          </p:cNvPicPr>
          <p:nvPr/>
        </p:nvPicPr>
        <p:blipFill>
          <a:blip r:embed="rId3" cstate="print"/>
          <a:srcRect/>
          <a:stretch>
            <a:fillRect/>
          </a:stretch>
        </p:blipFill>
        <p:spPr bwMode="auto">
          <a:xfrm>
            <a:off x="10210812" y="3886211"/>
            <a:ext cx="1320800" cy="430526"/>
          </a:xfrm>
          <a:prstGeom prst="rect">
            <a:avLst/>
          </a:prstGeom>
          <a:noFill/>
        </p:spPr>
      </p:pic>
      <p:pic>
        <p:nvPicPr>
          <p:cNvPr id="20" name="Picture 2" descr="C:\Users\abboudeh.wawi\Desktop\RA\car 14.gif"/>
          <p:cNvPicPr>
            <a:picLocks noChangeAspect="1" noChangeArrowheads="1"/>
          </p:cNvPicPr>
          <p:nvPr/>
        </p:nvPicPr>
        <p:blipFill>
          <a:blip r:embed="rId3" cstate="print"/>
          <a:srcRect/>
          <a:stretch>
            <a:fillRect/>
          </a:stretch>
        </p:blipFill>
        <p:spPr bwMode="auto">
          <a:xfrm>
            <a:off x="7670800" y="4343411"/>
            <a:ext cx="1320800" cy="430526"/>
          </a:xfrm>
          <a:prstGeom prst="rect">
            <a:avLst/>
          </a:prstGeom>
          <a:noFill/>
        </p:spPr>
      </p:pic>
      <p:pic>
        <p:nvPicPr>
          <p:cNvPr id="21" name="Picture 2" descr="C:\Users\abboudeh.wawi\Desktop\RA\car 14.gif"/>
          <p:cNvPicPr>
            <a:picLocks noChangeAspect="1" noChangeArrowheads="1"/>
          </p:cNvPicPr>
          <p:nvPr/>
        </p:nvPicPr>
        <p:blipFill>
          <a:blip r:embed="rId3" cstate="print"/>
          <a:srcRect/>
          <a:stretch>
            <a:fillRect/>
          </a:stretch>
        </p:blipFill>
        <p:spPr bwMode="auto">
          <a:xfrm>
            <a:off x="9398000" y="2895611"/>
            <a:ext cx="1320800" cy="430526"/>
          </a:xfrm>
          <a:prstGeom prst="rect">
            <a:avLst/>
          </a:prstGeom>
          <a:noFill/>
        </p:spPr>
      </p:pic>
      <p:sp>
        <p:nvSpPr>
          <p:cNvPr id="22" name="TextBox 21"/>
          <p:cNvSpPr txBox="1"/>
          <p:nvPr/>
        </p:nvSpPr>
        <p:spPr>
          <a:xfrm flipH="1">
            <a:off x="10820400" y="3973285"/>
            <a:ext cx="609600" cy="339439"/>
          </a:xfrm>
          <a:prstGeom prst="rect">
            <a:avLst/>
          </a:prstGeom>
          <a:noFill/>
        </p:spPr>
        <p:txBody>
          <a:bodyPr wrap="square" lIns="61838" tIns="30918" rIns="61838" bIns="30918" rtlCol="0">
            <a:spAutoFit/>
          </a:bodyPr>
          <a:lstStyle/>
          <a:p>
            <a:r>
              <a:rPr lang="en-US" dirty="0" smtClean="0"/>
              <a:t>10</a:t>
            </a:r>
            <a:endParaRPr lang="en-US" dirty="0"/>
          </a:p>
        </p:txBody>
      </p:sp>
      <p:sp>
        <p:nvSpPr>
          <p:cNvPr id="23" name="TextBox 22"/>
          <p:cNvSpPr txBox="1"/>
          <p:nvPr/>
        </p:nvSpPr>
        <p:spPr>
          <a:xfrm flipH="1">
            <a:off x="7569230" y="3810025"/>
            <a:ext cx="507996" cy="339439"/>
          </a:xfrm>
          <a:prstGeom prst="rect">
            <a:avLst/>
          </a:prstGeom>
          <a:noFill/>
        </p:spPr>
        <p:txBody>
          <a:bodyPr wrap="square" lIns="61838" tIns="30918" rIns="61838" bIns="30918" rtlCol="0">
            <a:spAutoFit/>
          </a:bodyPr>
          <a:lstStyle/>
          <a:p>
            <a:r>
              <a:rPr lang="en-US" dirty="0" smtClean="0"/>
              <a:t>8</a:t>
            </a:r>
            <a:endParaRPr lang="en-US" dirty="0"/>
          </a:p>
        </p:txBody>
      </p:sp>
      <p:sp>
        <p:nvSpPr>
          <p:cNvPr id="24" name="TextBox 23"/>
          <p:cNvSpPr txBox="1"/>
          <p:nvPr/>
        </p:nvSpPr>
        <p:spPr>
          <a:xfrm flipH="1">
            <a:off x="7975626" y="2971819"/>
            <a:ext cx="507996"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25" name="TextBox 24"/>
          <p:cNvSpPr txBox="1"/>
          <p:nvPr/>
        </p:nvSpPr>
        <p:spPr>
          <a:xfrm flipH="1">
            <a:off x="9956800" y="2993571"/>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26" name="TextBox 25"/>
          <p:cNvSpPr txBox="1"/>
          <p:nvPr/>
        </p:nvSpPr>
        <p:spPr>
          <a:xfrm flipH="1">
            <a:off x="9093210" y="3657619"/>
            <a:ext cx="1016004" cy="339439"/>
          </a:xfrm>
          <a:prstGeom prst="rect">
            <a:avLst/>
          </a:prstGeom>
          <a:noFill/>
        </p:spPr>
        <p:txBody>
          <a:bodyPr wrap="square" lIns="61838" tIns="30918" rIns="61838" bIns="30918" rtlCol="0">
            <a:spAutoFit/>
          </a:bodyPr>
          <a:lstStyle/>
          <a:p>
            <a:r>
              <a:rPr lang="en-US" dirty="0" smtClean="0">
                <a:solidFill>
                  <a:schemeClr val="bg1"/>
                </a:solidFill>
              </a:rPr>
              <a:t>CH-2</a:t>
            </a:r>
            <a:endParaRPr lang="en-US" dirty="0">
              <a:solidFill>
                <a:schemeClr val="bg1"/>
              </a:solidFill>
            </a:endParaRPr>
          </a:p>
        </p:txBody>
      </p:sp>
      <p:cxnSp>
        <p:nvCxnSpPr>
          <p:cNvPr id="27" name="Straight Arrow Connector 26"/>
          <p:cNvCxnSpPr/>
          <p:nvPr/>
        </p:nvCxnSpPr>
        <p:spPr>
          <a:xfrm>
            <a:off x="8229601" y="4038600"/>
            <a:ext cx="1015999" cy="78014"/>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41" idx="2"/>
          </p:cNvCxnSpPr>
          <p:nvPr/>
        </p:nvCxnSpPr>
        <p:spPr>
          <a:xfrm>
            <a:off x="6045204" y="4016027"/>
            <a:ext cx="1473197" cy="20036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6959630" y="3657602"/>
            <a:ext cx="1523996" cy="716276"/>
          </a:xfrm>
          <a:prstGeom prst="rect">
            <a:avLst/>
          </a:prstGeom>
          <a:noFill/>
        </p:spPr>
      </p:pic>
      <p:sp>
        <p:nvSpPr>
          <p:cNvPr id="30" name="TextBox 29"/>
          <p:cNvSpPr txBox="1"/>
          <p:nvPr/>
        </p:nvSpPr>
        <p:spPr>
          <a:xfrm>
            <a:off x="2895576" y="5867401"/>
            <a:ext cx="965224" cy="308661"/>
          </a:xfrm>
          <a:prstGeom prst="rect">
            <a:avLst/>
          </a:prstGeom>
          <a:noFill/>
        </p:spPr>
        <p:txBody>
          <a:bodyPr wrap="square" lIns="61838" tIns="30918" rIns="61838" bIns="30918" rtlCol="0">
            <a:spAutoFit/>
          </a:bodyPr>
          <a:lstStyle/>
          <a:p>
            <a:r>
              <a:rPr lang="en-US" sz="1600" dirty="0" smtClean="0"/>
              <a:t>MPR </a:t>
            </a:r>
            <a:endParaRPr lang="en-US" sz="1600" dirty="0"/>
          </a:p>
        </p:txBody>
      </p:sp>
      <p:sp>
        <p:nvSpPr>
          <p:cNvPr id="31" name="TextBox 30"/>
          <p:cNvSpPr txBox="1"/>
          <p:nvPr/>
        </p:nvSpPr>
        <p:spPr>
          <a:xfrm>
            <a:off x="5841976" y="5867401"/>
            <a:ext cx="2133573" cy="308661"/>
          </a:xfrm>
          <a:prstGeom prst="rect">
            <a:avLst/>
          </a:prstGeom>
          <a:noFill/>
        </p:spPr>
        <p:txBody>
          <a:bodyPr wrap="square" lIns="61838" tIns="30918" rIns="61838" bIns="30918" rtlCol="0">
            <a:spAutoFit/>
          </a:bodyPr>
          <a:lstStyle/>
          <a:p>
            <a:r>
              <a:rPr lang="en-US" sz="1600" dirty="0" smtClean="0"/>
              <a:t>Cluster-head</a:t>
            </a:r>
            <a:endParaRPr lang="en-US" sz="1600" dirty="0"/>
          </a:p>
        </p:txBody>
      </p:sp>
      <p:pic>
        <p:nvPicPr>
          <p:cNvPr id="32" name="Picture 2" descr="C:\Users\abboudeh.wawi\Desktop\RA\car 14.gif"/>
          <p:cNvPicPr>
            <a:picLocks noChangeAspect="1" noChangeArrowheads="1"/>
          </p:cNvPicPr>
          <p:nvPr/>
        </p:nvPicPr>
        <p:blipFill>
          <a:blip r:embed="rId3" cstate="print"/>
          <a:srcRect/>
          <a:stretch>
            <a:fillRect/>
          </a:stretch>
        </p:blipFill>
        <p:spPr bwMode="auto">
          <a:xfrm>
            <a:off x="8280376" y="5867400"/>
            <a:ext cx="1117600" cy="397406"/>
          </a:xfrm>
          <a:prstGeom prst="rect">
            <a:avLst/>
          </a:prstGeom>
          <a:noFill/>
        </p:spPr>
      </p:pic>
      <p:sp>
        <p:nvSpPr>
          <p:cNvPr id="33" name="TextBox 32"/>
          <p:cNvSpPr txBox="1"/>
          <p:nvPr/>
        </p:nvSpPr>
        <p:spPr>
          <a:xfrm>
            <a:off x="9499576" y="5867401"/>
            <a:ext cx="2032000" cy="308661"/>
          </a:xfrm>
          <a:prstGeom prst="rect">
            <a:avLst/>
          </a:prstGeom>
          <a:noFill/>
        </p:spPr>
        <p:txBody>
          <a:bodyPr wrap="square" lIns="61838" tIns="30918" rIns="61838" bIns="30918" rtlCol="0">
            <a:spAutoFit/>
          </a:bodyPr>
          <a:lstStyle/>
          <a:p>
            <a:r>
              <a:rPr lang="en-US" sz="1600" dirty="0" smtClean="0"/>
              <a:t>Normal Node</a:t>
            </a:r>
            <a:endParaRPr lang="en-US" sz="1600" dirty="0"/>
          </a:p>
        </p:txBody>
      </p:sp>
      <p:pic>
        <p:nvPicPr>
          <p:cNvPr id="34"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4419612" y="3505209"/>
            <a:ext cx="1625600" cy="914396"/>
          </a:xfrm>
          <a:prstGeom prst="rect">
            <a:avLst/>
          </a:prstGeom>
          <a:noFill/>
          <a:ln w="3175">
            <a:noFill/>
          </a:ln>
        </p:spPr>
      </p:pic>
      <p:pic>
        <p:nvPicPr>
          <p:cNvPr id="35"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1574776" y="5791200"/>
            <a:ext cx="1219208" cy="685800"/>
          </a:xfrm>
          <a:prstGeom prst="rect">
            <a:avLst/>
          </a:prstGeom>
          <a:noFill/>
        </p:spPr>
      </p:pic>
      <p:pic>
        <p:nvPicPr>
          <p:cNvPr id="36" name="Picture 2" descr="C:\Users\abboudeh.wawi\Desktop\RA\car 14.gif"/>
          <p:cNvPicPr>
            <a:picLocks noChangeAspect="1" noChangeArrowheads="1"/>
          </p:cNvPicPr>
          <p:nvPr/>
        </p:nvPicPr>
        <p:blipFill>
          <a:blip r:embed="rId3" cstate="print"/>
          <a:srcRect/>
          <a:stretch>
            <a:fillRect/>
          </a:stretch>
        </p:blipFill>
        <p:spPr bwMode="auto">
          <a:xfrm>
            <a:off x="9296400" y="4495811"/>
            <a:ext cx="1320800" cy="430526"/>
          </a:xfrm>
          <a:prstGeom prst="rect">
            <a:avLst/>
          </a:prstGeom>
          <a:noFill/>
        </p:spPr>
      </p:pic>
      <p:sp>
        <p:nvSpPr>
          <p:cNvPr id="37" name="TextBox 36"/>
          <p:cNvSpPr txBox="1"/>
          <p:nvPr/>
        </p:nvSpPr>
        <p:spPr>
          <a:xfrm flipH="1">
            <a:off x="9804401" y="4626427"/>
            <a:ext cx="762000" cy="339439"/>
          </a:xfrm>
          <a:prstGeom prst="rect">
            <a:avLst/>
          </a:prstGeom>
          <a:noFill/>
        </p:spPr>
        <p:txBody>
          <a:bodyPr wrap="square" lIns="61838" tIns="30918" rIns="61838" bIns="30918" rtlCol="0">
            <a:spAutoFit/>
          </a:bodyPr>
          <a:lstStyle/>
          <a:p>
            <a:r>
              <a:rPr lang="en-US" dirty="0" smtClean="0"/>
              <a:t>14</a:t>
            </a:r>
            <a:endParaRPr lang="en-US" dirty="0"/>
          </a:p>
        </p:txBody>
      </p:sp>
      <p:sp>
        <p:nvSpPr>
          <p:cNvPr id="38" name="TextBox 37"/>
          <p:cNvSpPr txBox="1"/>
          <p:nvPr/>
        </p:nvSpPr>
        <p:spPr>
          <a:xfrm>
            <a:off x="5029223" y="3809999"/>
            <a:ext cx="457181"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sp>
        <p:nvSpPr>
          <p:cNvPr id="40" name="TextBox 39"/>
          <p:cNvSpPr txBox="1"/>
          <p:nvPr/>
        </p:nvSpPr>
        <p:spPr>
          <a:xfrm flipH="1">
            <a:off x="9245600" y="3886200"/>
            <a:ext cx="812800" cy="339439"/>
          </a:xfrm>
          <a:prstGeom prst="rect">
            <a:avLst/>
          </a:prstGeom>
          <a:noFill/>
        </p:spPr>
        <p:txBody>
          <a:bodyPr wrap="square" lIns="61838" tIns="30918" rIns="61838" bIns="30918" rtlCol="0">
            <a:spAutoFit/>
          </a:bodyPr>
          <a:lstStyle/>
          <a:p>
            <a:r>
              <a:rPr lang="en-US" b="1" dirty="0" smtClean="0"/>
              <a:t>13</a:t>
            </a:r>
            <a:endParaRPr lang="en-US" b="1" dirty="0"/>
          </a:p>
        </p:txBody>
      </p:sp>
      <p:sp>
        <p:nvSpPr>
          <p:cNvPr id="41" name="TextBox 40"/>
          <p:cNvSpPr txBox="1"/>
          <p:nvPr/>
        </p:nvSpPr>
        <p:spPr>
          <a:xfrm>
            <a:off x="7264403" y="3876949"/>
            <a:ext cx="507996" cy="339439"/>
          </a:xfrm>
          <a:prstGeom prst="rect">
            <a:avLst/>
          </a:prstGeom>
          <a:noFill/>
        </p:spPr>
        <p:txBody>
          <a:bodyPr wrap="square" lIns="61838" tIns="30918" rIns="61838" bIns="30918" rtlCol="0">
            <a:spAutoFit/>
          </a:bodyPr>
          <a:lstStyle/>
          <a:p>
            <a:r>
              <a:rPr lang="en-US" b="1" dirty="0" smtClean="0">
                <a:solidFill>
                  <a:schemeClr val="bg1"/>
                </a:solidFill>
              </a:rPr>
              <a:t>8</a:t>
            </a:r>
            <a:endParaRPr lang="en-US" b="1" dirty="0">
              <a:solidFill>
                <a:schemeClr val="bg1"/>
              </a:solidFill>
            </a:endParaRPr>
          </a:p>
        </p:txBody>
      </p:sp>
      <p:sp>
        <p:nvSpPr>
          <p:cNvPr id="42" name="TextBox 41"/>
          <p:cNvSpPr txBox="1"/>
          <p:nvPr/>
        </p:nvSpPr>
        <p:spPr>
          <a:xfrm flipH="1">
            <a:off x="8178800" y="3156856"/>
            <a:ext cx="609600"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43" name="TextBox 42"/>
          <p:cNvSpPr txBox="1"/>
          <p:nvPr/>
        </p:nvSpPr>
        <p:spPr>
          <a:xfrm flipH="1">
            <a:off x="8280406" y="4463142"/>
            <a:ext cx="507996" cy="339439"/>
          </a:xfrm>
          <a:prstGeom prst="rect">
            <a:avLst/>
          </a:prstGeom>
          <a:noFill/>
        </p:spPr>
        <p:txBody>
          <a:bodyPr wrap="square" lIns="61838" tIns="30918" rIns="61838" bIns="30918" rtlCol="0">
            <a:spAutoFit/>
          </a:bodyPr>
          <a:lstStyle/>
          <a:p>
            <a:r>
              <a:rPr lang="en-US" dirty="0" smtClean="0"/>
              <a:t>9</a:t>
            </a:r>
            <a:endParaRPr lang="en-US" dirty="0"/>
          </a:p>
        </p:txBody>
      </p:sp>
      <p:pic>
        <p:nvPicPr>
          <p:cNvPr id="46" name="Picture 5" descr="C:\Users\abboudeh.wawi\Desktop\RA\blue car.jpg"/>
          <p:cNvPicPr>
            <a:picLocks noChangeAspect="1" noChangeArrowheads="1"/>
          </p:cNvPicPr>
          <p:nvPr/>
        </p:nvPicPr>
        <p:blipFill>
          <a:blip r:embed="rId5" cstate="print"/>
          <a:srcRect/>
          <a:stretch>
            <a:fillRect/>
          </a:stretch>
        </p:blipFill>
        <p:spPr bwMode="auto">
          <a:xfrm>
            <a:off x="2235200" y="3200400"/>
            <a:ext cx="1194816" cy="677008"/>
          </a:xfrm>
          <a:prstGeom prst="rect">
            <a:avLst/>
          </a:prstGeom>
          <a:noFill/>
        </p:spPr>
      </p:pic>
      <p:sp>
        <p:nvSpPr>
          <p:cNvPr id="48" name="TextBox 47"/>
          <p:cNvSpPr txBox="1"/>
          <p:nvPr/>
        </p:nvSpPr>
        <p:spPr>
          <a:xfrm flipH="1">
            <a:off x="9144000" y="3962400"/>
            <a:ext cx="609600" cy="339439"/>
          </a:xfrm>
          <a:prstGeom prst="rect">
            <a:avLst/>
          </a:prstGeom>
          <a:noFill/>
        </p:spPr>
        <p:txBody>
          <a:bodyPr wrap="square" lIns="61838" tIns="30918" rIns="61838" bIns="30918" rtlCol="0">
            <a:spAutoFit/>
          </a:bodyPr>
          <a:lstStyle/>
          <a:p>
            <a:r>
              <a:rPr lang="en-US" dirty="0" smtClean="0"/>
              <a:t>13</a:t>
            </a:r>
            <a:endParaRPr lang="en-US" dirty="0"/>
          </a:p>
        </p:txBody>
      </p:sp>
      <p:sp>
        <p:nvSpPr>
          <p:cNvPr id="49" name="TextBox 48"/>
          <p:cNvSpPr txBox="1"/>
          <p:nvPr/>
        </p:nvSpPr>
        <p:spPr>
          <a:xfrm flipH="1">
            <a:off x="2438400" y="3429001"/>
            <a:ext cx="609600" cy="339439"/>
          </a:xfrm>
          <a:prstGeom prst="rect">
            <a:avLst/>
          </a:prstGeom>
          <a:noFill/>
        </p:spPr>
        <p:txBody>
          <a:bodyPr wrap="square" lIns="61838" tIns="30918" rIns="61838" bIns="30918" rtlCol="0">
            <a:spAutoFit/>
          </a:bodyPr>
          <a:lstStyle/>
          <a:p>
            <a:r>
              <a:rPr lang="en-US" dirty="0" smtClean="0"/>
              <a:t>12</a:t>
            </a:r>
            <a:endParaRPr lang="en-US" dirty="0"/>
          </a:p>
        </p:txBody>
      </p:sp>
      <p:pic>
        <p:nvPicPr>
          <p:cNvPr id="50" name="Picture 5" descr="C:\Users\abboudeh.wawi\Desktop\RA\blue car.jpg"/>
          <p:cNvPicPr>
            <a:picLocks noChangeAspect="1" noChangeArrowheads="1"/>
          </p:cNvPicPr>
          <p:nvPr/>
        </p:nvPicPr>
        <p:blipFill>
          <a:blip r:embed="rId5" cstate="print"/>
          <a:srcRect/>
          <a:stretch>
            <a:fillRect/>
          </a:stretch>
        </p:blipFill>
        <p:spPr bwMode="auto">
          <a:xfrm>
            <a:off x="4724376" y="5791200"/>
            <a:ext cx="1194816" cy="677008"/>
          </a:xfrm>
          <a:prstGeom prst="rect">
            <a:avLst/>
          </a:prstGeom>
          <a:noFill/>
        </p:spPr>
      </p:pic>
      <p:sp>
        <p:nvSpPr>
          <p:cNvPr id="51" name="TextBox 50"/>
          <p:cNvSpPr txBox="1"/>
          <p:nvPr/>
        </p:nvSpPr>
        <p:spPr>
          <a:xfrm>
            <a:off x="2387624" y="2819400"/>
            <a:ext cx="1524000" cy="338554"/>
          </a:xfrm>
          <a:prstGeom prst="rect">
            <a:avLst/>
          </a:prstGeom>
          <a:noFill/>
        </p:spPr>
        <p:txBody>
          <a:bodyPr wrap="square" rtlCol="0">
            <a:spAutoFit/>
          </a:bodyPr>
          <a:lstStyle/>
          <a:p>
            <a:r>
              <a:rPr lang="en-US" sz="1600" dirty="0" err="1" smtClean="0"/>
              <a:t>QoS</a:t>
            </a:r>
            <a:r>
              <a:rPr lang="en-US" sz="1600" dirty="0" smtClean="0"/>
              <a:t>=500</a:t>
            </a:r>
            <a:endParaRPr lang="en-US" sz="1600" dirty="0"/>
          </a:p>
        </p:txBody>
      </p:sp>
      <p:sp>
        <p:nvSpPr>
          <p:cNvPr id="52" name="TextBox 51"/>
          <p:cNvSpPr txBox="1"/>
          <p:nvPr/>
        </p:nvSpPr>
        <p:spPr>
          <a:xfrm>
            <a:off x="7061224" y="3352800"/>
            <a:ext cx="1524000" cy="338554"/>
          </a:xfrm>
          <a:prstGeom prst="rect">
            <a:avLst/>
          </a:prstGeom>
          <a:noFill/>
        </p:spPr>
        <p:txBody>
          <a:bodyPr wrap="square" rtlCol="0">
            <a:spAutoFit/>
          </a:bodyPr>
          <a:lstStyle/>
          <a:p>
            <a:r>
              <a:rPr lang="en-US" sz="1600" dirty="0" err="1" smtClean="0"/>
              <a:t>QoS</a:t>
            </a:r>
            <a:r>
              <a:rPr lang="en-US" sz="1600" dirty="0" smtClean="0"/>
              <a:t>=450</a:t>
            </a:r>
            <a:endParaRPr lang="en-US" sz="1600" dirty="0"/>
          </a:p>
        </p:txBody>
      </p:sp>
      <p:sp>
        <p:nvSpPr>
          <p:cNvPr id="53" name="TextBox 52"/>
          <p:cNvSpPr txBox="1"/>
          <p:nvPr/>
        </p:nvSpPr>
        <p:spPr>
          <a:xfrm>
            <a:off x="4521224" y="3200400"/>
            <a:ext cx="1524000" cy="338554"/>
          </a:xfrm>
          <a:prstGeom prst="rect">
            <a:avLst/>
          </a:prstGeom>
          <a:noFill/>
        </p:spPr>
        <p:txBody>
          <a:bodyPr wrap="square" rtlCol="0">
            <a:spAutoFit/>
          </a:bodyPr>
          <a:lstStyle/>
          <a:p>
            <a:r>
              <a:rPr lang="en-US" sz="1600" dirty="0" err="1" smtClean="0"/>
              <a:t>QoS</a:t>
            </a:r>
            <a:r>
              <a:rPr lang="en-US" sz="1600" dirty="0" smtClean="0"/>
              <a:t>=460</a:t>
            </a:r>
            <a:endParaRPr lang="en-US" sz="1600" dirty="0"/>
          </a:p>
        </p:txBody>
      </p:sp>
      <p:sp>
        <p:nvSpPr>
          <p:cNvPr id="54" name="TextBox 53"/>
          <p:cNvSpPr txBox="1"/>
          <p:nvPr/>
        </p:nvSpPr>
        <p:spPr>
          <a:xfrm>
            <a:off x="9144000" y="3352800"/>
            <a:ext cx="1524000" cy="338554"/>
          </a:xfrm>
          <a:prstGeom prst="rect">
            <a:avLst/>
          </a:prstGeom>
          <a:noFill/>
        </p:spPr>
        <p:txBody>
          <a:bodyPr wrap="square" rtlCol="0">
            <a:spAutoFit/>
          </a:bodyPr>
          <a:lstStyle/>
          <a:p>
            <a:r>
              <a:rPr lang="en-US" sz="1400" dirty="0" err="1" smtClean="0"/>
              <a:t>QoS</a:t>
            </a:r>
            <a:r>
              <a:rPr lang="en-US" sz="1400" dirty="0" smtClean="0"/>
              <a:t>=51</a:t>
            </a:r>
            <a:r>
              <a:rPr lang="en-US" sz="1600" dirty="0" smtClean="0"/>
              <a:t>0</a:t>
            </a:r>
            <a:endParaRPr lang="en-US" sz="1600" dirty="0"/>
          </a:p>
        </p:txBody>
      </p:sp>
      <p:sp>
        <p:nvSpPr>
          <p:cNvPr id="56" name="TextBox 55"/>
          <p:cNvSpPr txBox="1"/>
          <p:nvPr/>
        </p:nvSpPr>
        <p:spPr>
          <a:xfrm>
            <a:off x="5130824" y="2895601"/>
            <a:ext cx="406400" cy="339439"/>
          </a:xfrm>
          <a:prstGeom prst="rect">
            <a:avLst/>
          </a:prstGeom>
          <a:noFill/>
        </p:spPr>
        <p:txBody>
          <a:bodyPr wrap="square" lIns="61838" tIns="30918" rIns="61838" bIns="30918" rtlCol="0">
            <a:spAutoFit/>
          </a:bodyPr>
          <a:lstStyle/>
          <a:p>
            <a:r>
              <a:rPr lang="en-US" dirty="0" smtClean="0"/>
              <a:t>6</a:t>
            </a:r>
            <a:endParaRPr lang="en-US" dirty="0"/>
          </a:p>
        </p:txBody>
      </p:sp>
      <p:cxnSp>
        <p:nvCxnSpPr>
          <p:cNvPr id="57" name="Straight Arrow Connector 56"/>
          <p:cNvCxnSpPr/>
          <p:nvPr/>
        </p:nvCxnSpPr>
        <p:spPr>
          <a:xfrm flipV="1">
            <a:off x="3302024" y="3124200"/>
            <a:ext cx="1422400" cy="152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5" name="Picture 2" descr="C:\Users\abboudeh.wawi\Desktop\RA\car 14.gif"/>
          <p:cNvPicPr>
            <a:picLocks noChangeAspect="1" noChangeArrowheads="1"/>
          </p:cNvPicPr>
          <p:nvPr/>
        </p:nvPicPr>
        <p:blipFill>
          <a:blip r:embed="rId3" cstate="print"/>
          <a:srcRect/>
          <a:stretch>
            <a:fillRect/>
          </a:stretch>
        </p:blipFill>
        <p:spPr bwMode="auto">
          <a:xfrm>
            <a:off x="4521224" y="2819400"/>
            <a:ext cx="1320800" cy="430526"/>
          </a:xfrm>
          <a:prstGeom prst="rect">
            <a:avLst/>
          </a:prstGeom>
          <a:noFill/>
        </p:spPr>
      </p:pic>
      <p:cxnSp>
        <p:nvCxnSpPr>
          <p:cNvPr id="59" name="Straight Arrow Connector 58"/>
          <p:cNvCxnSpPr/>
          <p:nvPr/>
        </p:nvCxnSpPr>
        <p:spPr>
          <a:xfrm>
            <a:off x="5740424" y="3048000"/>
            <a:ext cx="2032000" cy="2286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382024" y="3200400"/>
            <a:ext cx="1219200" cy="6858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5" descr="C:\Users\abboudeh.wawi\Desktop\RA\blue car.jpg"/>
          <p:cNvPicPr>
            <a:picLocks noChangeAspect="1" noChangeArrowheads="1"/>
          </p:cNvPicPr>
          <p:nvPr/>
        </p:nvPicPr>
        <p:blipFill>
          <a:blip r:embed="rId5" cstate="print"/>
          <a:srcRect/>
          <a:stretch>
            <a:fillRect/>
          </a:stretch>
        </p:blipFill>
        <p:spPr bwMode="auto">
          <a:xfrm>
            <a:off x="8940800" y="3733800"/>
            <a:ext cx="1194816" cy="677008"/>
          </a:xfrm>
          <a:prstGeom prst="rect">
            <a:avLst/>
          </a:prstGeom>
          <a:noFill/>
        </p:spPr>
      </p:pic>
      <p:pic>
        <p:nvPicPr>
          <p:cNvPr id="39" name="Picture 2" descr="C:\Users\abboudeh.wawi\Desktop\RA\car 14.gif"/>
          <p:cNvPicPr>
            <a:picLocks noChangeAspect="1" noChangeArrowheads="1"/>
          </p:cNvPicPr>
          <p:nvPr/>
        </p:nvPicPr>
        <p:blipFill>
          <a:blip r:embed="rId3" cstate="print"/>
          <a:srcRect/>
          <a:stretch>
            <a:fillRect/>
          </a:stretch>
        </p:blipFill>
        <p:spPr bwMode="auto">
          <a:xfrm>
            <a:off x="7467624" y="2895600"/>
            <a:ext cx="1320800" cy="511622"/>
          </a:xfrm>
          <a:prstGeom prst="rect">
            <a:avLst/>
          </a:prstGeom>
          <a:noFill/>
        </p:spPr>
      </p:pic>
      <p:sp>
        <p:nvSpPr>
          <p:cNvPr id="64" name="TextBox 63"/>
          <p:cNvSpPr txBox="1"/>
          <p:nvPr/>
        </p:nvSpPr>
        <p:spPr>
          <a:xfrm>
            <a:off x="4419624" y="2438400"/>
            <a:ext cx="1524000" cy="338554"/>
          </a:xfrm>
          <a:prstGeom prst="rect">
            <a:avLst/>
          </a:prstGeom>
          <a:noFill/>
        </p:spPr>
        <p:txBody>
          <a:bodyPr wrap="square" rtlCol="0">
            <a:spAutoFit/>
          </a:bodyPr>
          <a:lstStyle/>
          <a:p>
            <a:r>
              <a:rPr lang="en-US" sz="1600" dirty="0" err="1" smtClean="0"/>
              <a:t>QoS</a:t>
            </a:r>
            <a:r>
              <a:rPr lang="en-US" sz="1600" dirty="0" smtClean="0"/>
              <a:t>=300</a:t>
            </a:r>
            <a:endParaRPr lang="en-US" sz="1600" dirty="0"/>
          </a:p>
        </p:txBody>
      </p:sp>
      <p:sp>
        <p:nvSpPr>
          <p:cNvPr id="65" name="TextBox 64"/>
          <p:cNvSpPr txBox="1"/>
          <p:nvPr/>
        </p:nvSpPr>
        <p:spPr>
          <a:xfrm>
            <a:off x="7620000" y="2514600"/>
            <a:ext cx="1524000" cy="338554"/>
          </a:xfrm>
          <a:prstGeom prst="rect">
            <a:avLst/>
          </a:prstGeom>
          <a:noFill/>
        </p:spPr>
        <p:txBody>
          <a:bodyPr wrap="square" rtlCol="0">
            <a:spAutoFit/>
          </a:bodyPr>
          <a:lstStyle/>
          <a:p>
            <a:r>
              <a:rPr lang="en-US" sz="1600" dirty="0" err="1" smtClean="0"/>
              <a:t>QoS</a:t>
            </a:r>
            <a:r>
              <a:rPr lang="en-US" sz="1600" dirty="0" smtClean="0"/>
              <a:t>=400</a:t>
            </a:r>
            <a:endParaRPr lang="en-US" sz="1600" dirty="0"/>
          </a:p>
        </p:txBody>
      </p:sp>
      <p:sp>
        <p:nvSpPr>
          <p:cNvPr id="66" name="TextBox 65"/>
          <p:cNvSpPr txBox="1"/>
          <p:nvPr/>
        </p:nvSpPr>
        <p:spPr>
          <a:xfrm>
            <a:off x="609600" y="1752600"/>
            <a:ext cx="5384800" cy="307777"/>
          </a:xfrm>
          <a:prstGeom prst="rect">
            <a:avLst/>
          </a:prstGeom>
          <a:noFill/>
        </p:spPr>
        <p:txBody>
          <a:bodyPr wrap="square" rtlCol="0">
            <a:spAutoFit/>
          </a:bodyPr>
          <a:lstStyle/>
          <a:p>
            <a:r>
              <a:rPr lang="en-US" sz="1400" dirty="0" smtClean="0">
                <a:solidFill>
                  <a:srgbClr val="FF0000"/>
                </a:solidFill>
              </a:rPr>
              <a:t>    Payment(12)= </a:t>
            </a:r>
            <a:r>
              <a:rPr lang="en-US" sz="1400" dirty="0" err="1" smtClean="0">
                <a:solidFill>
                  <a:srgbClr val="FF0000"/>
                </a:solidFill>
              </a:rPr>
              <a:t>QoS</a:t>
            </a:r>
            <a:r>
              <a:rPr lang="en-US" sz="1400" dirty="0" smtClean="0">
                <a:solidFill>
                  <a:srgbClr val="FF0000"/>
                </a:solidFill>
              </a:rPr>
              <a:t>(12)-</a:t>
            </a:r>
            <a:r>
              <a:rPr lang="en-US" sz="1400" dirty="0" err="1" smtClean="0">
                <a:solidFill>
                  <a:srgbClr val="FF0000"/>
                </a:solidFill>
              </a:rPr>
              <a:t>QoS</a:t>
            </a:r>
            <a:r>
              <a:rPr lang="en-US" sz="1400" dirty="0" smtClean="0">
                <a:solidFill>
                  <a:srgbClr val="FF0000"/>
                </a:solidFill>
              </a:rPr>
              <a:t>(1)=500-460=40</a:t>
            </a:r>
            <a:endParaRPr lang="en-US" sz="1400" dirty="0">
              <a:solidFill>
                <a:srgbClr val="FF0000"/>
              </a:solidFill>
            </a:endParaRPr>
          </a:p>
        </p:txBody>
      </p:sp>
      <p:sp>
        <p:nvSpPr>
          <p:cNvPr id="67" name="TextBox 66"/>
          <p:cNvSpPr txBox="1"/>
          <p:nvPr/>
        </p:nvSpPr>
        <p:spPr>
          <a:xfrm>
            <a:off x="6604000" y="1752600"/>
            <a:ext cx="5384800" cy="307777"/>
          </a:xfrm>
          <a:prstGeom prst="rect">
            <a:avLst/>
          </a:prstGeom>
          <a:noFill/>
        </p:spPr>
        <p:txBody>
          <a:bodyPr wrap="square" rtlCol="0">
            <a:spAutoFit/>
          </a:bodyPr>
          <a:lstStyle/>
          <a:p>
            <a:r>
              <a:rPr lang="en-US" sz="1400" dirty="0" smtClean="0">
                <a:solidFill>
                  <a:srgbClr val="FF0000"/>
                </a:solidFill>
              </a:rPr>
              <a:t>      Payment(8)= </a:t>
            </a:r>
            <a:r>
              <a:rPr lang="en-US" sz="1400" dirty="0" err="1" smtClean="0">
                <a:solidFill>
                  <a:srgbClr val="FF0000"/>
                </a:solidFill>
              </a:rPr>
              <a:t>QoS</a:t>
            </a:r>
            <a:r>
              <a:rPr lang="en-US" sz="1400" dirty="0" smtClean="0">
                <a:solidFill>
                  <a:srgbClr val="FF0000"/>
                </a:solidFill>
              </a:rPr>
              <a:t>(13)-</a:t>
            </a:r>
            <a:r>
              <a:rPr lang="en-US" sz="1400" dirty="0" err="1" smtClean="0">
                <a:solidFill>
                  <a:srgbClr val="FF0000"/>
                </a:solidFill>
              </a:rPr>
              <a:t>QoS</a:t>
            </a:r>
            <a:r>
              <a:rPr lang="en-US" sz="1400" dirty="0" smtClean="0">
                <a:solidFill>
                  <a:srgbClr val="FF0000"/>
                </a:solidFill>
              </a:rPr>
              <a:t>(8)=510-450=60</a:t>
            </a:r>
            <a:endParaRPr lang="en-US" sz="1400" dirty="0">
              <a:solidFill>
                <a:srgbClr val="FF0000"/>
              </a:solidFill>
            </a:endParaRPr>
          </a:p>
        </p:txBody>
      </p:sp>
      <p:sp>
        <p:nvSpPr>
          <p:cNvPr id="69" name="TextBox 68"/>
          <p:cNvSpPr txBox="1"/>
          <p:nvPr/>
        </p:nvSpPr>
        <p:spPr>
          <a:xfrm>
            <a:off x="6299200" y="5181601"/>
            <a:ext cx="5892800" cy="276999"/>
          </a:xfrm>
          <a:prstGeom prst="rect">
            <a:avLst/>
          </a:prstGeom>
          <a:noFill/>
        </p:spPr>
        <p:txBody>
          <a:bodyPr wrap="square" rtlCol="0">
            <a:spAutoFit/>
          </a:bodyPr>
          <a:lstStyle/>
          <a:p>
            <a:r>
              <a:rPr lang="en-US" sz="1200" dirty="0" smtClean="0">
                <a:solidFill>
                  <a:srgbClr val="0070C0"/>
                </a:solidFill>
              </a:rPr>
              <a:t>    Reputation(1)=Reputation(1)+Payment(1)=100+60=160</a:t>
            </a:r>
            <a:endParaRPr lang="en-US" sz="1200" dirty="0">
              <a:solidFill>
                <a:srgbClr val="0070C0"/>
              </a:solidFill>
            </a:endParaRPr>
          </a:p>
        </p:txBody>
      </p:sp>
      <p:sp>
        <p:nvSpPr>
          <p:cNvPr id="63" name="TextBox 62"/>
          <p:cNvSpPr txBox="1"/>
          <p:nvPr/>
        </p:nvSpPr>
        <p:spPr>
          <a:xfrm>
            <a:off x="711200" y="5181602"/>
            <a:ext cx="6092723" cy="276999"/>
          </a:xfrm>
          <a:prstGeom prst="rect">
            <a:avLst/>
          </a:prstGeom>
          <a:noFill/>
        </p:spPr>
        <p:txBody>
          <a:bodyPr wrap="square" rtlCol="0">
            <a:spAutoFit/>
          </a:bodyPr>
          <a:lstStyle/>
          <a:p>
            <a:r>
              <a:rPr lang="en-US" sz="1200" dirty="0" smtClean="0">
                <a:solidFill>
                  <a:srgbClr val="0070C0"/>
                </a:solidFill>
              </a:rPr>
              <a:t>Reputation(12)=Reputation(12)+Payment(12)=100+40=140</a:t>
            </a:r>
            <a:endParaRPr lang="en-US" sz="1200" dirty="0">
              <a:solidFill>
                <a:srgbClr val="0070C0"/>
              </a:solidFill>
            </a:endParaRPr>
          </a:p>
        </p:txBody>
      </p:sp>
      <p:sp>
        <p:nvSpPr>
          <p:cNvPr id="68" name="Rectangle 67"/>
          <p:cNvSpPr/>
          <p:nvPr/>
        </p:nvSpPr>
        <p:spPr>
          <a:xfrm>
            <a:off x="9144000" y="3962400"/>
            <a:ext cx="387095" cy="369332"/>
          </a:xfrm>
          <a:prstGeom prst="rect">
            <a:avLst/>
          </a:prstGeom>
        </p:spPr>
        <p:txBody>
          <a:bodyPr wrap="none">
            <a:spAutoFit/>
          </a:bodyPr>
          <a:lstStyle/>
          <a:p>
            <a:r>
              <a:rPr lang="en-US" dirty="0" smtClean="0"/>
              <a:t>13</a:t>
            </a:r>
            <a:endParaRPr lang="en-US" dirty="0"/>
          </a:p>
        </p:txBody>
      </p:sp>
      <p:sp>
        <p:nvSpPr>
          <p:cNvPr id="70" name="Rectangle 69"/>
          <p:cNvSpPr/>
          <p:nvPr/>
        </p:nvSpPr>
        <p:spPr>
          <a:xfrm>
            <a:off x="8026400" y="2971800"/>
            <a:ext cx="287258" cy="369332"/>
          </a:xfrm>
          <a:prstGeom prst="rect">
            <a:avLst/>
          </a:prstGeom>
        </p:spPr>
        <p:txBody>
          <a:bodyPr wrap="none">
            <a:spAutoFit/>
          </a:bodyPr>
          <a:lstStyle/>
          <a:p>
            <a:r>
              <a:rPr lang="en-US" dirty="0" smtClean="0"/>
              <a:t>7</a:t>
            </a:r>
            <a:endParaRPr lang="en-US" dirty="0"/>
          </a:p>
        </p:txBody>
      </p:sp>
      <p:sp>
        <p:nvSpPr>
          <p:cNvPr id="71" name="Rectangle 70"/>
          <p:cNvSpPr/>
          <p:nvPr/>
        </p:nvSpPr>
        <p:spPr>
          <a:xfrm>
            <a:off x="4978400" y="2819400"/>
            <a:ext cx="305718" cy="369332"/>
          </a:xfrm>
          <a:prstGeom prst="rect">
            <a:avLst/>
          </a:prstGeom>
        </p:spPr>
        <p:txBody>
          <a:bodyPr wrap="none">
            <a:spAutoFit/>
          </a:bodyPr>
          <a:lstStyle/>
          <a:p>
            <a:r>
              <a:rPr lang="en-US" dirty="0" smtClean="0"/>
              <a:t>6</a:t>
            </a:r>
            <a:endParaRPr lang="en-US" dirty="0"/>
          </a:p>
        </p:txBody>
      </p:sp>
      <p:sp>
        <p:nvSpPr>
          <p:cNvPr id="72" name="Rectangle 71"/>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p:cNvSpPr>
            <a:spLocks noGrp="1"/>
          </p:cNvSpPr>
          <p:nvPr>
            <p:ph type="title"/>
          </p:nvPr>
        </p:nvSpPr>
        <p:spPr>
          <a:xfrm>
            <a:off x="604438" y="64395"/>
            <a:ext cx="10749367" cy="1208868"/>
          </a:xfrm>
        </p:spPr>
        <p:txBody>
          <a:bodyPr/>
          <a:lstStyle/>
          <a:p>
            <a:r>
              <a:rPr lang="en-US" dirty="0" smtClean="0">
                <a:solidFill>
                  <a:schemeClr val="bg1"/>
                </a:solidFill>
              </a:rPr>
              <a:t>Payment and Reputation</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59</a:t>
            </a:fld>
            <a:endParaRPr lang="en-US"/>
          </a:p>
        </p:txBody>
      </p:sp>
    </p:spTree>
    <p:extLst>
      <p:ext uri="{BB962C8B-B14F-4D97-AF65-F5344CB8AC3E}">
        <p14:creationId xmlns:p14="http://schemas.microsoft.com/office/powerpoint/2010/main" val="299479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Partners and Collaborators</a:t>
            </a:r>
            <a:endParaRPr lang="en-US" dirty="0">
              <a:solidFill>
                <a:schemeClr val="bg1"/>
              </a:solidFill>
            </a:endParaRPr>
          </a:p>
        </p:txBody>
      </p:sp>
      <p:sp>
        <p:nvSpPr>
          <p:cNvPr id="5" name="Content Placeholder 1"/>
          <p:cNvSpPr txBox="1">
            <a:spLocks/>
          </p:cNvSpPr>
          <p:nvPr/>
        </p:nvSpPr>
        <p:spPr>
          <a:xfrm>
            <a:off x="152404" y="1524000"/>
            <a:ext cx="10769600" cy="50292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rPr>
              <a:t>Lebanon</a:t>
            </a:r>
          </a:p>
          <a:p>
            <a:pPr lvl="2">
              <a:buFont typeface="Wingdings" pitchFamily="2" charset="2"/>
              <a:buChar char="Ø"/>
            </a:pPr>
            <a:r>
              <a:rPr lang="en-US" dirty="0" smtClean="0">
                <a:solidFill>
                  <a:schemeClr val="tx2"/>
                </a:solidFill>
              </a:rPr>
              <a:t>CNRS Lebanon</a:t>
            </a:r>
          </a:p>
          <a:p>
            <a:pPr lvl="2">
              <a:buFont typeface="Wingdings" pitchFamily="2" charset="2"/>
              <a:buChar char="Ø"/>
            </a:pPr>
            <a:r>
              <a:rPr lang="en-US" dirty="0" smtClean="0">
                <a:solidFill>
                  <a:schemeClr val="tx2"/>
                </a:solidFill>
              </a:rPr>
              <a:t>Lebanese American University (LAU)</a:t>
            </a:r>
          </a:p>
          <a:p>
            <a:pPr lvl="2">
              <a:buFont typeface="Wingdings" pitchFamily="2" charset="2"/>
              <a:buChar char="Ø"/>
            </a:pPr>
            <a:r>
              <a:rPr lang="en-US" dirty="0" smtClean="0">
                <a:solidFill>
                  <a:schemeClr val="tx2"/>
                </a:solidFill>
              </a:rPr>
              <a:t>Lebanese University</a:t>
            </a:r>
          </a:p>
          <a:p>
            <a:pPr lvl="2">
              <a:buFont typeface="Wingdings" pitchFamily="2" charset="2"/>
              <a:buChar char="Ø"/>
            </a:pPr>
            <a:r>
              <a:rPr lang="en-US" dirty="0" smtClean="0">
                <a:solidFill>
                  <a:schemeClr val="tx2"/>
                </a:solidFill>
              </a:rPr>
              <a:t>Private Sectors</a:t>
            </a:r>
          </a:p>
          <a:p>
            <a:r>
              <a:rPr lang="en-US" dirty="0" smtClean="0">
                <a:solidFill>
                  <a:schemeClr val="tx2"/>
                </a:solidFill>
              </a:rPr>
              <a:t>France</a:t>
            </a:r>
          </a:p>
          <a:p>
            <a:pPr lvl="2">
              <a:buFont typeface="Wingdings" charset="2"/>
              <a:buChar char="Ø"/>
            </a:pPr>
            <a:r>
              <a:rPr lang="en-US" dirty="0" smtClean="0">
                <a:solidFill>
                  <a:schemeClr val="tx2"/>
                </a:solidFill>
              </a:rPr>
              <a:t>LIMOS</a:t>
            </a:r>
          </a:p>
          <a:p>
            <a:r>
              <a:rPr lang="en-US" dirty="0" smtClean="0">
                <a:solidFill>
                  <a:schemeClr val="tx2"/>
                </a:solidFill>
              </a:rPr>
              <a:t>Canada</a:t>
            </a:r>
          </a:p>
          <a:p>
            <a:pPr lvl="2">
              <a:buFont typeface="Wingdings" charset="2"/>
              <a:buChar char="Ø"/>
            </a:pPr>
            <a:r>
              <a:rPr lang="en-US" dirty="0" smtClean="0">
                <a:solidFill>
                  <a:schemeClr val="tx2"/>
                </a:solidFill>
              </a:rPr>
              <a:t>Concordia University</a:t>
            </a:r>
          </a:p>
          <a:p>
            <a:pPr lvl="2">
              <a:buFont typeface="Wingdings" charset="2"/>
              <a:buChar char="Ø"/>
            </a:pPr>
            <a:r>
              <a:rPr lang="en-US" dirty="0" smtClean="0">
                <a:solidFill>
                  <a:schemeClr val="tx2"/>
                </a:solidFill>
              </a:rPr>
              <a:t>ETS Montreal</a:t>
            </a:r>
          </a:p>
          <a:p>
            <a:r>
              <a:rPr lang="en-US" dirty="0" smtClean="0">
                <a:solidFill>
                  <a:schemeClr val="tx2"/>
                </a:solidFill>
              </a:rPr>
              <a:t>UAE</a:t>
            </a:r>
          </a:p>
          <a:p>
            <a:pPr lvl="2">
              <a:buFont typeface="Wingdings" charset="2"/>
              <a:buChar char="Ø"/>
            </a:pPr>
            <a:r>
              <a:rPr lang="en-US" dirty="0" err="1" smtClean="0">
                <a:solidFill>
                  <a:schemeClr val="tx2"/>
                </a:solidFill>
              </a:rPr>
              <a:t>Khalifa</a:t>
            </a:r>
            <a:r>
              <a:rPr lang="en-US" dirty="0" smtClean="0">
                <a:solidFill>
                  <a:schemeClr val="tx2"/>
                </a:solidFill>
              </a:rPr>
              <a:t> University</a:t>
            </a:r>
          </a:p>
          <a:p>
            <a:pPr lvl="2">
              <a:buFont typeface="Wingdings" charset="2"/>
              <a:buChar char="Ø"/>
            </a:pPr>
            <a:endParaRPr lang="en-US" dirty="0" smtClean="0">
              <a:solidFill>
                <a:schemeClr val="tx2"/>
              </a:solidFill>
            </a:endParaRPr>
          </a:p>
          <a:p>
            <a:pPr>
              <a:buFont typeface="Arial"/>
              <a:buChar char="•"/>
            </a:pPr>
            <a:r>
              <a:rPr lang="en-US" dirty="0" smtClean="0">
                <a:solidFill>
                  <a:schemeClr val="tx2"/>
                </a:solidFill>
              </a:rPr>
              <a:t>Looking for other international partners</a:t>
            </a:r>
          </a:p>
        </p:txBody>
      </p:sp>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a:p>
        </p:txBody>
      </p:sp>
      <p:sp>
        <p:nvSpPr>
          <p:cNvPr id="6" name="Footer Placeholder 5"/>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74197518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boudeh.wawi\Desktop\RA\car 14.gif"/>
          <p:cNvPicPr>
            <a:picLocks noChangeAspect="1" noChangeArrowheads="1"/>
          </p:cNvPicPr>
          <p:nvPr/>
        </p:nvPicPr>
        <p:blipFill>
          <a:blip r:embed="rId3" cstate="print"/>
          <a:srcRect/>
          <a:stretch>
            <a:fillRect/>
          </a:stretch>
        </p:blipFill>
        <p:spPr bwMode="auto">
          <a:xfrm>
            <a:off x="2133600" y="2667001"/>
            <a:ext cx="1320800" cy="430521"/>
          </a:xfrm>
          <a:prstGeom prst="rect">
            <a:avLst/>
          </a:prstGeom>
          <a:noFill/>
        </p:spPr>
      </p:pic>
      <p:sp>
        <p:nvSpPr>
          <p:cNvPr id="5" name="TextBox 4"/>
          <p:cNvSpPr txBox="1"/>
          <p:nvPr/>
        </p:nvSpPr>
        <p:spPr>
          <a:xfrm>
            <a:off x="2641600" y="2667000"/>
            <a:ext cx="406400"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1828800" y="2209800"/>
            <a:ext cx="2235200" cy="338554"/>
          </a:xfrm>
          <a:prstGeom prst="rect">
            <a:avLst/>
          </a:prstGeom>
          <a:noFill/>
        </p:spPr>
        <p:txBody>
          <a:bodyPr wrap="square" rtlCol="0">
            <a:spAutoFit/>
          </a:bodyPr>
          <a:lstStyle/>
          <a:p>
            <a:r>
              <a:rPr lang="en-US" sz="1600" dirty="0" smtClean="0"/>
              <a:t>Reputation=109</a:t>
            </a:r>
            <a:endParaRPr lang="en-US" sz="1600" dirty="0"/>
          </a:p>
        </p:txBody>
      </p:sp>
      <p:pic>
        <p:nvPicPr>
          <p:cNvPr id="8" name="Picture 2" descr="C:\Users\abboudeh.wawi\Desktop\RA\car 14.gif"/>
          <p:cNvPicPr>
            <a:picLocks noChangeAspect="1" noChangeArrowheads="1"/>
          </p:cNvPicPr>
          <p:nvPr/>
        </p:nvPicPr>
        <p:blipFill>
          <a:blip r:embed="rId3" cstate="print"/>
          <a:srcRect/>
          <a:stretch>
            <a:fillRect/>
          </a:stretch>
        </p:blipFill>
        <p:spPr bwMode="auto">
          <a:xfrm>
            <a:off x="5283200" y="2667001"/>
            <a:ext cx="1320800" cy="430521"/>
          </a:xfrm>
          <a:prstGeom prst="rect">
            <a:avLst/>
          </a:prstGeom>
          <a:noFill/>
        </p:spPr>
      </p:pic>
      <p:sp>
        <p:nvSpPr>
          <p:cNvPr id="9" name="TextBox 8"/>
          <p:cNvSpPr txBox="1"/>
          <p:nvPr/>
        </p:nvSpPr>
        <p:spPr>
          <a:xfrm>
            <a:off x="5892800" y="2667000"/>
            <a:ext cx="406400" cy="369332"/>
          </a:xfrm>
          <a:prstGeom prst="rect">
            <a:avLst/>
          </a:prstGeom>
          <a:noFill/>
        </p:spPr>
        <p:txBody>
          <a:bodyPr wrap="square" rtlCol="0">
            <a:spAutoFit/>
          </a:bodyPr>
          <a:lstStyle/>
          <a:p>
            <a:r>
              <a:rPr lang="en-US" dirty="0" smtClean="0"/>
              <a:t>2</a:t>
            </a:r>
            <a:endParaRPr lang="en-US" dirty="0"/>
          </a:p>
        </p:txBody>
      </p:sp>
      <p:sp>
        <p:nvSpPr>
          <p:cNvPr id="10" name="TextBox 9"/>
          <p:cNvSpPr txBox="1"/>
          <p:nvPr/>
        </p:nvSpPr>
        <p:spPr>
          <a:xfrm>
            <a:off x="4978400" y="2209800"/>
            <a:ext cx="2235200" cy="338554"/>
          </a:xfrm>
          <a:prstGeom prst="rect">
            <a:avLst/>
          </a:prstGeom>
          <a:noFill/>
        </p:spPr>
        <p:txBody>
          <a:bodyPr wrap="square" rtlCol="0">
            <a:spAutoFit/>
          </a:bodyPr>
          <a:lstStyle/>
          <a:p>
            <a:r>
              <a:rPr lang="en-US" sz="1600" dirty="0" smtClean="0"/>
              <a:t>Reputation=130</a:t>
            </a:r>
            <a:endParaRPr lang="en-US" sz="1600" dirty="0"/>
          </a:p>
        </p:txBody>
      </p:sp>
      <p:pic>
        <p:nvPicPr>
          <p:cNvPr id="11" name="Picture 2" descr="C:\Users\abboudeh.wawi\Desktop\RA\car 14.gif"/>
          <p:cNvPicPr>
            <a:picLocks noChangeAspect="1" noChangeArrowheads="1"/>
          </p:cNvPicPr>
          <p:nvPr/>
        </p:nvPicPr>
        <p:blipFill>
          <a:blip r:embed="rId3" cstate="print"/>
          <a:srcRect/>
          <a:stretch>
            <a:fillRect/>
          </a:stretch>
        </p:blipFill>
        <p:spPr bwMode="auto">
          <a:xfrm>
            <a:off x="8940800" y="2667001"/>
            <a:ext cx="1320800" cy="430521"/>
          </a:xfrm>
          <a:prstGeom prst="rect">
            <a:avLst/>
          </a:prstGeom>
          <a:noFill/>
        </p:spPr>
      </p:pic>
      <p:sp>
        <p:nvSpPr>
          <p:cNvPr id="12" name="TextBox 11"/>
          <p:cNvSpPr txBox="1"/>
          <p:nvPr/>
        </p:nvSpPr>
        <p:spPr>
          <a:xfrm>
            <a:off x="9448800" y="2743200"/>
            <a:ext cx="406400" cy="369332"/>
          </a:xfrm>
          <a:prstGeom prst="rect">
            <a:avLst/>
          </a:prstGeom>
          <a:noFill/>
        </p:spPr>
        <p:txBody>
          <a:bodyPr wrap="square" rtlCol="0">
            <a:spAutoFit/>
          </a:bodyPr>
          <a:lstStyle/>
          <a:p>
            <a:r>
              <a:rPr lang="en-US" dirty="0" smtClean="0"/>
              <a:t>3</a:t>
            </a:r>
            <a:endParaRPr lang="en-US" dirty="0"/>
          </a:p>
        </p:txBody>
      </p:sp>
      <p:sp>
        <p:nvSpPr>
          <p:cNvPr id="13" name="TextBox 12"/>
          <p:cNvSpPr txBox="1"/>
          <p:nvPr/>
        </p:nvSpPr>
        <p:spPr>
          <a:xfrm>
            <a:off x="8636000" y="2209800"/>
            <a:ext cx="2235200" cy="338554"/>
          </a:xfrm>
          <a:prstGeom prst="rect">
            <a:avLst/>
          </a:prstGeom>
          <a:noFill/>
        </p:spPr>
        <p:txBody>
          <a:bodyPr wrap="square" rtlCol="0">
            <a:spAutoFit/>
          </a:bodyPr>
          <a:lstStyle/>
          <a:p>
            <a:r>
              <a:rPr lang="en-US" sz="1600" dirty="0" smtClean="0"/>
              <a:t>Reputation=116</a:t>
            </a:r>
            <a:endParaRPr lang="en-US" sz="1600" dirty="0"/>
          </a:p>
        </p:txBody>
      </p:sp>
      <p:sp>
        <p:nvSpPr>
          <p:cNvPr id="14" name="TextBox 13"/>
          <p:cNvSpPr txBox="1"/>
          <p:nvPr/>
        </p:nvSpPr>
        <p:spPr>
          <a:xfrm>
            <a:off x="3962400" y="1676400"/>
            <a:ext cx="4775200" cy="338554"/>
          </a:xfrm>
          <a:prstGeom prst="rect">
            <a:avLst/>
          </a:prstGeom>
          <a:noFill/>
        </p:spPr>
        <p:txBody>
          <a:bodyPr wrap="square" rtlCol="0">
            <a:spAutoFit/>
          </a:bodyPr>
          <a:lstStyle/>
          <a:p>
            <a:r>
              <a:rPr lang="en-US" sz="1600" b="1" dirty="0" smtClean="0"/>
              <a:t>Available bandwidth=1000 Mb/s</a:t>
            </a:r>
            <a:endParaRPr lang="en-US" sz="1600" b="1" dirty="0"/>
          </a:p>
        </p:txBody>
      </p:sp>
      <p:sp>
        <p:nvSpPr>
          <p:cNvPr id="15" name="TextBox 14"/>
          <p:cNvSpPr txBox="1"/>
          <p:nvPr/>
        </p:nvSpPr>
        <p:spPr>
          <a:xfrm>
            <a:off x="3860800" y="3352800"/>
            <a:ext cx="5283200" cy="338554"/>
          </a:xfrm>
          <a:prstGeom prst="rect">
            <a:avLst/>
          </a:prstGeom>
          <a:noFill/>
        </p:spPr>
        <p:txBody>
          <a:bodyPr wrap="square" rtlCol="0">
            <a:spAutoFit/>
          </a:bodyPr>
          <a:lstStyle/>
          <a:p>
            <a:r>
              <a:rPr lang="en-US" sz="1600" b="1" dirty="0" smtClean="0"/>
              <a:t>Total Reputation=109+130+116=355</a:t>
            </a:r>
            <a:endParaRPr lang="en-US" sz="1600" b="1" dirty="0"/>
          </a:p>
        </p:txBody>
      </p:sp>
      <p:pic>
        <p:nvPicPr>
          <p:cNvPr id="16" name="Picture 2" descr="C:\Users\abboudeh.wawi\Desktop\RA\car 14.gif"/>
          <p:cNvPicPr>
            <a:picLocks noChangeAspect="1" noChangeArrowheads="1"/>
          </p:cNvPicPr>
          <p:nvPr/>
        </p:nvPicPr>
        <p:blipFill>
          <a:blip r:embed="rId3" cstate="print"/>
          <a:srcRect/>
          <a:stretch>
            <a:fillRect/>
          </a:stretch>
        </p:blipFill>
        <p:spPr bwMode="auto">
          <a:xfrm>
            <a:off x="1219200" y="4572001"/>
            <a:ext cx="1320800" cy="430521"/>
          </a:xfrm>
          <a:prstGeom prst="rect">
            <a:avLst/>
          </a:prstGeom>
          <a:noFill/>
        </p:spPr>
      </p:pic>
      <p:sp>
        <p:nvSpPr>
          <p:cNvPr id="17" name="TextBox 16"/>
          <p:cNvSpPr txBox="1"/>
          <p:nvPr/>
        </p:nvSpPr>
        <p:spPr>
          <a:xfrm>
            <a:off x="1727200" y="4572000"/>
            <a:ext cx="406400" cy="369332"/>
          </a:xfrm>
          <a:prstGeom prst="rect">
            <a:avLst/>
          </a:prstGeom>
          <a:noFill/>
        </p:spPr>
        <p:txBody>
          <a:bodyPr wrap="square" rtlCol="0">
            <a:spAutoFit/>
          </a:bodyPr>
          <a:lstStyle/>
          <a:p>
            <a:r>
              <a:rPr lang="en-US" dirty="0" smtClean="0"/>
              <a:t>1</a:t>
            </a:r>
            <a:endParaRPr lang="en-US" dirty="0"/>
          </a:p>
        </p:txBody>
      </p:sp>
      <p:sp>
        <p:nvSpPr>
          <p:cNvPr id="18" name="TextBox 17"/>
          <p:cNvSpPr txBox="1"/>
          <p:nvPr/>
        </p:nvSpPr>
        <p:spPr>
          <a:xfrm>
            <a:off x="711200" y="4114800"/>
            <a:ext cx="3860800" cy="338554"/>
          </a:xfrm>
          <a:prstGeom prst="rect">
            <a:avLst/>
          </a:prstGeom>
          <a:noFill/>
        </p:spPr>
        <p:txBody>
          <a:bodyPr wrap="square" rtlCol="0">
            <a:spAutoFit/>
          </a:bodyPr>
          <a:lstStyle/>
          <a:p>
            <a:r>
              <a:rPr lang="en-US" sz="1600" dirty="0" smtClean="0"/>
              <a:t>Reputation Ratio=109/355</a:t>
            </a:r>
            <a:endParaRPr lang="en-US" sz="1600" dirty="0"/>
          </a:p>
        </p:txBody>
      </p:sp>
      <p:pic>
        <p:nvPicPr>
          <p:cNvPr id="19" name="Picture 2" descr="C:\Users\abboudeh.wawi\Desktop\RA\car 14.gif"/>
          <p:cNvPicPr>
            <a:picLocks noChangeAspect="1" noChangeArrowheads="1"/>
          </p:cNvPicPr>
          <p:nvPr/>
        </p:nvPicPr>
        <p:blipFill>
          <a:blip r:embed="rId3" cstate="print"/>
          <a:srcRect/>
          <a:stretch>
            <a:fillRect/>
          </a:stretch>
        </p:blipFill>
        <p:spPr bwMode="auto">
          <a:xfrm>
            <a:off x="4978400" y="4572001"/>
            <a:ext cx="1320800" cy="430521"/>
          </a:xfrm>
          <a:prstGeom prst="rect">
            <a:avLst/>
          </a:prstGeom>
          <a:noFill/>
        </p:spPr>
      </p:pic>
      <p:sp>
        <p:nvSpPr>
          <p:cNvPr id="20" name="TextBox 19"/>
          <p:cNvSpPr txBox="1"/>
          <p:nvPr/>
        </p:nvSpPr>
        <p:spPr>
          <a:xfrm>
            <a:off x="5588000" y="4572000"/>
            <a:ext cx="406400" cy="369332"/>
          </a:xfrm>
          <a:prstGeom prst="rect">
            <a:avLst/>
          </a:prstGeom>
          <a:noFill/>
        </p:spPr>
        <p:txBody>
          <a:bodyPr wrap="square" rtlCol="0">
            <a:spAutoFit/>
          </a:bodyPr>
          <a:lstStyle/>
          <a:p>
            <a:r>
              <a:rPr lang="en-US" dirty="0" smtClean="0"/>
              <a:t>2</a:t>
            </a:r>
            <a:endParaRPr lang="en-US" dirty="0"/>
          </a:p>
        </p:txBody>
      </p:sp>
      <p:sp>
        <p:nvSpPr>
          <p:cNvPr id="21" name="TextBox 20"/>
          <p:cNvSpPr txBox="1"/>
          <p:nvPr/>
        </p:nvSpPr>
        <p:spPr>
          <a:xfrm>
            <a:off x="4267200" y="4114800"/>
            <a:ext cx="3860800" cy="338554"/>
          </a:xfrm>
          <a:prstGeom prst="rect">
            <a:avLst/>
          </a:prstGeom>
          <a:noFill/>
        </p:spPr>
        <p:txBody>
          <a:bodyPr wrap="square" rtlCol="0">
            <a:spAutoFit/>
          </a:bodyPr>
          <a:lstStyle/>
          <a:p>
            <a:r>
              <a:rPr lang="en-US" sz="1600" dirty="0" smtClean="0"/>
              <a:t>Reputation Ratio=130/355</a:t>
            </a:r>
            <a:endParaRPr lang="en-US" sz="1600" dirty="0"/>
          </a:p>
        </p:txBody>
      </p:sp>
      <p:pic>
        <p:nvPicPr>
          <p:cNvPr id="22" name="Picture 2" descr="C:\Users\abboudeh.wawi\Desktop\RA\car 14.gif"/>
          <p:cNvPicPr>
            <a:picLocks noChangeAspect="1" noChangeArrowheads="1"/>
          </p:cNvPicPr>
          <p:nvPr/>
        </p:nvPicPr>
        <p:blipFill>
          <a:blip r:embed="rId3" cstate="print"/>
          <a:srcRect/>
          <a:stretch>
            <a:fillRect/>
          </a:stretch>
        </p:blipFill>
        <p:spPr bwMode="auto">
          <a:xfrm>
            <a:off x="8737600" y="4572001"/>
            <a:ext cx="1320800" cy="430521"/>
          </a:xfrm>
          <a:prstGeom prst="rect">
            <a:avLst/>
          </a:prstGeom>
          <a:noFill/>
        </p:spPr>
      </p:pic>
      <p:sp>
        <p:nvSpPr>
          <p:cNvPr id="23" name="TextBox 22"/>
          <p:cNvSpPr txBox="1"/>
          <p:nvPr/>
        </p:nvSpPr>
        <p:spPr>
          <a:xfrm>
            <a:off x="9347200" y="4572000"/>
            <a:ext cx="406400" cy="369332"/>
          </a:xfrm>
          <a:prstGeom prst="rect">
            <a:avLst/>
          </a:prstGeom>
          <a:noFill/>
        </p:spPr>
        <p:txBody>
          <a:bodyPr wrap="square" rtlCol="0">
            <a:spAutoFit/>
          </a:bodyPr>
          <a:lstStyle/>
          <a:p>
            <a:r>
              <a:rPr lang="en-US" dirty="0" smtClean="0"/>
              <a:t>3</a:t>
            </a:r>
            <a:endParaRPr lang="en-US" dirty="0"/>
          </a:p>
        </p:txBody>
      </p:sp>
      <p:sp>
        <p:nvSpPr>
          <p:cNvPr id="24" name="TextBox 23"/>
          <p:cNvSpPr txBox="1"/>
          <p:nvPr/>
        </p:nvSpPr>
        <p:spPr>
          <a:xfrm>
            <a:off x="8128000" y="4114800"/>
            <a:ext cx="3860800" cy="338554"/>
          </a:xfrm>
          <a:prstGeom prst="rect">
            <a:avLst/>
          </a:prstGeom>
          <a:noFill/>
        </p:spPr>
        <p:txBody>
          <a:bodyPr wrap="square" rtlCol="0">
            <a:spAutoFit/>
          </a:bodyPr>
          <a:lstStyle/>
          <a:p>
            <a:r>
              <a:rPr lang="en-US" sz="1600" dirty="0" smtClean="0"/>
              <a:t>Reputation Ratio=116/355</a:t>
            </a:r>
            <a:endParaRPr lang="en-US" sz="1600" dirty="0"/>
          </a:p>
        </p:txBody>
      </p:sp>
      <p:pic>
        <p:nvPicPr>
          <p:cNvPr id="25" name="Picture 2" descr="C:\Users\abboudeh.wawi\Desktop\RA\car 14.gif"/>
          <p:cNvPicPr>
            <a:picLocks noChangeAspect="1" noChangeArrowheads="1"/>
          </p:cNvPicPr>
          <p:nvPr/>
        </p:nvPicPr>
        <p:blipFill>
          <a:blip r:embed="rId3" cstate="print"/>
          <a:srcRect/>
          <a:stretch>
            <a:fillRect/>
          </a:stretch>
        </p:blipFill>
        <p:spPr bwMode="auto">
          <a:xfrm>
            <a:off x="1422400" y="5867401"/>
            <a:ext cx="1320800" cy="430521"/>
          </a:xfrm>
          <a:prstGeom prst="rect">
            <a:avLst/>
          </a:prstGeom>
          <a:noFill/>
        </p:spPr>
      </p:pic>
      <p:sp>
        <p:nvSpPr>
          <p:cNvPr id="26" name="TextBox 25"/>
          <p:cNvSpPr txBox="1"/>
          <p:nvPr/>
        </p:nvSpPr>
        <p:spPr>
          <a:xfrm>
            <a:off x="1930400" y="5867400"/>
            <a:ext cx="406400" cy="369332"/>
          </a:xfrm>
          <a:prstGeom prst="rect">
            <a:avLst/>
          </a:prstGeom>
          <a:noFill/>
        </p:spPr>
        <p:txBody>
          <a:bodyPr wrap="square" rtlCol="0">
            <a:spAutoFit/>
          </a:bodyPr>
          <a:lstStyle/>
          <a:p>
            <a:r>
              <a:rPr lang="en-US" dirty="0" smtClean="0"/>
              <a:t>1</a:t>
            </a:r>
            <a:endParaRPr lang="en-US" dirty="0"/>
          </a:p>
        </p:txBody>
      </p:sp>
      <p:sp>
        <p:nvSpPr>
          <p:cNvPr id="27" name="TextBox 26"/>
          <p:cNvSpPr txBox="1"/>
          <p:nvPr/>
        </p:nvSpPr>
        <p:spPr>
          <a:xfrm>
            <a:off x="711200" y="5410200"/>
            <a:ext cx="3454400" cy="338554"/>
          </a:xfrm>
          <a:prstGeom prst="rect">
            <a:avLst/>
          </a:prstGeom>
          <a:noFill/>
        </p:spPr>
        <p:txBody>
          <a:bodyPr wrap="square" rtlCol="0">
            <a:spAutoFit/>
          </a:bodyPr>
          <a:lstStyle/>
          <a:p>
            <a:r>
              <a:rPr lang="en-US" sz="1600" dirty="0" smtClean="0"/>
              <a:t>BW share=109/355x1000</a:t>
            </a:r>
            <a:endParaRPr lang="en-US" sz="1600" dirty="0"/>
          </a:p>
        </p:txBody>
      </p:sp>
      <p:pic>
        <p:nvPicPr>
          <p:cNvPr id="28" name="Picture 2" descr="C:\Users\abboudeh.wawi\Desktop\RA\car 14.gif"/>
          <p:cNvPicPr>
            <a:picLocks noChangeAspect="1" noChangeArrowheads="1"/>
          </p:cNvPicPr>
          <p:nvPr/>
        </p:nvPicPr>
        <p:blipFill>
          <a:blip r:embed="rId3" cstate="print"/>
          <a:srcRect/>
          <a:stretch>
            <a:fillRect/>
          </a:stretch>
        </p:blipFill>
        <p:spPr bwMode="auto">
          <a:xfrm>
            <a:off x="4978400" y="5867401"/>
            <a:ext cx="1320800" cy="430521"/>
          </a:xfrm>
          <a:prstGeom prst="rect">
            <a:avLst/>
          </a:prstGeom>
          <a:noFill/>
        </p:spPr>
      </p:pic>
      <p:sp>
        <p:nvSpPr>
          <p:cNvPr id="29" name="TextBox 28"/>
          <p:cNvSpPr txBox="1"/>
          <p:nvPr/>
        </p:nvSpPr>
        <p:spPr>
          <a:xfrm>
            <a:off x="5588000" y="5867400"/>
            <a:ext cx="406400" cy="369332"/>
          </a:xfrm>
          <a:prstGeom prst="rect">
            <a:avLst/>
          </a:prstGeom>
          <a:noFill/>
        </p:spPr>
        <p:txBody>
          <a:bodyPr wrap="square" rtlCol="0">
            <a:spAutoFit/>
          </a:bodyPr>
          <a:lstStyle/>
          <a:p>
            <a:r>
              <a:rPr lang="en-US" dirty="0" smtClean="0"/>
              <a:t>2</a:t>
            </a:r>
            <a:endParaRPr lang="en-US" dirty="0"/>
          </a:p>
        </p:txBody>
      </p:sp>
      <p:sp>
        <p:nvSpPr>
          <p:cNvPr id="30" name="TextBox 29"/>
          <p:cNvSpPr txBox="1"/>
          <p:nvPr/>
        </p:nvSpPr>
        <p:spPr>
          <a:xfrm>
            <a:off x="4165600" y="5410200"/>
            <a:ext cx="3454400" cy="338554"/>
          </a:xfrm>
          <a:prstGeom prst="rect">
            <a:avLst/>
          </a:prstGeom>
          <a:noFill/>
        </p:spPr>
        <p:txBody>
          <a:bodyPr wrap="square" rtlCol="0">
            <a:spAutoFit/>
          </a:bodyPr>
          <a:lstStyle/>
          <a:p>
            <a:r>
              <a:rPr lang="en-US" sz="1600" dirty="0" smtClean="0"/>
              <a:t>BW share=130/355x1000</a:t>
            </a:r>
            <a:endParaRPr lang="en-US" sz="1600" dirty="0"/>
          </a:p>
        </p:txBody>
      </p:sp>
      <p:pic>
        <p:nvPicPr>
          <p:cNvPr id="31" name="Picture 2" descr="C:\Users\abboudeh.wawi\Desktop\RA\car 14.gif"/>
          <p:cNvPicPr>
            <a:picLocks noChangeAspect="1" noChangeArrowheads="1"/>
          </p:cNvPicPr>
          <p:nvPr/>
        </p:nvPicPr>
        <p:blipFill>
          <a:blip r:embed="rId3" cstate="print"/>
          <a:srcRect/>
          <a:stretch>
            <a:fillRect/>
          </a:stretch>
        </p:blipFill>
        <p:spPr bwMode="auto">
          <a:xfrm>
            <a:off x="8839200" y="5943601"/>
            <a:ext cx="1320800" cy="430521"/>
          </a:xfrm>
          <a:prstGeom prst="rect">
            <a:avLst/>
          </a:prstGeom>
          <a:noFill/>
        </p:spPr>
      </p:pic>
      <p:sp>
        <p:nvSpPr>
          <p:cNvPr id="32" name="TextBox 31"/>
          <p:cNvSpPr txBox="1"/>
          <p:nvPr/>
        </p:nvSpPr>
        <p:spPr>
          <a:xfrm>
            <a:off x="9347200" y="5943600"/>
            <a:ext cx="406400" cy="369332"/>
          </a:xfrm>
          <a:prstGeom prst="rect">
            <a:avLst/>
          </a:prstGeom>
          <a:noFill/>
        </p:spPr>
        <p:txBody>
          <a:bodyPr wrap="square" rtlCol="0">
            <a:spAutoFit/>
          </a:bodyPr>
          <a:lstStyle/>
          <a:p>
            <a:r>
              <a:rPr lang="en-US" dirty="0" smtClean="0"/>
              <a:t>3</a:t>
            </a:r>
            <a:endParaRPr lang="en-US" dirty="0"/>
          </a:p>
        </p:txBody>
      </p:sp>
      <p:sp>
        <p:nvSpPr>
          <p:cNvPr id="33" name="TextBox 32"/>
          <p:cNvSpPr txBox="1"/>
          <p:nvPr/>
        </p:nvSpPr>
        <p:spPr>
          <a:xfrm>
            <a:off x="8128000" y="5410200"/>
            <a:ext cx="3352800" cy="338554"/>
          </a:xfrm>
          <a:prstGeom prst="rect">
            <a:avLst/>
          </a:prstGeom>
          <a:noFill/>
        </p:spPr>
        <p:txBody>
          <a:bodyPr wrap="square" rtlCol="0">
            <a:spAutoFit/>
          </a:bodyPr>
          <a:lstStyle/>
          <a:p>
            <a:r>
              <a:rPr lang="en-US" sz="1600" dirty="0" smtClean="0"/>
              <a:t>BW share=116/355x1000</a:t>
            </a:r>
            <a:endParaRPr lang="en-US" sz="1600" dirty="0"/>
          </a:p>
        </p:txBody>
      </p:sp>
      <p:sp>
        <p:nvSpPr>
          <p:cNvPr id="34" name="Rectangle 33"/>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a:spLocks noGrp="1"/>
          </p:cNvSpPr>
          <p:nvPr>
            <p:ph type="title"/>
          </p:nvPr>
        </p:nvSpPr>
        <p:spPr>
          <a:xfrm>
            <a:off x="604438" y="64395"/>
            <a:ext cx="10749367" cy="1208868"/>
          </a:xfrm>
        </p:spPr>
        <p:txBody>
          <a:bodyPr/>
          <a:lstStyle/>
          <a:p>
            <a:r>
              <a:rPr lang="en-US" dirty="0" smtClean="0">
                <a:solidFill>
                  <a:schemeClr val="bg1"/>
                </a:solidFill>
              </a:rPr>
              <a:t>Reputation and Network Service Distribution</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60</a:t>
            </a:fld>
            <a:endParaRPr lang="en-US"/>
          </a:p>
        </p:txBody>
      </p:sp>
    </p:spTree>
    <p:extLst>
      <p:ext uri="{BB962C8B-B14F-4D97-AF65-F5344CB8AC3E}">
        <p14:creationId xmlns:p14="http://schemas.microsoft.com/office/powerpoint/2010/main" val="352957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1" grpId="0"/>
      <p:bldP spid="23" grpId="0"/>
      <p:bldP spid="24" grpId="0"/>
      <p:bldP spid="26" grpId="0"/>
      <p:bldP spid="27" grpId="0"/>
      <p:bldP spid="29" grpId="0"/>
      <p:bldP spid="30" grpId="0"/>
      <p:bldP spid="32" grpId="0"/>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92623"/>
              </p:ext>
            </p:extLst>
          </p:nvPr>
        </p:nvGraphicFramePr>
        <p:xfrm>
          <a:off x="2032000" y="1981200"/>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4438" y="64395"/>
            <a:ext cx="10749367" cy="1208868"/>
          </a:xfrm>
        </p:spPr>
        <p:txBody>
          <a:bodyPr/>
          <a:lstStyle/>
          <a:p>
            <a:r>
              <a:rPr lang="en-US" dirty="0" smtClean="0">
                <a:solidFill>
                  <a:schemeClr val="bg1"/>
                </a:solidFill>
              </a:rPr>
              <a:t>Detection Mechanism</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61</a:t>
            </a:fld>
            <a:endParaRPr lang="en-US"/>
          </a:p>
        </p:txBody>
      </p:sp>
    </p:spTree>
    <p:extLst>
      <p:ext uri="{BB962C8B-B14F-4D97-AF65-F5344CB8AC3E}">
        <p14:creationId xmlns:p14="http://schemas.microsoft.com/office/powerpoint/2010/main" val="171219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5" descr="C:\Users\abboudeh.wawi\Desktop\RA\blue car.jpg"/>
          <p:cNvPicPr>
            <a:picLocks noChangeAspect="1" noChangeArrowheads="1"/>
          </p:cNvPicPr>
          <p:nvPr/>
        </p:nvPicPr>
        <p:blipFill>
          <a:blip r:embed="rId3" cstate="print"/>
          <a:srcRect/>
          <a:stretch>
            <a:fillRect/>
          </a:stretch>
        </p:blipFill>
        <p:spPr bwMode="auto">
          <a:xfrm>
            <a:off x="2438400" y="3733800"/>
            <a:ext cx="1194816" cy="677008"/>
          </a:xfrm>
          <a:prstGeom prst="rect">
            <a:avLst/>
          </a:prstGeom>
          <a:noFill/>
        </p:spPr>
      </p:pic>
      <p:pic>
        <p:nvPicPr>
          <p:cNvPr id="71" name="Picture 3" descr="C:\Users\abboudeh.wawi\Desktop\RA\carclipart.gif"/>
          <p:cNvPicPr>
            <a:picLocks noChangeAspect="1" noChangeArrowheads="1"/>
          </p:cNvPicPr>
          <p:nvPr/>
        </p:nvPicPr>
        <p:blipFill>
          <a:blip r:embed="rId4" cstate="print"/>
          <a:srcRect/>
          <a:stretch>
            <a:fillRect/>
          </a:stretch>
        </p:blipFill>
        <p:spPr bwMode="auto">
          <a:xfrm>
            <a:off x="1016000" y="4235029"/>
            <a:ext cx="1320800" cy="587823"/>
          </a:xfrm>
          <a:prstGeom prst="rect">
            <a:avLst/>
          </a:prstGeom>
          <a:noFill/>
        </p:spPr>
      </p:pic>
      <p:pic>
        <p:nvPicPr>
          <p:cNvPr id="57" name="Picture 3" descr="C:\Users\abboudeh.wawi\Desktop\RA\carclipart.gif"/>
          <p:cNvPicPr>
            <a:picLocks noChangeAspect="1" noChangeArrowheads="1"/>
          </p:cNvPicPr>
          <p:nvPr/>
        </p:nvPicPr>
        <p:blipFill>
          <a:blip r:embed="rId4" cstate="print"/>
          <a:srcRect/>
          <a:stretch>
            <a:fillRect/>
          </a:stretch>
        </p:blipFill>
        <p:spPr bwMode="auto">
          <a:xfrm>
            <a:off x="762000" y="3663528"/>
            <a:ext cx="1320800" cy="587823"/>
          </a:xfrm>
          <a:prstGeom prst="rect">
            <a:avLst/>
          </a:prstGeom>
          <a:noFill/>
        </p:spPr>
      </p:pic>
      <p:pic>
        <p:nvPicPr>
          <p:cNvPr id="74" name="Picture 3" descr="C:\Users\abboudeh.wawi\Desktop\RA\carclipart.gif"/>
          <p:cNvPicPr>
            <a:picLocks noChangeAspect="1" noChangeArrowheads="1"/>
          </p:cNvPicPr>
          <p:nvPr/>
        </p:nvPicPr>
        <p:blipFill>
          <a:blip r:embed="rId4" cstate="print"/>
          <a:srcRect/>
          <a:stretch>
            <a:fillRect/>
          </a:stretch>
        </p:blipFill>
        <p:spPr bwMode="auto">
          <a:xfrm>
            <a:off x="762000" y="3092029"/>
            <a:ext cx="1320800" cy="587823"/>
          </a:xfrm>
          <a:prstGeom prst="rect">
            <a:avLst/>
          </a:prstGeom>
          <a:noFill/>
        </p:spPr>
      </p:pic>
      <p:pic>
        <p:nvPicPr>
          <p:cNvPr id="70" name="Picture 3" descr="C:\Users\abboudeh.wawi\Desktop\RA\carclipart.gif"/>
          <p:cNvPicPr>
            <a:picLocks noChangeAspect="1" noChangeArrowheads="1"/>
          </p:cNvPicPr>
          <p:nvPr/>
        </p:nvPicPr>
        <p:blipFill>
          <a:blip r:embed="rId4" cstate="print"/>
          <a:srcRect/>
          <a:stretch>
            <a:fillRect/>
          </a:stretch>
        </p:blipFill>
        <p:spPr bwMode="auto">
          <a:xfrm>
            <a:off x="2032000" y="2520529"/>
            <a:ext cx="1320800" cy="587823"/>
          </a:xfrm>
          <a:prstGeom prst="rect">
            <a:avLst/>
          </a:prstGeom>
          <a:noFill/>
        </p:spPr>
      </p:pic>
      <p:cxnSp>
        <p:nvCxnSpPr>
          <p:cNvPr id="165" name="Straight Arrow Connector 164"/>
          <p:cNvCxnSpPr>
            <a:stCxn id="34" idx="2"/>
            <a:endCxn id="80" idx="2"/>
          </p:cNvCxnSpPr>
          <p:nvPr/>
        </p:nvCxnSpPr>
        <p:spPr>
          <a:xfrm rot="16200000" flipH="1">
            <a:off x="4146558" y="3171114"/>
            <a:ext cx="114300" cy="2311417"/>
          </a:xfrm>
          <a:prstGeom prst="straightConnector1">
            <a:avLst/>
          </a:prstGeom>
          <a:ln w="95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3" descr="C:\Users\abboudeh.wawi\Desktop\RA\carclipart.gif"/>
          <p:cNvPicPr>
            <a:picLocks noChangeAspect="1" noChangeArrowheads="1"/>
          </p:cNvPicPr>
          <p:nvPr/>
        </p:nvPicPr>
        <p:blipFill>
          <a:blip r:embed="rId4" cstate="print"/>
          <a:srcRect/>
          <a:stretch>
            <a:fillRect/>
          </a:stretch>
        </p:blipFill>
        <p:spPr bwMode="auto">
          <a:xfrm>
            <a:off x="4013211" y="3130133"/>
            <a:ext cx="1625600" cy="764038"/>
          </a:xfrm>
          <a:prstGeom prst="rect">
            <a:avLst/>
          </a:prstGeom>
          <a:noFill/>
        </p:spPr>
      </p:pic>
      <p:sp>
        <p:nvSpPr>
          <p:cNvPr id="4" name="Content Placeholder 3"/>
          <p:cNvSpPr>
            <a:spLocks noGrp="1"/>
          </p:cNvSpPr>
          <p:nvPr>
            <p:ph idx="1"/>
          </p:nvPr>
        </p:nvSpPr>
        <p:spPr>
          <a:xfrm>
            <a:off x="457213" y="2368127"/>
            <a:ext cx="5892791" cy="2895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p>
        </p:txBody>
      </p:sp>
      <p:sp>
        <p:nvSpPr>
          <p:cNvPr id="15" name="TextBox 14"/>
          <p:cNvSpPr txBox="1"/>
          <p:nvPr/>
        </p:nvSpPr>
        <p:spPr>
          <a:xfrm>
            <a:off x="5435632" y="3968359"/>
            <a:ext cx="507997"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sp>
        <p:nvSpPr>
          <p:cNvPr id="19" name="TextBox 18"/>
          <p:cNvSpPr txBox="1"/>
          <p:nvPr/>
        </p:nvSpPr>
        <p:spPr>
          <a:xfrm>
            <a:off x="2286000" y="2711029"/>
            <a:ext cx="406400" cy="339439"/>
          </a:xfrm>
          <a:prstGeom prst="rect">
            <a:avLst/>
          </a:prstGeom>
          <a:noFill/>
        </p:spPr>
        <p:txBody>
          <a:bodyPr wrap="square" lIns="61838" tIns="30918" rIns="61838" bIns="30918" rtlCol="0">
            <a:spAutoFit/>
          </a:bodyPr>
          <a:lstStyle/>
          <a:p>
            <a:r>
              <a:rPr lang="en-US" b="1" dirty="0" smtClean="0"/>
              <a:t>5</a:t>
            </a:r>
            <a:endParaRPr lang="en-US" b="1" dirty="0"/>
          </a:p>
        </p:txBody>
      </p:sp>
      <p:sp>
        <p:nvSpPr>
          <p:cNvPr id="20" name="TextBox 19"/>
          <p:cNvSpPr txBox="1"/>
          <p:nvPr/>
        </p:nvSpPr>
        <p:spPr>
          <a:xfrm>
            <a:off x="1270000" y="4425529"/>
            <a:ext cx="254000" cy="339439"/>
          </a:xfrm>
          <a:prstGeom prst="rect">
            <a:avLst/>
          </a:prstGeom>
          <a:noFill/>
        </p:spPr>
        <p:txBody>
          <a:bodyPr wrap="square" lIns="61838" tIns="30918" rIns="61838" bIns="30918" rtlCol="0">
            <a:spAutoFit/>
          </a:bodyPr>
          <a:lstStyle/>
          <a:p>
            <a:r>
              <a:rPr lang="en-US" b="1" dirty="0" smtClean="0"/>
              <a:t>4</a:t>
            </a:r>
            <a:endParaRPr lang="en-US" b="1" dirty="0"/>
          </a:p>
        </p:txBody>
      </p:sp>
      <p:sp>
        <p:nvSpPr>
          <p:cNvPr id="21" name="TextBox 20"/>
          <p:cNvSpPr txBox="1"/>
          <p:nvPr/>
        </p:nvSpPr>
        <p:spPr>
          <a:xfrm>
            <a:off x="1016004" y="3282532"/>
            <a:ext cx="254000" cy="339439"/>
          </a:xfrm>
          <a:prstGeom prst="rect">
            <a:avLst/>
          </a:prstGeom>
          <a:noFill/>
        </p:spPr>
        <p:txBody>
          <a:bodyPr wrap="square" lIns="61838" tIns="30918" rIns="61838" bIns="30918" rtlCol="0">
            <a:spAutoFit/>
          </a:bodyPr>
          <a:lstStyle/>
          <a:p>
            <a:r>
              <a:rPr lang="en-US" b="1" dirty="0" smtClean="0"/>
              <a:t>3</a:t>
            </a:r>
            <a:endParaRPr lang="en-US" b="1" dirty="0"/>
          </a:p>
        </p:txBody>
      </p:sp>
      <p:sp>
        <p:nvSpPr>
          <p:cNvPr id="22" name="TextBox 21"/>
          <p:cNvSpPr txBox="1"/>
          <p:nvPr/>
        </p:nvSpPr>
        <p:spPr>
          <a:xfrm>
            <a:off x="1016000" y="3854028"/>
            <a:ext cx="508000" cy="339439"/>
          </a:xfrm>
          <a:prstGeom prst="rect">
            <a:avLst/>
          </a:prstGeom>
          <a:noFill/>
        </p:spPr>
        <p:txBody>
          <a:bodyPr wrap="square" lIns="61838" tIns="30918" rIns="61838" bIns="30918" rtlCol="0">
            <a:spAutoFit/>
          </a:bodyPr>
          <a:lstStyle/>
          <a:p>
            <a:r>
              <a:rPr lang="en-US" b="1" dirty="0" smtClean="0"/>
              <a:t>2</a:t>
            </a:r>
            <a:endParaRPr lang="en-US" b="1" dirty="0"/>
          </a:p>
        </p:txBody>
      </p:sp>
      <p:sp>
        <p:nvSpPr>
          <p:cNvPr id="31" name="TextBox 30"/>
          <p:cNvSpPr txBox="1"/>
          <p:nvPr/>
        </p:nvSpPr>
        <p:spPr>
          <a:xfrm flipH="1">
            <a:off x="11074400" y="4387437"/>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34" name="TextBox 33"/>
          <p:cNvSpPr txBox="1"/>
          <p:nvPr/>
        </p:nvSpPr>
        <p:spPr>
          <a:xfrm flipH="1">
            <a:off x="2794000" y="3930234"/>
            <a:ext cx="508000" cy="339439"/>
          </a:xfrm>
          <a:prstGeom prst="rect">
            <a:avLst/>
          </a:prstGeom>
          <a:noFill/>
        </p:spPr>
        <p:txBody>
          <a:bodyPr wrap="square" lIns="61838" tIns="30918" rIns="61838" bIns="30918" rtlCol="0">
            <a:spAutoFit/>
          </a:bodyPr>
          <a:lstStyle/>
          <a:p>
            <a:r>
              <a:rPr lang="en-US" b="1" dirty="0" smtClean="0"/>
              <a:t>12</a:t>
            </a:r>
            <a:endParaRPr lang="en-US" b="1" dirty="0"/>
          </a:p>
        </p:txBody>
      </p:sp>
      <p:sp>
        <p:nvSpPr>
          <p:cNvPr id="75" name="Oval 74"/>
          <p:cNvSpPr/>
          <p:nvPr/>
        </p:nvSpPr>
        <p:spPr>
          <a:xfrm>
            <a:off x="6858026" y="2596733"/>
            <a:ext cx="5079977" cy="297179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61838" tIns="30918" rIns="61838" bIns="30918" rtlCol="1" anchor="ctr"/>
          <a:lstStyle/>
          <a:p>
            <a:pPr algn="ctr"/>
            <a:endParaRPr lang="ar-LB" dirty="0"/>
          </a:p>
        </p:txBody>
      </p:sp>
      <p:pic>
        <p:nvPicPr>
          <p:cNvPr id="79" name="Picture 2" descr="C:\Users\abboudeh.wawi\Desktop\RA\car 14.gif"/>
          <p:cNvPicPr>
            <a:picLocks noChangeAspect="1" noChangeArrowheads="1"/>
          </p:cNvPicPr>
          <p:nvPr/>
        </p:nvPicPr>
        <p:blipFill>
          <a:blip r:embed="rId5" cstate="print"/>
          <a:srcRect/>
          <a:stretch>
            <a:fillRect/>
          </a:stretch>
        </p:blipFill>
        <p:spPr bwMode="auto">
          <a:xfrm>
            <a:off x="10414000" y="3549233"/>
            <a:ext cx="1320800" cy="430528"/>
          </a:xfrm>
          <a:prstGeom prst="rect">
            <a:avLst/>
          </a:prstGeom>
          <a:noFill/>
        </p:spPr>
      </p:pic>
      <p:pic>
        <p:nvPicPr>
          <p:cNvPr id="82" name="Picture 2" descr="C:\Users\abboudeh.wawi\Desktop\RA\car 14.gif"/>
          <p:cNvPicPr>
            <a:picLocks noChangeAspect="1" noChangeArrowheads="1"/>
          </p:cNvPicPr>
          <p:nvPr/>
        </p:nvPicPr>
        <p:blipFill>
          <a:blip r:embed="rId5" cstate="print"/>
          <a:srcRect/>
          <a:stretch>
            <a:fillRect/>
          </a:stretch>
        </p:blipFill>
        <p:spPr bwMode="auto">
          <a:xfrm>
            <a:off x="9652000" y="4806528"/>
            <a:ext cx="1320800" cy="430528"/>
          </a:xfrm>
          <a:prstGeom prst="rect">
            <a:avLst/>
          </a:prstGeom>
          <a:noFill/>
        </p:spPr>
      </p:pic>
      <p:pic>
        <p:nvPicPr>
          <p:cNvPr id="83" name="Picture 2" descr="C:\Users\abboudeh.wawi\Desktop\RA\car 14.gif"/>
          <p:cNvPicPr>
            <a:picLocks noChangeAspect="1" noChangeArrowheads="1"/>
          </p:cNvPicPr>
          <p:nvPr/>
        </p:nvPicPr>
        <p:blipFill>
          <a:blip r:embed="rId5" cstate="print"/>
          <a:srcRect/>
          <a:stretch>
            <a:fillRect/>
          </a:stretch>
        </p:blipFill>
        <p:spPr bwMode="auto">
          <a:xfrm>
            <a:off x="9499600" y="3130143"/>
            <a:ext cx="1320800" cy="430528"/>
          </a:xfrm>
          <a:prstGeom prst="rect">
            <a:avLst/>
          </a:prstGeom>
          <a:noFill/>
        </p:spPr>
      </p:pic>
      <p:sp>
        <p:nvSpPr>
          <p:cNvPr id="84" name="TextBox 83"/>
          <p:cNvSpPr txBox="1"/>
          <p:nvPr/>
        </p:nvSpPr>
        <p:spPr>
          <a:xfrm flipH="1">
            <a:off x="10922000" y="3549233"/>
            <a:ext cx="609600" cy="339439"/>
          </a:xfrm>
          <a:prstGeom prst="rect">
            <a:avLst/>
          </a:prstGeom>
          <a:noFill/>
        </p:spPr>
        <p:txBody>
          <a:bodyPr wrap="square" lIns="61838" tIns="30918" rIns="61838" bIns="30918" rtlCol="0">
            <a:spAutoFit/>
          </a:bodyPr>
          <a:lstStyle/>
          <a:p>
            <a:r>
              <a:rPr lang="en-US" dirty="0" smtClean="0"/>
              <a:t>10</a:t>
            </a:r>
            <a:endParaRPr lang="en-US" dirty="0"/>
          </a:p>
        </p:txBody>
      </p:sp>
      <p:sp>
        <p:nvSpPr>
          <p:cNvPr id="86" name="TextBox 85"/>
          <p:cNvSpPr txBox="1"/>
          <p:nvPr/>
        </p:nvSpPr>
        <p:spPr>
          <a:xfrm flipH="1">
            <a:off x="7670835" y="4044559"/>
            <a:ext cx="507997" cy="339439"/>
          </a:xfrm>
          <a:prstGeom prst="rect">
            <a:avLst/>
          </a:prstGeom>
          <a:noFill/>
        </p:spPr>
        <p:txBody>
          <a:bodyPr wrap="square" lIns="61838" tIns="30918" rIns="61838" bIns="30918" rtlCol="0">
            <a:spAutoFit/>
          </a:bodyPr>
          <a:lstStyle/>
          <a:p>
            <a:r>
              <a:rPr lang="en-US" dirty="0" smtClean="0"/>
              <a:t>8</a:t>
            </a:r>
            <a:endParaRPr lang="en-US" dirty="0"/>
          </a:p>
        </p:txBody>
      </p:sp>
      <p:sp>
        <p:nvSpPr>
          <p:cNvPr id="87" name="TextBox 86"/>
          <p:cNvSpPr txBox="1"/>
          <p:nvPr/>
        </p:nvSpPr>
        <p:spPr>
          <a:xfrm flipH="1">
            <a:off x="8077232" y="3206352"/>
            <a:ext cx="507997"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88" name="TextBox 87"/>
          <p:cNvSpPr txBox="1"/>
          <p:nvPr/>
        </p:nvSpPr>
        <p:spPr>
          <a:xfrm flipH="1">
            <a:off x="10058400" y="3228104"/>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89" name="TextBox 88"/>
          <p:cNvSpPr txBox="1"/>
          <p:nvPr/>
        </p:nvSpPr>
        <p:spPr>
          <a:xfrm flipH="1">
            <a:off x="9194815" y="3892152"/>
            <a:ext cx="1016004" cy="339439"/>
          </a:xfrm>
          <a:prstGeom prst="rect">
            <a:avLst/>
          </a:prstGeom>
          <a:noFill/>
        </p:spPr>
        <p:txBody>
          <a:bodyPr wrap="square" lIns="61838" tIns="30918" rIns="61838" bIns="30918" rtlCol="0">
            <a:spAutoFit/>
          </a:bodyPr>
          <a:lstStyle/>
          <a:p>
            <a:r>
              <a:rPr lang="en-US" dirty="0" smtClean="0">
                <a:solidFill>
                  <a:schemeClr val="bg1"/>
                </a:solidFill>
              </a:rPr>
              <a:t>CH-2</a:t>
            </a:r>
            <a:endParaRPr lang="en-US" dirty="0">
              <a:solidFill>
                <a:schemeClr val="bg1"/>
              </a:solidFill>
            </a:endParaRPr>
          </a:p>
        </p:txBody>
      </p:sp>
      <p:cxnSp>
        <p:nvCxnSpPr>
          <p:cNvPr id="101" name="Straight Arrow Connector 100"/>
          <p:cNvCxnSpPr>
            <a:endCxn id="78" idx="2"/>
          </p:cNvCxnSpPr>
          <p:nvPr/>
        </p:nvCxnSpPr>
        <p:spPr>
          <a:xfrm>
            <a:off x="8737600" y="4326738"/>
            <a:ext cx="1016000" cy="12418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56" idx="2"/>
          </p:cNvCxnSpPr>
          <p:nvPr/>
        </p:nvCxnSpPr>
        <p:spPr>
          <a:xfrm>
            <a:off x="6146806" y="4250558"/>
            <a:ext cx="1473201" cy="20036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5"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7061231" y="3892133"/>
            <a:ext cx="1523997" cy="716278"/>
          </a:xfrm>
          <a:prstGeom prst="rect">
            <a:avLst/>
          </a:prstGeom>
          <a:noFill/>
        </p:spPr>
      </p:pic>
      <p:sp>
        <p:nvSpPr>
          <p:cNvPr id="58" name="TextBox 57"/>
          <p:cNvSpPr txBox="1"/>
          <p:nvPr/>
        </p:nvSpPr>
        <p:spPr>
          <a:xfrm>
            <a:off x="1778008" y="5677386"/>
            <a:ext cx="761997" cy="277883"/>
          </a:xfrm>
          <a:prstGeom prst="rect">
            <a:avLst/>
          </a:prstGeom>
          <a:noFill/>
        </p:spPr>
        <p:txBody>
          <a:bodyPr wrap="square" lIns="61838" tIns="30918" rIns="61838" bIns="30918" rtlCol="0">
            <a:spAutoFit/>
          </a:bodyPr>
          <a:lstStyle/>
          <a:p>
            <a:r>
              <a:rPr lang="en-US" sz="1400" dirty="0" smtClean="0"/>
              <a:t>MPR </a:t>
            </a:r>
            <a:endParaRPr lang="en-US" sz="1400" dirty="0"/>
          </a:p>
        </p:txBody>
      </p:sp>
      <p:sp>
        <p:nvSpPr>
          <p:cNvPr id="61" name="TextBox 60"/>
          <p:cNvSpPr txBox="1"/>
          <p:nvPr/>
        </p:nvSpPr>
        <p:spPr>
          <a:xfrm>
            <a:off x="6858000" y="5677389"/>
            <a:ext cx="2133573" cy="277883"/>
          </a:xfrm>
          <a:prstGeom prst="rect">
            <a:avLst/>
          </a:prstGeom>
          <a:noFill/>
        </p:spPr>
        <p:txBody>
          <a:bodyPr wrap="square" lIns="61838" tIns="30918" rIns="61838" bIns="30918" rtlCol="0">
            <a:spAutoFit/>
          </a:bodyPr>
          <a:lstStyle/>
          <a:p>
            <a:r>
              <a:rPr lang="en-US" sz="1400" dirty="0" smtClean="0"/>
              <a:t>Cluster-head</a:t>
            </a:r>
          </a:p>
        </p:txBody>
      </p:sp>
      <p:pic>
        <p:nvPicPr>
          <p:cNvPr id="62" name="Picture 2" descr="C:\Users\abboudeh.wawi\Desktop\RA\car 14.gif"/>
          <p:cNvPicPr>
            <a:picLocks noChangeAspect="1" noChangeArrowheads="1"/>
          </p:cNvPicPr>
          <p:nvPr/>
        </p:nvPicPr>
        <p:blipFill>
          <a:blip r:embed="rId5" cstate="print"/>
          <a:srcRect/>
          <a:stretch>
            <a:fillRect/>
          </a:stretch>
        </p:blipFill>
        <p:spPr bwMode="auto">
          <a:xfrm>
            <a:off x="8890000" y="5677386"/>
            <a:ext cx="1117600" cy="397408"/>
          </a:xfrm>
          <a:prstGeom prst="rect">
            <a:avLst/>
          </a:prstGeom>
          <a:noFill/>
        </p:spPr>
      </p:pic>
      <p:sp>
        <p:nvSpPr>
          <p:cNvPr id="63" name="TextBox 62"/>
          <p:cNvSpPr txBox="1"/>
          <p:nvPr/>
        </p:nvSpPr>
        <p:spPr>
          <a:xfrm>
            <a:off x="10160000" y="5677389"/>
            <a:ext cx="2032000" cy="277883"/>
          </a:xfrm>
          <a:prstGeom prst="rect">
            <a:avLst/>
          </a:prstGeom>
          <a:noFill/>
        </p:spPr>
        <p:txBody>
          <a:bodyPr wrap="square" lIns="61838" tIns="30918" rIns="61838" bIns="30918" rtlCol="0">
            <a:spAutoFit/>
          </a:bodyPr>
          <a:lstStyle/>
          <a:p>
            <a:r>
              <a:rPr lang="en-US" sz="1400" dirty="0" smtClean="0"/>
              <a:t>Normal Node</a:t>
            </a:r>
          </a:p>
        </p:txBody>
      </p:sp>
      <p:pic>
        <p:nvPicPr>
          <p:cNvPr id="66"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4521213" y="3739741"/>
            <a:ext cx="1625600" cy="914398"/>
          </a:xfrm>
          <a:prstGeom prst="rect">
            <a:avLst/>
          </a:prstGeom>
          <a:noFill/>
          <a:ln w="3175">
            <a:noFill/>
          </a:ln>
        </p:spPr>
      </p:pic>
      <p:sp>
        <p:nvSpPr>
          <p:cNvPr id="68" name="TextBox 67"/>
          <p:cNvSpPr txBox="1"/>
          <p:nvPr/>
        </p:nvSpPr>
        <p:spPr>
          <a:xfrm>
            <a:off x="4318000" y="5677389"/>
            <a:ext cx="1524000" cy="277883"/>
          </a:xfrm>
          <a:prstGeom prst="rect">
            <a:avLst/>
          </a:prstGeom>
          <a:noFill/>
        </p:spPr>
        <p:txBody>
          <a:bodyPr wrap="square" lIns="61838" tIns="30918" rIns="61838" bIns="30918" rtlCol="0">
            <a:spAutoFit/>
          </a:bodyPr>
          <a:lstStyle/>
          <a:p>
            <a:r>
              <a:rPr lang="en-US" sz="1400" dirty="0" smtClean="0"/>
              <a:t>Watchdog</a:t>
            </a:r>
          </a:p>
        </p:txBody>
      </p:sp>
      <p:pic>
        <p:nvPicPr>
          <p:cNvPr id="69"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508001" y="5350815"/>
            <a:ext cx="1219211" cy="685800"/>
          </a:xfrm>
          <a:prstGeom prst="rect">
            <a:avLst/>
          </a:prstGeom>
          <a:noFill/>
        </p:spPr>
      </p:pic>
      <p:pic>
        <p:nvPicPr>
          <p:cNvPr id="64" name="Picture 2" descr="C:\Users\abboudeh.wawi\Desktop\RA\car 14.gif"/>
          <p:cNvPicPr>
            <a:picLocks noChangeAspect="1" noChangeArrowheads="1"/>
          </p:cNvPicPr>
          <p:nvPr/>
        </p:nvPicPr>
        <p:blipFill>
          <a:blip r:embed="rId5" cstate="print"/>
          <a:srcRect/>
          <a:stretch>
            <a:fillRect/>
          </a:stretch>
        </p:blipFill>
        <p:spPr bwMode="auto">
          <a:xfrm>
            <a:off x="10414000" y="4120733"/>
            <a:ext cx="1320800" cy="430528"/>
          </a:xfrm>
          <a:prstGeom prst="rect">
            <a:avLst/>
          </a:prstGeom>
          <a:noFill/>
        </p:spPr>
      </p:pic>
      <p:sp>
        <p:nvSpPr>
          <p:cNvPr id="65" name="TextBox 64"/>
          <p:cNvSpPr txBox="1"/>
          <p:nvPr/>
        </p:nvSpPr>
        <p:spPr>
          <a:xfrm flipH="1">
            <a:off x="10922000" y="4120734"/>
            <a:ext cx="508000" cy="339439"/>
          </a:xfrm>
          <a:prstGeom prst="rect">
            <a:avLst/>
          </a:prstGeom>
          <a:noFill/>
        </p:spPr>
        <p:txBody>
          <a:bodyPr wrap="square" lIns="61838" tIns="30918" rIns="61838" bIns="30918" rtlCol="0">
            <a:spAutoFit/>
          </a:bodyPr>
          <a:lstStyle/>
          <a:p>
            <a:r>
              <a:rPr lang="en-US" dirty="0" smtClean="0"/>
              <a:t>14</a:t>
            </a:r>
            <a:endParaRPr lang="en-US" dirty="0"/>
          </a:p>
        </p:txBody>
      </p:sp>
      <p:sp>
        <p:nvSpPr>
          <p:cNvPr id="80" name="TextBox 79"/>
          <p:cNvSpPr txBox="1"/>
          <p:nvPr/>
        </p:nvSpPr>
        <p:spPr>
          <a:xfrm>
            <a:off x="5130825" y="4044534"/>
            <a:ext cx="457184"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pic>
        <p:nvPicPr>
          <p:cNvPr id="76" name="Picture 2" descr="C:\Users\abboudeh.wawi\Desktop\RA\car 14.gif"/>
          <p:cNvPicPr>
            <a:picLocks noChangeAspect="1" noChangeArrowheads="1"/>
          </p:cNvPicPr>
          <p:nvPr/>
        </p:nvPicPr>
        <p:blipFill>
          <a:blip r:embed="rId5" cstate="print"/>
          <a:srcRect/>
          <a:stretch>
            <a:fillRect/>
          </a:stretch>
        </p:blipFill>
        <p:spPr bwMode="auto">
          <a:xfrm>
            <a:off x="7569211" y="3206337"/>
            <a:ext cx="1320800" cy="511623"/>
          </a:xfrm>
          <a:prstGeom prst="rect">
            <a:avLst/>
          </a:prstGeom>
          <a:noFill/>
        </p:spPr>
      </p:pic>
      <p:sp>
        <p:nvSpPr>
          <p:cNvPr id="56" name="TextBox 55"/>
          <p:cNvSpPr txBox="1"/>
          <p:nvPr/>
        </p:nvSpPr>
        <p:spPr>
          <a:xfrm>
            <a:off x="7366008" y="4111482"/>
            <a:ext cx="507997" cy="339439"/>
          </a:xfrm>
          <a:prstGeom prst="rect">
            <a:avLst/>
          </a:prstGeom>
          <a:noFill/>
        </p:spPr>
        <p:txBody>
          <a:bodyPr wrap="square" lIns="61838" tIns="30918" rIns="61838" bIns="30918" rtlCol="0">
            <a:spAutoFit/>
          </a:bodyPr>
          <a:lstStyle/>
          <a:p>
            <a:r>
              <a:rPr lang="en-US" b="1" dirty="0" smtClean="0">
                <a:solidFill>
                  <a:schemeClr val="bg1"/>
                </a:solidFill>
              </a:rPr>
              <a:t>8</a:t>
            </a:r>
            <a:endParaRPr lang="en-US" b="1" dirty="0">
              <a:solidFill>
                <a:schemeClr val="bg1"/>
              </a:solidFill>
            </a:endParaRPr>
          </a:p>
        </p:txBody>
      </p:sp>
      <p:sp>
        <p:nvSpPr>
          <p:cNvPr id="113" name="TextBox 112"/>
          <p:cNvSpPr txBox="1"/>
          <p:nvPr/>
        </p:nvSpPr>
        <p:spPr>
          <a:xfrm flipH="1">
            <a:off x="8280400" y="3391392"/>
            <a:ext cx="609600"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59" name="TextBox 58"/>
          <p:cNvSpPr txBox="1"/>
          <p:nvPr/>
        </p:nvSpPr>
        <p:spPr>
          <a:xfrm flipH="1">
            <a:off x="4318008" y="3391392"/>
            <a:ext cx="507997" cy="339439"/>
          </a:xfrm>
          <a:prstGeom prst="rect">
            <a:avLst/>
          </a:prstGeom>
          <a:noFill/>
        </p:spPr>
        <p:txBody>
          <a:bodyPr wrap="square" lIns="61838" tIns="30918" rIns="61838" bIns="30918" rtlCol="0">
            <a:spAutoFit/>
          </a:bodyPr>
          <a:lstStyle/>
          <a:p>
            <a:r>
              <a:rPr lang="en-US" b="1" dirty="0" smtClean="0"/>
              <a:t>6</a:t>
            </a:r>
            <a:endParaRPr lang="en-US" b="1" dirty="0"/>
          </a:p>
        </p:txBody>
      </p:sp>
      <p:sp>
        <p:nvSpPr>
          <p:cNvPr id="85" name="TextBox 84"/>
          <p:cNvSpPr txBox="1"/>
          <p:nvPr/>
        </p:nvSpPr>
        <p:spPr>
          <a:xfrm flipH="1">
            <a:off x="10160002" y="4806529"/>
            <a:ext cx="507997" cy="339439"/>
          </a:xfrm>
          <a:prstGeom prst="rect">
            <a:avLst/>
          </a:prstGeom>
          <a:noFill/>
        </p:spPr>
        <p:txBody>
          <a:bodyPr wrap="square" lIns="61838" tIns="30918" rIns="61838" bIns="30918" rtlCol="0">
            <a:spAutoFit/>
          </a:bodyPr>
          <a:lstStyle/>
          <a:p>
            <a:r>
              <a:rPr lang="en-US" dirty="0" smtClean="0"/>
              <a:t>9</a:t>
            </a:r>
            <a:endParaRPr lang="en-US" dirty="0"/>
          </a:p>
        </p:txBody>
      </p:sp>
      <p:sp>
        <p:nvSpPr>
          <p:cNvPr id="155" name="Rectangle 154"/>
          <p:cNvSpPr/>
          <p:nvPr/>
        </p:nvSpPr>
        <p:spPr>
          <a:xfrm>
            <a:off x="6096000" y="3391386"/>
            <a:ext cx="1270000" cy="489858"/>
          </a:xfrm>
          <a:prstGeom prst="rect">
            <a:avLst/>
          </a:prstGeom>
          <a:solidFill>
            <a:srgbClr val="92D05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228600" tIns="114300" rIns="228600" bIns="114300" rtlCol="0" anchor="ctr"/>
          <a:lstStyle/>
          <a:p>
            <a:pPr algn="ctr"/>
            <a:r>
              <a:rPr lang="en-US" sz="1200" b="1" dirty="0" smtClean="0"/>
              <a:t>Packet P1 </a:t>
            </a:r>
            <a:endParaRPr lang="en-US" sz="1200" b="1" i="1" dirty="0"/>
          </a:p>
        </p:txBody>
      </p:sp>
      <p:sp>
        <p:nvSpPr>
          <p:cNvPr id="169" name="Arc 168"/>
          <p:cNvSpPr/>
          <p:nvPr/>
        </p:nvSpPr>
        <p:spPr>
          <a:xfrm>
            <a:off x="4572000" y="3228098"/>
            <a:ext cx="2032000" cy="163288"/>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228600" tIns="114300" rIns="228600" bIns="114300" rtlCol="0" anchor="ctr"/>
          <a:lstStyle/>
          <a:p>
            <a:pPr algn="ctr"/>
            <a:endParaRPr lang="en-US"/>
          </a:p>
        </p:txBody>
      </p:sp>
      <p:sp>
        <p:nvSpPr>
          <p:cNvPr id="170" name="TextBox 169"/>
          <p:cNvSpPr txBox="1"/>
          <p:nvPr/>
        </p:nvSpPr>
        <p:spPr>
          <a:xfrm>
            <a:off x="5994400" y="2901530"/>
            <a:ext cx="1778000" cy="446276"/>
          </a:xfrm>
          <a:prstGeom prst="rect">
            <a:avLst/>
          </a:prstGeom>
          <a:noFill/>
        </p:spPr>
        <p:txBody>
          <a:bodyPr wrap="square" lIns="228600" tIns="114300" rIns="228600" bIns="114300" rtlCol="0">
            <a:spAutoFit/>
          </a:bodyPr>
          <a:lstStyle/>
          <a:p>
            <a:r>
              <a:rPr lang="en-US" sz="1400" dirty="0" smtClean="0"/>
              <a:t>Overhear</a:t>
            </a:r>
            <a:endParaRPr lang="en-US" sz="1400" dirty="0"/>
          </a:p>
        </p:txBody>
      </p:sp>
      <p:sp>
        <p:nvSpPr>
          <p:cNvPr id="53" name="TextBox 52"/>
          <p:cNvSpPr txBox="1"/>
          <p:nvPr/>
        </p:nvSpPr>
        <p:spPr>
          <a:xfrm>
            <a:off x="2032000" y="1758531"/>
            <a:ext cx="2794000" cy="600164"/>
          </a:xfrm>
          <a:prstGeom prst="rect">
            <a:avLst/>
          </a:prstGeom>
          <a:noFill/>
        </p:spPr>
        <p:txBody>
          <a:bodyPr wrap="square" lIns="228600" tIns="114300" rIns="228600" bIns="114300" rtlCol="0">
            <a:spAutoFit/>
          </a:bodyPr>
          <a:lstStyle/>
          <a:p>
            <a:r>
              <a:rPr lang="en-US" sz="2400" dirty="0" smtClean="0"/>
              <a:t>Cluster 1</a:t>
            </a:r>
            <a:endParaRPr lang="en-US" sz="2400" dirty="0"/>
          </a:p>
        </p:txBody>
      </p:sp>
      <p:sp>
        <p:nvSpPr>
          <p:cNvPr id="67" name="TextBox 66"/>
          <p:cNvSpPr txBox="1"/>
          <p:nvPr/>
        </p:nvSpPr>
        <p:spPr>
          <a:xfrm>
            <a:off x="8128000" y="1758531"/>
            <a:ext cx="2794000" cy="600164"/>
          </a:xfrm>
          <a:prstGeom prst="rect">
            <a:avLst/>
          </a:prstGeom>
          <a:noFill/>
        </p:spPr>
        <p:txBody>
          <a:bodyPr wrap="square" lIns="228600" tIns="114300" rIns="228600" bIns="114300" rtlCol="0">
            <a:spAutoFit/>
          </a:bodyPr>
          <a:lstStyle/>
          <a:p>
            <a:r>
              <a:rPr lang="en-US" sz="2400" dirty="0" smtClean="0"/>
              <a:t>Cluster 2</a:t>
            </a:r>
            <a:endParaRPr lang="en-US" sz="2400" dirty="0"/>
          </a:p>
        </p:txBody>
      </p:sp>
      <p:pic>
        <p:nvPicPr>
          <p:cNvPr id="72" name="Picture 3" descr="C:\Users\abboudeh.wawi\Desktop\RA\carclipart.gif"/>
          <p:cNvPicPr>
            <a:picLocks noChangeAspect="1" noChangeArrowheads="1"/>
          </p:cNvPicPr>
          <p:nvPr/>
        </p:nvPicPr>
        <p:blipFill>
          <a:blip r:embed="rId4" cstate="print"/>
          <a:srcRect/>
          <a:stretch>
            <a:fillRect/>
          </a:stretch>
        </p:blipFill>
        <p:spPr bwMode="auto">
          <a:xfrm>
            <a:off x="3048000" y="5568529"/>
            <a:ext cx="1320800" cy="587823"/>
          </a:xfrm>
          <a:prstGeom prst="rect">
            <a:avLst/>
          </a:prstGeom>
          <a:noFill/>
        </p:spPr>
      </p:pic>
      <p:sp>
        <p:nvSpPr>
          <p:cNvPr id="90" name="Arc 89"/>
          <p:cNvSpPr/>
          <p:nvPr/>
        </p:nvSpPr>
        <p:spPr>
          <a:xfrm>
            <a:off x="0" y="2514600"/>
            <a:ext cx="6502400" cy="838200"/>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228600" tIns="114300" rIns="228600" bIns="114300" rtlCol="0" anchor="ctr"/>
          <a:lstStyle/>
          <a:p>
            <a:pPr algn="ctr"/>
            <a:endParaRPr lang="en-US"/>
          </a:p>
        </p:txBody>
      </p:sp>
      <p:sp>
        <p:nvSpPr>
          <p:cNvPr id="91" name="Arc 90"/>
          <p:cNvSpPr/>
          <p:nvPr/>
        </p:nvSpPr>
        <p:spPr>
          <a:xfrm>
            <a:off x="-1727200" y="3200400"/>
            <a:ext cx="7924800" cy="838200"/>
          </a:xfrm>
          <a:prstGeom prst="arc">
            <a:avLst>
              <a:gd name="adj1" fmla="val 16200000"/>
              <a:gd name="adj2" fmla="val 21495197"/>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228600" tIns="114300" rIns="228600" bIns="114300" rtlCol="0" anchor="ctr"/>
          <a:lstStyle/>
          <a:p>
            <a:pPr algn="ctr"/>
            <a:endParaRPr lang="en-US"/>
          </a:p>
        </p:txBody>
      </p:sp>
      <p:sp>
        <p:nvSpPr>
          <p:cNvPr id="94" name="Arc 93"/>
          <p:cNvSpPr/>
          <p:nvPr/>
        </p:nvSpPr>
        <p:spPr>
          <a:xfrm rot="20663690">
            <a:off x="-1857584" y="4333044"/>
            <a:ext cx="8343287" cy="749028"/>
          </a:xfrm>
          <a:prstGeom prst="arc">
            <a:avLst>
              <a:gd name="adj1" fmla="val 16200000"/>
              <a:gd name="adj2" fmla="val 5590"/>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228600" tIns="114300" rIns="228600" bIns="114300" rtlCol="0" anchor="ctr"/>
          <a:lstStyle/>
          <a:p>
            <a:pPr algn="ctr"/>
            <a:endParaRPr lang="en-US"/>
          </a:p>
        </p:txBody>
      </p:sp>
      <p:pic>
        <p:nvPicPr>
          <p:cNvPr id="92" name="Picture 5" descr="C:\Users\abboudeh.wawi\Desktop\RA\blue car.jpg"/>
          <p:cNvPicPr>
            <a:picLocks noChangeAspect="1" noChangeArrowheads="1"/>
          </p:cNvPicPr>
          <p:nvPr/>
        </p:nvPicPr>
        <p:blipFill>
          <a:blip r:embed="rId3" cstate="print"/>
          <a:srcRect/>
          <a:stretch>
            <a:fillRect/>
          </a:stretch>
        </p:blipFill>
        <p:spPr bwMode="auto">
          <a:xfrm>
            <a:off x="9144000" y="4038600"/>
            <a:ext cx="1194816" cy="677008"/>
          </a:xfrm>
          <a:prstGeom prst="rect">
            <a:avLst/>
          </a:prstGeom>
          <a:noFill/>
        </p:spPr>
      </p:pic>
      <p:sp>
        <p:nvSpPr>
          <p:cNvPr id="95" name="Arc 94"/>
          <p:cNvSpPr/>
          <p:nvPr/>
        </p:nvSpPr>
        <p:spPr>
          <a:xfrm rot="20930018">
            <a:off x="-1456567" y="3714082"/>
            <a:ext cx="7844864" cy="671989"/>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228600" tIns="114300" rIns="228600" bIns="114300" rtlCol="0" anchor="ctr"/>
          <a:lstStyle/>
          <a:p>
            <a:pPr algn="ctr"/>
            <a:endParaRPr lang="en-US" dirty="0"/>
          </a:p>
        </p:txBody>
      </p:sp>
      <p:sp>
        <p:nvSpPr>
          <p:cNvPr id="78" name="TextBox 77"/>
          <p:cNvSpPr txBox="1"/>
          <p:nvPr/>
        </p:nvSpPr>
        <p:spPr>
          <a:xfrm flipH="1">
            <a:off x="9347200" y="4111482"/>
            <a:ext cx="812800" cy="339439"/>
          </a:xfrm>
          <a:prstGeom prst="rect">
            <a:avLst/>
          </a:prstGeom>
          <a:noFill/>
        </p:spPr>
        <p:txBody>
          <a:bodyPr wrap="square" lIns="61838" tIns="30918" rIns="61838" bIns="30918" rtlCol="0">
            <a:spAutoFit/>
          </a:bodyPr>
          <a:lstStyle/>
          <a:p>
            <a:r>
              <a:rPr lang="en-US" b="1" dirty="0" smtClean="0"/>
              <a:t>13</a:t>
            </a:r>
            <a:endParaRPr lang="en-US" b="1" dirty="0"/>
          </a:p>
        </p:txBody>
      </p:sp>
      <p:pic>
        <p:nvPicPr>
          <p:cNvPr id="93" name="Picture 5" descr="C:\Users\abboudeh.wawi\Desktop\RA\blue car.jpg"/>
          <p:cNvPicPr>
            <a:picLocks noChangeAspect="1" noChangeArrowheads="1"/>
          </p:cNvPicPr>
          <p:nvPr/>
        </p:nvPicPr>
        <p:blipFill>
          <a:blip r:embed="rId6" cstate="print"/>
          <a:srcRect/>
          <a:stretch>
            <a:fillRect/>
          </a:stretch>
        </p:blipFill>
        <p:spPr bwMode="auto">
          <a:xfrm>
            <a:off x="5892801" y="5562600"/>
            <a:ext cx="1060335" cy="600808"/>
          </a:xfrm>
          <a:prstGeom prst="rect">
            <a:avLst/>
          </a:prstGeom>
          <a:noFill/>
        </p:spPr>
      </p:pic>
      <p:sp>
        <p:nvSpPr>
          <p:cNvPr id="96" name="Arc 95"/>
          <p:cNvSpPr/>
          <p:nvPr/>
        </p:nvSpPr>
        <p:spPr>
          <a:xfrm rot="20930018">
            <a:off x="-495497" y="3839949"/>
            <a:ext cx="7844864" cy="671989"/>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228600" tIns="114300" rIns="228600" bIns="114300" rtlCol="0" anchor="ctr"/>
          <a:lstStyle/>
          <a:p>
            <a:pPr algn="ctr"/>
            <a:endParaRPr lang="en-US" dirty="0"/>
          </a:p>
        </p:txBody>
      </p:sp>
      <p:sp>
        <p:nvSpPr>
          <p:cNvPr id="60" name="Rectangle 59"/>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itle 1"/>
          <p:cNvSpPr>
            <a:spLocks noGrp="1"/>
          </p:cNvSpPr>
          <p:nvPr>
            <p:ph type="title"/>
          </p:nvPr>
        </p:nvSpPr>
        <p:spPr>
          <a:xfrm>
            <a:off x="604438" y="64395"/>
            <a:ext cx="10749367" cy="1208868"/>
          </a:xfrm>
        </p:spPr>
        <p:txBody>
          <a:bodyPr/>
          <a:lstStyle/>
          <a:p>
            <a:r>
              <a:rPr lang="en-US" dirty="0" smtClean="0">
                <a:solidFill>
                  <a:schemeClr val="bg1"/>
                </a:solidFill>
              </a:rPr>
              <a:t>Monitoring</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62</a:t>
            </a:fld>
            <a:endParaRPr lang="en-US"/>
          </a:p>
        </p:txBody>
      </p:sp>
    </p:spTree>
    <p:extLst>
      <p:ext uri="{BB962C8B-B14F-4D97-AF65-F5344CB8AC3E}">
        <p14:creationId xmlns:p14="http://schemas.microsoft.com/office/powerpoint/2010/main" val="164732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strVal val="#ppt_w*0.70"/>
                                          </p:val>
                                        </p:tav>
                                        <p:tav tm="100000">
                                          <p:val>
                                            <p:strVal val="#ppt_w"/>
                                          </p:val>
                                        </p:tav>
                                      </p:tavLst>
                                    </p:anim>
                                    <p:anim calcmode="lin" valueType="num">
                                      <p:cBhvr>
                                        <p:cTn id="8" dur="1000" fill="hold"/>
                                        <p:tgtEl>
                                          <p:spTgt spid="94"/>
                                        </p:tgtEl>
                                        <p:attrNameLst>
                                          <p:attrName>ppt_h</p:attrName>
                                        </p:attrNameLst>
                                      </p:cBhvr>
                                      <p:tavLst>
                                        <p:tav tm="0">
                                          <p:val>
                                            <p:strVal val="#ppt_h"/>
                                          </p:val>
                                        </p:tav>
                                        <p:tav tm="100000">
                                          <p:val>
                                            <p:strVal val="#ppt_h"/>
                                          </p:val>
                                        </p:tav>
                                      </p:tavLst>
                                    </p:anim>
                                    <p:animEffect transition="in" filter="fade">
                                      <p:cBhvr>
                                        <p:cTn id="9" dur="1000"/>
                                        <p:tgtEl>
                                          <p:spTgt spid="9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p:cTn id="12" dur="1000" fill="hold"/>
                                        <p:tgtEl>
                                          <p:spTgt spid="95"/>
                                        </p:tgtEl>
                                        <p:attrNameLst>
                                          <p:attrName>ppt_w</p:attrName>
                                        </p:attrNameLst>
                                      </p:cBhvr>
                                      <p:tavLst>
                                        <p:tav tm="0">
                                          <p:val>
                                            <p:strVal val="#ppt_w*0.70"/>
                                          </p:val>
                                        </p:tav>
                                        <p:tav tm="100000">
                                          <p:val>
                                            <p:strVal val="#ppt_w"/>
                                          </p:val>
                                        </p:tav>
                                      </p:tavLst>
                                    </p:anim>
                                    <p:anim calcmode="lin" valueType="num">
                                      <p:cBhvr>
                                        <p:cTn id="13" dur="1000" fill="hold"/>
                                        <p:tgtEl>
                                          <p:spTgt spid="95"/>
                                        </p:tgtEl>
                                        <p:attrNameLst>
                                          <p:attrName>ppt_h</p:attrName>
                                        </p:attrNameLst>
                                      </p:cBhvr>
                                      <p:tavLst>
                                        <p:tav tm="0">
                                          <p:val>
                                            <p:strVal val="#ppt_h"/>
                                          </p:val>
                                        </p:tav>
                                        <p:tav tm="100000">
                                          <p:val>
                                            <p:strVal val="#ppt_h"/>
                                          </p:val>
                                        </p:tav>
                                      </p:tavLst>
                                    </p:anim>
                                    <p:animEffect transition="in" filter="fade">
                                      <p:cBhvr>
                                        <p:cTn id="14" dur="1000"/>
                                        <p:tgtEl>
                                          <p:spTgt spid="9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1000" fill="hold"/>
                                        <p:tgtEl>
                                          <p:spTgt spid="91"/>
                                        </p:tgtEl>
                                        <p:attrNameLst>
                                          <p:attrName>ppt_w</p:attrName>
                                        </p:attrNameLst>
                                      </p:cBhvr>
                                      <p:tavLst>
                                        <p:tav tm="0">
                                          <p:val>
                                            <p:strVal val="#ppt_w*0.70"/>
                                          </p:val>
                                        </p:tav>
                                        <p:tav tm="100000">
                                          <p:val>
                                            <p:strVal val="#ppt_w"/>
                                          </p:val>
                                        </p:tav>
                                      </p:tavLst>
                                    </p:anim>
                                    <p:anim calcmode="lin" valueType="num">
                                      <p:cBhvr>
                                        <p:cTn id="18" dur="1000" fill="hold"/>
                                        <p:tgtEl>
                                          <p:spTgt spid="91"/>
                                        </p:tgtEl>
                                        <p:attrNameLst>
                                          <p:attrName>ppt_h</p:attrName>
                                        </p:attrNameLst>
                                      </p:cBhvr>
                                      <p:tavLst>
                                        <p:tav tm="0">
                                          <p:val>
                                            <p:strVal val="#ppt_h"/>
                                          </p:val>
                                        </p:tav>
                                        <p:tav tm="100000">
                                          <p:val>
                                            <p:strVal val="#ppt_h"/>
                                          </p:val>
                                        </p:tav>
                                      </p:tavLst>
                                    </p:anim>
                                    <p:animEffect transition="in" filter="fade">
                                      <p:cBhvr>
                                        <p:cTn id="19" dur="1000"/>
                                        <p:tgtEl>
                                          <p:spTgt spid="9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 calcmode="lin" valueType="num">
                                      <p:cBhvr>
                                        <p:cTn id="22" dur="1000" fill="hold"/>
                                        <p:tgtEl>
                                          <p:spTgt spid="169"/>
                                        </p:tgtEl>
                                        <p:attrNameLst>
                                          <p:attrName>ppt_w</p:attrName>
                                        </p:attrNameLst>
                                      </p:cBhvr>
                                      <p:tavLst>
                                        <p:tav tm="0">
                                          <p:val>
                                            <p:strVal val="#ppt_w*0.70"/>
                                          </p:val>
                                        </p:tav>
                                        <p:tav tm="100000">
                                          <p:val>
                                            <p:strVal val="#ppt_w"/>
                                          </p:val>
                                        </p:tav>
                                      </p:tavLst>
                                    </p:anim>
                                    <p:anim calcmode="lin" valueType="num">
                                      <p:cBhvr>
                                        <p:cTn id="23" dur="1000" fill="hold"/>
                                        <p:tgtEl>
                                          <p:spTgt spid="169"/>
                                        </p:tgtEl>
                                        <p:attrNameLst>
                                          <p:attrName>ppt_h</p:attrName>
                                        </p:attrNameLst>
                                      </p:cBhvr>
                                      <p:tavLst>
                                        <p:tav tm="0">
                                          <p:val>
                                            <p:strVal val="#ppt_h"/>
                                          </p:val>
                                        </p:tav>
                                        <p:tav tm="100000">
                                          <p:val>
                                            <p:strVal val="#ppt_h"/>
                                          </p:val>
                                        </p:tav>
                                      </p:tavLst>
                                    </p:anim>
                                    <p:animEffect transition="in" filter="fade">
                                      <p:cBhvr>
                                        <p:cTn id="24" dur="1000"/>
                                        <p:tgtEl>
                                          <p:spTgt spid="16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p:cTn id="27" dur="1000" fill="hold"/>
                                        <p:tgtEl>
                                          <p:spTgt spid="90"/>
                                        </p:tgtEl>
                                        <p:attrNameLst>
                                          <p:attrName>ppt_w</p:attrName>
                                        </p:attrNameLst>
                                      </p:cBhvr>
                                      <p:tavLst>
                                        <p:tav tm="0">
                                          <p:val>
                                            <p:strVal val="#ppt_w*0.70"/>
                                          </p:val>
                                        </p:tav>
                                        <p:tav tm="100000">
                                          <p:val>
                                            <p:strVal val="#ppt_w"/>
                                          </p:val>
                                        </p:tav>
                                      </p:tavLst>
                                    </p:anim>
                                    <p:anim calcmode="lin" valueType="num">
                                      <p:cBhvr>
                                        <p:cTn id="28" dur="1000" fill="hold"/>
                                        <p:tgtEl>
                                          <p:spTgt spid="90"/>
                                        </p:tgtEl>
                                        <p:attrNameLst>
                                          <p:attrName>ppt_h</p:attrName>
                                        </p:attrNameLst>
                                      </p:cBhvr>
                                      <p:tavLst>
                                        <p:tav tm="0">
                                          <p:val>
                                            <p:strVal val="#ppt_h"/>
                                          </p:val>
                                        </p:tav>
                                        <p:tav tm="100000">
                                          <p:val>
                                            <p:strVal val="#ppt_h"/>
                                          </p:val>
                                        </p:tav>
                                      </p:tavLst>
                                    </p:anim>
                                    <p:animEffect transition="in" filter="fade">
                                      <p:cBhvr>
                                        <p:cTn id="29" dur="10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70"/>
                                        </p:tgtEl>
                                        <p:attrNameLst>
                                          <p:attrName>style.visibility</p:attrName>
                                        </p:attrNameLst>
                                      </p:cBhvr>
                                      <p:to>
                                        <p:strVal val="visible"/>
                                      </p:to>
                                    </p:set>
                                    <p:anim calcmode="lin" valueType="num">
                                      <p:cBhvr>
                                        <p:cTn id="34" dur="1000" fill="hold"/>
                                        <p:tgtEl>
                                          <p:spTgt spid="170"/>
                                        </p:tgtEl>
                                        <p:attrNameLst>
                                          <p:attrName>ppt_w</p:attrName>
                                        </p:attrNameLst>
                                      </p:cBhvr>
                                      <p:tavLst>
                                        <p:tav tm="0">
                                          <p:val>
                                            <p:strVal val="#ppt_w*0.70"/>
                                          </p:val>
                                        </p:tav>
                                        <p:tav tm="100000">
                                          <p:val>
                                            <p:strVal val="#ppt_w"/>
                                          </p:val>
                                        </p:tav>
                                      </p:tavLst>
                                    </p:anim>
                                    <p:anim calcmode="lin" valueType="num">
                                      <p:cBhvr>
                                        <p:cTn id="35" dur="1000" fill="hold"/>
                                        <p:tgtEl>
                                          <p:spTgt spid="170"/>
                                        </p:tgtEl>
                                        <p:attrNameLst>
                                          <p:attrName>ppt_h</p:attrName>
                                        </p:attrNameLst>
                                      </p:cBhvr>
                                      <p:tavLst>
                                        <p:tav tm="0">
                                          <p:val>
                                            <p:strVal val="#ppt_h"/>
                                          </p:val>
                                        </p:tav>
                                        <p:tav tm="100000">
                                          <p:val>
                                            <p:strVal val="#ppt_h"/>
                                          </p:val>
                                        </p:tav>
                                      </p:tavLst>
                                    </p:anim>
                                    <p:animEffect transition="in" filter="fade">
                                      <p:cBhvr>
                                        <p:cTn id="36" dur="1000"/>
                                        <p:tgtEl>
                                          <p:spTgt spid="170"/>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0 0  L 0.25 0  E" pathEditMode="relative" ptsTypes="">
                                      <p:cBhvr>
                                        <p:cTn id="40" dur="5000" fill="hold"/>
                                        <p:tgtEl>
                                          <p:spTgt spid="155"/>
                                        </p:tgtEl>
                                        <p:attrNameLst>
                                          <p:attrName>ppt_x</p:attrName>
                                          <p:attrName>ppt_y</p:attrName>
                                        </p:attrNameLst>
                                      </p:cBhvr>
                                    </p:animMotion>
                                  </p:childTnLst>
                                </p:cTn>
                              </p:par>
                              <p:par>
                                <p:cTn id="41" presetID="55"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1000" fill="hold"/>
                                        <p:tgtEl>
                                          <p:spTgt spid="96"/>
                                        </p:tgtEl>
                                        <p:attrNameLst>
                                          <p:attrName>ppt_w</p:attrName>
                                        </p:attrNameLst>
                                      </p:cBhvr>
                                      <p:tavLst>
                                        <p:tav tm="0">
                                          <p:val>
                                            <p:strVal val="#ppt_w*0.70"/>
                                          </p:val>
                                        </p:tav>
                                        <p:tav tm="100000">
                                          <p:val>
                                            <p:strVal val="#ppt_w"/>
                                          </p:val>
                                        </p:tav>
                                      </p:tavLst>
                                    </p:anim>
                                    <p:anim calcmode="lin" valueType="num">
                                      <p:cBhvr>
                                        <p:cTn id="44" dur="1000" fill="hold"/>
                                        <p:tgtEl>
                                          <p:spTgt spid="96"/>
                                        </p:tgtEl>
                                        <p:attrNameLst>
                                          <p:attrName>ppt_h</p:attrName>
                                        </p:attrNameLst>
                                      </p:cBhvr>
                                      <p:tavLst>
                                        <p:tav tm="0">
                                          <p:val>
                                            <p:strVal val="#ppt_h"/>
                                          </p:val>
                                        </p:tav>
                                        <p:tav tm="100000">
                                          <p:val>
                                            <p:strVal val="#ppt_h"/>
                                          </p:val>
                                        </p:tav>
                                      </p:tavLst>
                                    </p:anim>
                                    <p:animEffect transition="in" filter="fade">
                                      <p:cBhvr>
                                        <p:cTn id="45"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69" grpId="0" animBg="1"/>
      <p:bldP spid="170" grpId="0"/>
      <p:bldP spid="90" grpId="0" animBg="1"/>
      <p:bldP spid="91" grpId="0" animBg="1"/>
      <p:bldP spid="94" grpId="0" animBg="1"/>
      <p:bldP spid="95" grpId="0" animBg="1"/>
      <p:bldP spid="9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5" descr="C:\Users\abboudeh.wawi\Desktop\RA\blue car.jpg"/>
          <p:cNvPicPr>
            <a:picLocks noChangeAspect="1" noChangeArrowheads="1"/>
          </p:cNvPicPr>
          <p:nvPr/>
        </p:nvPicPr>
        <p:blipFill>
          <a:blip r:embed="rId3" cstate="print"/>
          <a:srcRect/>
          <a:stretch>
            <a:fillRect/>
          </a:stretch>
        </p:blipFill>
        <p:spPr bwMode="auto">
          <a:xfrm>
            <a:off x="2540000" y="3657600"/>
            <a:ext cx="1194816" cy="677008"/>
          </a:xfrm>
          <a:prstGeom prst="rect">
            <a:avLst/>
          </a:prstGeom>
          <a:noFill/>
        </p:spPr>
      </p:pic>
      <p:pic>
        <p:nvPicPr>
          <p:cNvPr id="71" name="Picture 3" descr="C:\Users\abboudeh.wawi\Desktop\RA\carclipart.gif"/>
          <p:cNvPicPr>
            <a:picLocks noChangeAspect="1" noChangeArrowheads="1"/>
          </p:cNvPicPr>
          <p:nvPr/>
        </p:nvPicPr>
        <p:blipFill>
          <a:blip r:embed="rId4" cstate="print"/>
          <a:srcRect/>
          <a:stretch>
            <a:fillRect/>
          </a:stretch>
        </p:blipFill>
        <p:spPr bwMode="auto">
          <a:xfrm>
            <a:off x="1016000" y="4235029"/>
            <a:ext cx="1320800" cy="587823"/>
          </a:xfrm>
          <a:prstGeom prst="rect">
            <a:avLst/>
          </a:prstGeom>
          <a:noFill/>
        </p:spPr>
      </p:pic>
      <p:pic>
        <p:nvPicPr>
          <p:cNvPr id="57" name="Picture 3" descr="C:\Users\abboudeh.wawi\Desktop\RA\carclipart.gif"/>
          <p:cNvPicPr>
            <a:picLocks noChangeAspect="1" noChangeArrowheads="1"/>
          </p:cNvPicPr>
          <p:nvPr/>
        </p:nvPicPr>
        <p:blipFill>
          <a:blip r:embed="rId4" cstate="print"/>
          <a:srcRect/>
          <a:stretch>
            <a:fillRect/>
          </a:stretch>
        </p:blipFill>
        <p:spPr bwMode="auto">
          <a:xfrm>
            <a:off x="762000" y="3663528"/>
            <a:ext cx="1320800" cy="587823"/>
          </a:xfrm>
          <a:prstGeom prst="rect">
            <a:avLst/>
          </a:prstGeom>
          <a:noFill/>
        </p:spPr>
      </p:pic>
      <p:pic>
        <p:nvPicPr>
          <p:cNvPr id="74" name="Picture 3" descr="C:\Users\abboudeh.wawi\Desktop\RA\carclipart.gif"/>
          <p:cNvPicPr>
            <a:picLocks noChangeAspect="1" noChangeArrowheads="1"/>
          </p:cNvPicPr>
          <p:nvPr/>
        </p:nvPicPr>
        <p:blipFill>
          <a:blip r:embed="rId4" cstate="print"/>
          <a:srcRect/>
          <a:stretch>
            <a:fillRect/>
          </a:stretch>
        </p:blipFill>
        <p:spPr bwMode="auto">
          <a:xfrm>
            <a:off x="762000" y="3092029"/>
            <a:ext cx="1320800" cy="587823"/>
          </a:xfrm>
          <a:prstGeom prst="rect">
            <a:avLst/>
          </a:prstGeom>
          <a:noFill/>
        </p:spPr>
      </p:pic>
      <p:pic>
        <p:nvPicPr>
          <p:cNvPr id="70" name="Picture 3" descr="C:\Users\abboudeh.wawi\Desktop\RA\carclipart.gif"/>
          <p:cNvPicPr>
            <a:picLocks noChangeAspect="1" noChangeArrowheads="1"/>
          </p:cNvPicPr>
          <p:nvPr/>
        </p:nvPicPr>
        <p:blipFill>
          <a:blip r:embed="rId4" cstate="print"/>
          <a:srcRect/>
          <a:stretch>
            <a:fillRect/>
          </a:stretch>
        </p:blipFill>
        <p:spPr bwMode="auto">
          <a:xfrm>
            <a:off x="2032000" y="2520529"/>
            <a:ext cx="1320800" cy="587823"/>
          </a:xfrm>
          <a:prstGeom prst="rect">
            <a:avLst/>
          </a:prstGeom>
          <a:noFill/>
        </p:spPr>
      </p:pic>
      <p:cxnSp>
        <p:nvCxnSpPr>
          <p:cNvPr id="165" name="Straight Arrow Connector 164"/>
          <p:cNvCxnSpPr>
            <a:stCxn id="34" idx="2"/>
            <a:endCxn id="80" idx="2"/>
          </p:cNvCxnSpPr>
          <p:nvPr/>
        </p:nvCxnSpPr>
        <p:spPr>
          <a:xfrm rot="16200000" flipH="1">
            <a:off x="4146558" y="3171114"/>
            <a:ext cx="114300" cy="2311417"/>
          </a:xfrm>
          <a:prstGeom prst="straightConnector1">
            <a:avLst/>
          </a:prstGeom>
          <a:ln w="95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3" descr="C:\Users\abboudeh.wawi\Desktop\RA\carclipart.gif"/>
          <p:cNvPicPr>
            <a:picLocks noChangeAspect="1" noChangeArrowheads="1"/>
          </p:cNvPicPr>
          <p:nvPr/>
        </p:nvPicPr>
        <p:blipFill>
          <a:blip r:embed="rId4" cstate="print"/>
          <a:srcRect/>
          <a:stretch>
            <a:fillRect/>
          </a:stretch>
        </p:blipFill>
        <p:spPr bwMode="auto">
          <a:xfrm>
            <a:off x="4013211" y="3130133"/>
            <a:ext cx="1625600" cy="764038"/>
          </a:xfrm>
          <a:prstGeom prst="rect">
            <a:avLst/>
          </a:prstGeom>
          <a:noFill/>
        </p:spPr>
      </p:pic>
      <p:sp>
        <p:nvSpPr>
          <p:cNvPr id="4" name="Content Placeholder 3"/>
          <p:cNvSpPr>
            <a:spLocks noGrp="1"/>
          </p:cNvSpPr>
          <p:nvPr>
            <p:ph idx="1"/>
          </p:nvPr>
        </p:nvSpPr>
        <p:spPr>
          <a:xfrm>
            <a:off x="457213" y="2368127"/>
            <a:ext cx="5892791" cy="2895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p>
        </p:txBody>
      </p:sp>
      <p:sp>
        <p:nvSpPr>
          <p:cNvPr id="15" name="TextBox 14"/>
          <p:cNvSpPr txBox="1"/>
          <p:nvPr/>
        </p:nvSpPr>
        <p:spPr>
          <a:xfrm>
            <a:off x="5435632" y="3968359"/>
            <a:ext cx="507997"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sp>
        <p:nvSpPr>
          <p:cNvPr id="19" name="TextBox 18"/>
          <p:cNvSpPr txBox="1"/>
          <p:nvPr/>
        </p:nvSpPr>
        <p:spPr>
          <a:xfrm>
            <a:off x="2286000" y="2711029"/>
            <a:ext cx="406400" cy="339439"/>
          </a:xfrm>
          <a:prstGeom prst="rect">
            <a:avLst/>
          </a:prstGeom>
          <a:noFill/>
        </p:spPr>
        <p:txBody>
          <a:bodyPr wrap="square" lIns="61838" tIns="30918" rIns="61838" bIns="30918" rtlCol="0">
            <a:spAutoFit/>
          </a:bodyPr>
          <a:lstStyle/>
          <a:p>
            <a:r>
              <a:rPr lang="en-US" b="1" dirty="0" smtClean="0"/>
              <a:t>5</a:t>
            </a:r>
            <a:endParaRPr lang="en-US" b="1" dirty="0"/>
          </a:p>
        </p:txBody>
      </p:sp>
      <p:sp>
        <p:nvSpPr>
          <p:cNvPr id="20" name="TextBox 19"/>
          <p:cNvSpPr txBox="1"/>
          <p:nvPr/>
        </p:nvSpPr>
        <p:spPr>
          <a:xfrm>
            <a:off x="1270000" y="4425529"/>
            <a:ext cx="254000" cy="339439"/>
          </a:xfrm>
          <a:prstGeom prst="rect">
            <a:avLst/>
          </a:prstGeom>
          <a:noFill/>
        </p:spPr>
        <p:txBody>
          <a:bodyPr wrap="square" lIns="61838" tIns="30918" rIns="61838" bIns="30918" rtlCol="0">
            <a:spAutoFit/>
          </a:bodyPr>
          <a:lstStyle/>
          <a:p>
            <a:r>
              <a:rPr lang="en-US" b="1" dirty="0" smtClean="0"/>
              <a:t>4</a:t>
            </a:r>
            <a:endParaRPr lang="en-US" b="1" dirty="0"/>
          </a:p>
        </p:txBody>
      </p:sp>
      <p:sp>
        <p:nvSpPr>
          <p:cNvPr id="21" name="TextBox 20"/>
          <p:cNvSpPr txBox="1"/>
          <p:nvPr/>
        </p:nvSpPr>
        <p:spPr>
          <a:xfrm>
            <a:off x="1016004" y="3282532"/>
            <a:ext cx="254000" cy="339439"/>
          </a:xfrm>
          <a:prstGeom prst="rect">
            <a:avLst/>
          </a:prstGeom>
          <a:noFill/>
        </p:spPr>
        <p:txBody>
          <a:bodyPr wrap="square" lIns="61838" tIns="30918" rIns="61838" bIns="30918" rtlCol="0">
            <a:spAutoFit/>
          </a:bodyPr>
          <a:lstStyle/>
          <a:p>
            <a:r>
              <a:rPr lang="en-US" b="1" dirty="0" smtClean="0"/>
              <a:t>3</a:t>
            </a:r>
            <a:endParaRPr lang="en-US" b="1" dirty="0"/>
          </a:p>
        </p:txBody>
      </p:sp>
      <p:sp>
        <p:nvSpPr>
          <p:cNvPr id="22" name="TextBox 21"/>
          <p:cNvSpPr txBox="1"/>
          <p:nvPr/>
        </p:nvSpPr>
        <p:spPr>
          <a:xfrm>
            <a:off x="1016000" y="3854028"/>
            <a:ext cx="508000" cy="339439"/>
          </a:xfrm>
          <a:prstGeom prst="rect">
            <a:avLst/>
          </a:prstGeom>
          <a:noFill/>
        </p:spPr>
        <p:txBody>
          <a:bodyPr wrap="square" lIns="61838" tIns="30918" rIns="61838" bIns="30918" rtlCol="0">
            <a:spAutoFit/>
          </a:bodyPr>
          <a:lstStyle/>
          <a:p>
            <a:r>
              <a:rPr lang="en-US" b="1" dirty="0" smtClean="0"/>
              <a:t>2</a:t>
            </a:r>
            <a:endParaRPr lang="en-US" b="1" dirty="0"/>
          </a:p>
        </p:txBody>
      </p:sp>
      <p:sp>
        <p:nvSpPr>
          <p:cNvPr id="31" name="TextBox 30"/>
          <p:cNvSpPr txBox="1"/>
          <p:nvPr/>
        </p:nvSpPr>
        <p:spPr>
          <a:xfrm flipH="1">
            <a:off x="11074400" y="4387437"/>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75" name="Oval 74"/>
          <p:cNvSpPr/>
          <p:nvPr/>
        </p:nvSpPr>
        <p:spPr>
          <a:xfrm>
            <a:off x="6858026" y="2596733"/>
            <a:ext cx="5079977" cy="297179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61838" tIns="30918" rIns="61838" bIns="30918" rtlCol="1" anchor="ctr"/>
          <a:lstStyle/>
          <a:p>
            <a:pPr algn="ctr"/>
            <a:endParaRPr lang="ar-LB" dirty="0"/>
          </a:p>
        </p:txBody>
      </p:sp>
      <p:pic>
        <p:nvPicPr>
          <p:cNvPr id="79" name="Picture 2" descr="C:\Users\abboudeh.wawi\Desktop\RA\car 14.gif"/>
          <p:cNvPicPr>
            <a:picLocks noChangeAspect="1" noChangeArrowheads="1"/>
          </p:cNvPicPr>
          <p:nvPr/>
        </p:nvPicPr>
        <p:blipFill>
          <a:blip r:embed="rId5" cstate="print"/>
          <a:srcRect/>
          <a:stretch>
            <a:fillRect/>
          </a:stretch>
        </p:blipFill>
        <p:spPr bwMode="auto">
          <a:xfrm>
            <a:off x="10414000" y="3549233"/>
            <a:ext cx="1320800" cy="430528"/>
          </a:xfrm>
          <a:prstGeom prst="rect">
            <a:avLst/>
          </a:prstGeom>
          <a:noFill/>
        </p:spPr>
      </p:pic>
      <p:pic>
        <p:nvPicPr>
          <p:cNvPr id="82" name="Picture 2" descr="C:\Users\abboudeh.wawi\Desktop\RA\car 14.gif"/>
          <p:cNvPicPr>
            <a:picLocks noChangeAspect="1" noChangeArrowheads="1"/>
          </p:cNvPicPr>
          <p:nvPr/>
        </p:nvPicPr>
        <p:blipFill>
          <a:blip r:embed="rId5" cstate="print"/>
          <a:srcRect/>
          <a:stretch>
            <a:fillRect/>
          </a:stretch>
        </p:blipFill>
        <p:spPr bwMode="auto">
          <a:xfrm>
            <a:off x="9652000" y="4806528"/>
            <a:ext cx="1320800" cy="430528"/>
          </a:xfrm>
          <a:prstGeom prst="rect">
            <a:avLst/>
          </a:prstGeom>
          <a:noFill/>
        </p:spPr>
      </p:pic>
      <p:pic>
        <p:nvPicPr>
          <p:cNvPr id="83" name="Picture 2" descr="C:\Users\abboudeh.wawi\Desktop\RA\car 14.gif"/>
          <p:cNvPicPr>
            <a:picLocks noChangeAspect="1" noChangeArrowheads="1"/>
          </p:cNvPicPr>
          <p:nvPr/>
        </p:nvPicPr>
        <p:blipFill>
          <a:blip r:embed="rId5" cstate="print"/>
          <a:srcRect/>
          <a:stretch>
            <a:fillRect/>
          </a:stretch>
        </p:blipFill>
        <p:spPr bwMode="auto">
          <a:xfrm>
            <a:off x="9499600" y="3130143"/>
            <a:ext cx="1320800" cy="430528"/>
          </a:xfrm>
          <a:prstGeom prst="rect">
            <a:avLst/>
          </a:prstGeom>
          <a:noFill/>
        </p:spPr>
      </p:pic>
      <p:sp>
        <p:nvSpPr>
          <p:cNvPr id="84" name="TextBox 83"/>
          <p:cNvSpPr txBox="1"/>
          <p:nvPr/>
        </p:nvSpPr>
        <p:spPr>
          <a:xfrm flipH="1">
            <a:off x="10922000" y="3549233"/>
            <a:ext cx="609600" cy="339439"/>
          </a:xfrm>
          <a:prstGeom prst="rect">
            <a:avLst/>
          </a:prstGeom>
          <a:noFill/>
        </p:spPr>
        <p:txBody>
          <a:bodyPr wrap="square" lIns="61838" tIns="30918" rIns="61838" bIns="30918" rtlCol="0">
            <a:spAutoFit/>
          </a:bodyPr>
          <a:lstStyle/>
          <a:p>
            <a:r>
              <a:rPr lang="en-US" dirty="0" smtClean="0"/>
              <a:t>10</a:t>
            </a:r>
            <a:endParaRPr lang="en-US" dirty="0"/>
          </a:p>
        </p:txBody>
      </p:sp>
      <p:sp>
        <p:nvSpPr>
          <p:cNvPr id="86" name="TextBox 85"/>
          <p:cNvSpPr txBox="1"/>
          <p:nvPr/>
        </p:nvSpPr>
        <p:spPr>
          <a:xfrm flipH="1">
            <a:off x="7670835" y="4044559"/>
            <a:ext cx="507997" cy="339439"/>
          </a:xfrm>
          <a:prstGeom prst="rect">
            <a:avLst/>
          </a:prstGeom>
          <a:noFill/>
        </p:spPr>
        <p:txBody>
          <a:bodyPr wrap="square" lIns="61838" tIns="30918" rIns="61838" bIns="30918" rtlCol="0">
            <a:spAutoFit/>
          </a:bodyPr>
          <a:lstStyle/>
          <a:p>
            <a:r>
              <a:rPr lang="en-US" dirty="0" smtClean="0"/>
              <a:t>8</a:t>
            </a:r>
            <a:endParaRPr lang="en-US" dirty="0"/>
          </a:p>
        </p:txBody>
      </p:sp>
      <p:sp>
        <p:nvSpPr>
          <p:cNvPr id="87" name="TextBox 86"/>
          <p:cNvSpPr txBox="1"/>
          <p:nvPr/>
        </p:nvSpPr>
        <p:spPr>
          <a:xfrm flipH="1">
            <a:off x="8077232" y="3206352"/>
            <a:ext cx="507997"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88" name="TextBox 87"/>
          <p:cNvSpPr txBox="1"/>
          <p:nvPr/>
        </p:nvSpPr>
        <p:spPr>
          <a:xfrm flipH="1">
            <a:off x="10058400" y="3228104"/>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89" name="TextBox 88"/>
          <p:cNvSpPr txBox="1"/>
          <p:nvPr/>
        </p:nvSpPr>
        <p:spPr>
          <a:xfrm flipH="1">
            <a:off x="9194815" y="3892152"/>
            <a:ext cx="1016004" cy="339439"/>
          </a:xfrm>
          <a:prstGeom prst="rect">
            <a:avLst/>
          </a:prstGeom>
          <a:noFill/>
        </p:spPr>
        <p:txBody>
          <a:bodyPr wrap="square" lIns="61838" tIns="30918" rIns="61838" bIns="30918" rtlCol="0">
            <a:spAutoFit/>
          </a:bodyPr>
          <a:lstStyle/>
          <a:p>
            <a:r>
              <a:rPr lang="en-US" dirty="0" smtClean="0">
                <a:solidFill>
                  <a:schemeClr val="bg1"/>
                </a:solidFill>
              </a:rPr>
              <a:t>CH-2</a:t>
            </a:r>
            <a:endParaRPr lang="en-US" dirty="0">
              <a:solidFill>
                <a:schemeClr val="bg1"/>
              </a:solidFill>
            </a:endParaRPr>
          </a:p>
        </p:txBody>
      </p:sp>
      <p:cxnSp>
        <p:nvCxnSpPr>
          <p:cNvPr id="101" name="Straight Arrow Connector 100"/>
          <p:cNvCxnSpPr>
            <a:endCxn id="78" idx="2"/>
          </p:cNvCxnSpPr>
          <p:nvPr/>
        </p:nvCxnSpPr>
        <p:spPr>
          <a:xfrm>
            <a:off x="7823200" y="4419601"/>
            <a:ext cx="1727200" cy="18703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56" idx="2"/>
          </p:cNvCxnSpPr>
          <p:nvPr/>
        </p:nvCxnSpPr>
        <p:spPr>
          <a:xfrm>
            <a:off x="6146806" y="4250558"/>
            <a:ext cx="1473201" cy="20036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5"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7061231" y="3892133"/>
            <a:ext cx="1523997" cy="716278"/>
          </a:xfrm>
          <a:prstGeom prst="rect">
            <a:avLst/>
          </a:prstGeom>
          <a:noFill/>
        </p:spPr>
      </p:pic>
      <p:sp>
        <p:nvSpPr>
          <p:cNvPr id="58" name="TextBox 57"/>
          <p:cNvSpPr txBox="1"/>
          <p:nvPr/>
        </p:nvSpPr>
        <p:spPr>
          <a:xfrm>
            <a:off x="1778008" y="5677386"/>
            <a:ext cx="761997" cy="277883"/>
          </a:xfrm>
          <a:prstGeom prst="rect">
            <a:avLst/>
          </a:prstGeom>
          <a:noFill/>
        </p:spPr>
        <p:txBody>
          <a:bodyPr wrap="square" lIns="61838" tIns="30918" rIns="61838" bIns="30918" rtlCol="0">
            <a:spAutoFit/>
          </a:bodyPr>
          <a:lstStyle/>
          <a:p>
            <a:r>
              <a:rPr lang="en-US" sz="1400" dirty="0" smtClean="0"/>
              <a:t>MPR </a:t>
            </a:r>
            <a:endParaRPr lang="en-US" sz="1400" dirty="0"/>
          </a:p>
        </p:txBody>
      </p:sp>
      <p:sp>
        <p:nvSpPr>
          <p:cNvPr id="61" name="TextBox 60"/>
          <p:cNvSpPr txBox="1"/>
          <p:nvPr/>
        </p:nvSpPr>
        <p:spPr>
          <a:xfrm>
            <a:off x="6858000" y="5677389"/>
            <a:ext cx="2133573" cy="277883"/>
          </a:xfrm>
          <a:prstGeom prst="rect">
            <a:avLst/>
          </a:prstGeom>
          <a:noFill/>
        </p:spPr>
        <p:txBody>
          <a:bodyPr wrap="square" lIns="61838" tIns="30918" rIns="61838" bIns="30918" rtlCol="0">
            <a:spAutoFit/>
          </a:bodyPr>
          <a:lstStyle/>
          <a:p>
            <a:r>
              <a:rPr lang="en-US" sz="1400" dirty="0" smtClean="0"/>
              <a:t>Cluster-head</a:t>
            </a:r>
          </a:p>
        </p:txBody>
      </p:sp>
      <p:pic>
        <p:nvPicPr>
          <p:cNvPr id="62" name="Picture 2" descr="C:\Users\abboudeh.wawi\Desktop\RA\car 14.gif"/>
          <p:cNvPicPr>
            <a:picLocks noChangeAspect="1" noChangeArrowheads="1"/>
          </p:cNvPicPr>
          <p:nvPr/>
        </p:nvPicPr>
        <p:blipFill>
          <a:blip r:embed="rId5" cstate="print"/>
          <a:srcRect/>
          <a:stretch>
            <a:fillRect/>
          </a:stretch>
        </p:blipFill>
        <p:spPr bwMode="auto">
          <a:xfrm>
            <a:off x="8890000" y="5677386"/>
            <a:ext cx="1117600" cy="397408"/>
          </a:xfrm>
          <a:prstGeom prst="rect">
            <a:avLst/>
          </a:prstGeom>
          <a:noFill/>
        </p:spPr>
      </p:pic>
      <p:sp>
        <p:nvSpPr>
          <p:cNvPr id="63" name="TextBox 62"/>
          <p:cNvSpPr txBox="1"/>
          <p:nvPr/>
        </p:nvSpPr>
        <p:spPr>
          <a:xfrm>
            <a:off x="10160000" y="5677389"/>
            <a:ext cx="2032000" cy="277883"/>
          </a:xfrm>
          <a:prstGeom prst="rect">
            <a:avLst/>
          </a:prstGeom>
          <a:noFill/>
        </p:spPr>
        <p:txBody>
          <a:bodyPr wrap="square" lIns="61838" tIns="30918" rIns="61838" bIns="30918" rtlCol="0">
            <a:spAutoFit/>
          </a:bodyPr>
          <a:lstStyle/>
          <a:p>
            <a:r>
              <a:rPr lang="en-US" sz="1400" dirty="0" smtClean="0"/>
              <a:t>Normal Node</a:t>
            </a:r>
          </a:p>
        </p:txBody>
      </p:sp>
      <p:pic>
        <p:nvPicPr>
          <p:cNvPr id="66"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4521213" y="3739741"/>
            <a:ext cx="1625600" cy="914398"/>
          </a:xfrm>
          <a:prstGeom prst="rect">
            <a:avLst/>
          </a:prstGeom>
          <a:noFill/>
          <a:ln w="3175">
            <a:noFill/>
          </a:ln>
        </p:spPr>
      </p:pic>
      <p:sp>
        <p:nvSpPr>
          <p:cNvPr id="68" name="TextBox 67"/>
          <p:cNvSpPr txBox="1"/>
          <p:nvPr/>
        </p:nvSpPr>
        <p:spPr>
          <a:xfrm>
            <a:off x="4318000" y="5677389"/>
            <a:ext cx="1524000" cy="277883"/>
          </a:xfrm>
          <a:prstGeom prst="rect">
            <a:avLst/>
          </a:prstGeom>
          <a:noFill/>
        </p:spPr>
        <p:txBody>
          <a:bodyPr wrap="square" lIns="61838" tIns="30918" rIns="61838" bIns="30918" rtlCol="0">
            <a:spAutoFit/>
          </a:bodyPr>
          <a:lstStyle/>
          <a:p>
            <a:r>
              <a:rPr lang="en-US" sz="1400" dirty="0" smtClean="0"/>
              <a:t>Watchdog</a:t>
            </a:r>
          </a:p>
        </p:txBody>
      </p:sp>
      <p:pic>
        <p:nvPicPr>
          <p:cNvPr id="69" name="Picture 3" descr="C:\Users\abboudeh.wawi\Desktop\RA\carclipart.gif"/>
          <p:cNvPicPr>
            <a:picLocks noChangeAspect="1" noChangeArrowheads="1"/>
          </p:cNvPicPr>
          <p:nvPr/>
        </p:nvPicPr>
        <p:blipFill>
          <a:blip r:embed="rId4" cstate="print">
            <a:biLevel thresh="50000"/>
            <a:lum bright="34000"/>
          </a:blip>
          <a:srcRect/>
          <a:stretch>
            <a:fillRect/>
          </a:stretch>
        </p:blipFill>
        <p:spPr bwMode="auto">
          <a:xfrm>
            <a:off x="508001" y="5350815"/>
            <a:ext cx="1219211" cy="685800"/>
          </a:xfrm>
          <a:prstGeom prst="rect">
            <a:avLst/>
          </a:prstGeom>
          <a:noFill/>
        </p:spPr>
      </p:pic>
      <p:pic>
        <p:nvPicPr>
          <p:cNvPr id="64" name="Picture 2" descr="C:\Users\abboudeh.wawi\Desktop\RA\car 14.gif"/>
          <p:cNvPicPr>
            <a:picLocks noChangeAspect="1" noChangeArrowheads="1"/>
          </p:cNvPicPr>
          <p:nvPr/>
        </p:nvPicPr>
        <p:blipFill>
          <a:blip r:embed="rId5" cstate="print"/>
          <a:srcRect/>
          <a:stretch>
            <a:fillRect/>
          </a:stretch>
        </p:blipFill>
        <p:spPr bwMode="auto">
          <a:xfrm>
            <a:off x="10414000" y="4120733"/>
            <a:ext cx="1320800" cy="430528"/>
          </a:xfrm>
          <a:prstGeom prst="rect">
            <a:avLst/>
          </a:prstGeom>
          <a:noFill/>
        </p:spPr>
      </p:pic>
      <p:sp>
        <p:nvSpPr>
          <p:cNvPr id="65" name="TextBox 64"/>
          <p:cNvSpPr txBox="1"/>
          <p:nvPr/>
        </p:nvSpPr>
        <p:spPr>
          <a:xfrm flipH="1">
            <a:off x="10922000" y="4120734"/>
            <a:ext cx="508000" cy="339439"/>
          </a:xfrm>
          <a:prstGeom prst="rect">
            <a:avLst/>
          </a:prstGeom>
          <a:noFill/>
        </p:spPr>
        <p:txBody>
          <a:bodyPr wrap="square" lIns="61838" tIns="30918" rIns="61838" bIns="30918" rtlCol="0">
            <a:spAutoFit/>
          </a:bodyPr>
          <a:lstStyle/>
          <a:p>
            <a:r>
              <a:rPr lang="en-US" dirty="0" smtClean="0"/>
              <a:t>14</a:t>
            </a:r>
            <a:endParaRPr lang="en-US" dirty="0"/>
          </a:p>
        </p:txBody>
      </p:sp>
      <p:sp>
        <p:nvSpPr>
          <p:cNvPr id="80" name="TextBox 79"/>
          <p:cNvSpPr txBox="1"/>
          <p:nvPr/>
        </p:nvSpPr>
        <p:spPr>
          <a:xfrm>
            <a:off x="5130825" y="4044534"/>
            <a:ext cx="457184"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pic>
        <p:nvPicPr>
          <p:cNvPr id="76" name="Picture 2" descr="C:\Users\abboudeh.wawi\Desktop\RA\car 14.gif"/>
          <p:cNvPicPr>
            <a:picLocks noChangeAspect="1" noChangeArrowheads="1"/>
          </p:cNvPicPr>
          <p:nvPr/>
        </p:nvPicPr>
        <p:blipFill>
          <a:blip r:embed="rId5" cstate="print"/>
          <a:srcRect/>
          <a:stretch>
            <a:fillRect/>
          </a:stretch>
        </p:blipFill>
        <p:spPr bwMode="auto">
          <a:xfrm>
            <a:off x="7569211" y="3206337"/>
            <a:ext cx="1320800" cy="511623"/>
          </a:xfrm>
          <a:prstGeom prst="rect">
            <a:avLst/>
          </a:prstGeom>
          <a:noFill/>
        </p:spPr>
      </p:pic>
      <p:sp>
        <p:nvSpPr>
          <p:cNvPr id="56" name="TextBox 55"/>
          <p:cNvSpPr txBox="1"/>
          <p:nvPr/>
        </p:nvSpPr>
        <p:spPr>
          <a:xfrm>
            <a:off x="7366008" y="4111482"/>
            <a:ext cx="507997" cy="339439"/>
          </a:xfrm>
          <a:prstGeom prst="rect">
            <a:avLst/>
          </a:prstGeom>
          <a:noFill/>
        </p:spPr>
        <p:txBody>
          <a:bodyPr wrap="square" lIns="61838" tIns="30918" rIns="61838" bIns="30918" rtlCol="0">
            <a:spAutoFit/>
          </a:bodyPr>
          <a:lstStyle/>
          <a:p>
            <a:r>
              <a:rPr lang="en-US" b="1" dirty="0" smtClean="0">
                <a:solidFill>
                  <a:schemeClr val="bg1"/>
                </a:solidFill>
              </a:rPr>
              <a:t>8</a:t>
            </a:r>
            <a:endParaRPr lang="en-US" b="1" dirty="0">
              <a:solidFill>
                <a:schemeClr val="bg1"/>
              </a:solidFill>
            </a:endParaRPr>
          </a:p>
        </p:txBody>
      </p:sp>
      <p:sp>
        <p:nvSpPr>
          <p:cNvPr id="113" name="TextBox 112"/>
          <p:cNvSpPr txBox="1"/>
          <p:nvPr/>
        </p:nvSpPr>
        <p:spPr>
          <a:xfrm flipH="1">
            <a:off x="8280400" y="3391392"/>
            <a:ext cx="609600"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59" name="TextBox 58"/>
          <p:cNvSpPr txBox="1"/>
          <p:nvPr/>
        </p:nvSpPr>
        <p:spPr>
          <a:xfrm flipH="1">
            <a:off x="4318008" y="3391392"/>
            <a:ext cx="507997" cy="339439"/>
          </a:xfrm>
          <a:prstGeom prst="rect">
            <a:avLst/>
          </a:prstGeom>
          <a:noFill/>
        </p:spPr>
        <p:txBody>
          <a:bodyPr wrap="square" lIns="61838" tIns="30918" rIns="61838" bIns="30918" rtlCol="0">
            <a:spAutoFit/>
          </a:bodyPr>
          <a:lstStyle/>
          <a:p>
            <a:r>
              <a:rPr lang="en-US" b="1" dirty="0" smtClean="0"/>
              <a:t>6</a:t>
            </a:r>
            <a:endParaRPr lang="en-US" b="1" dirty="0"/>
          </a:p>
        </p:txBody>
      </p:sp>
      <p:sp>
        <p:nvSpPr>
          <p:cNvPr id="85" name="TextBox 84"/>
          <p:cNvSpPr txBox="1"/>
          <p:nvPr/>
        </p:nvSpPr>
        <p:spPr>
          <a:xfrm flipH="1">
            <a:off x="10160002" y="4806529"/>
            <a:ext cx="507997" cy="339439"/>
          </a:xfrm>
          <a:prstGeom prst="rect">
            <a:avLst/>
          </a:prstGeom>
          <a:noFill/>
        </p:spPr>
        <p:txBody>
          <a:bodyPr wrap="square" lIns="61838" tIns="30918" rIns="61838" bIns="30918" rtlCol="0">
            <a:spAutoFit/>
          </a:bodyPr>
          <a:lstStyle/>
          <a:p>
            <a:r>
              <a:rPr lang="en-US" dirty="0" smtClean="0"/>
              <a:t>9</a:t>
            </a:r>
            <a:endParaRPr lang="en-US" dirty="0"/>
          </a:p>
        </p:txBody>
      </p:sp>
      <p:sp>
        <p:nvSpPr>
          <p:cNvPr id="53" name="TextBox 52"/>
          <p:cNvSpPr txBox="1"/>
          <p:nvPr/>
        </p:nvSpPr>
        <p:spPr>
          <a:xfrm>
            <a:off x="2032000" y="1758531"/>
            <a:ext cx="2794000" cy="600164"/>
          </a:xfrm>
          <a:prstGeom prst="rect">
            <a:avLst/>
          </a:prstGeom>
          <a:noFill/>
        </p:spPr>
        <p:txBody>
          <a:bodyPr wrap="square" lIns="228600" tIns="114300" rIns="228600" bIns="114300" rtlCol="0">
            <a:spAutoFit/>
          </a:bodyPr>
          <a:lstStyle/>
          <a:p>
            <a:r>
              <a:rPr lang="en-US" sz="2400" dirty="0" smtClean="0"/>
              <a:t>Cluster 1</a:t>
            </a:r>
            <a:endParaRPr lang="en-US" sz="2400" dirty="0"/>
          </a:p>
        </p:txBody>
      </p:sp>
      <p:sp>
        <p:nvSpPr>
          <p:cNvPr id="67" name="TextBox 66"/>
          <p:cNvSpPr txBox="1"/>
          <p:nvPr/>
        </p:nvSpPr>
        <p:spPr>
          <a:xfrm>
            <a:off x="8128000" y="1758531"/>
            <a:ext cx="2794000" cy="600164"/>
          </a:xfrm>
          <a:prstGeom prst="rect">
            <a:avLst/>
          </a:prstGeom>
          <a:noFill/>
        </p:spPr>
        <p:txBody>
          <a:bodyPr wrap="square" lIns="228600" tIns="114300" rIns="228600" bIns="114300" rtlCol="0">
            <a:spAutoFit/>
          </a:bodyPr>
          <a:lstStyle/>
          <a:p>
            <a:r>
              <a:rPr lang="en-US" sz="2400" dirty="0" smtClean="0"/>
              <a:t>Cluster 2</a:t>
            </a:r>
            <a:endParaRPr lang="en-US" sz="2400" dirty="0"/>
          </a:p>
        </p:txBody>
      </p:sp>
      <p:pic>
        <p:nvPicPr>
          <p:cNvPr id="72" name="Picture 3" descr="C:\Users\abboudeh.wawi\Desktop\RA\carclipart.gif"/>
          <p:cNvPicPr>
            <a:picLocks noChangeAspect="1" noChangeArrowheads="1"/>
          </p:cNvPicPr>
          <p:nvPr/>
        </p:nvPicPr>
        <p:blipFill>
          <a:blip r:embed="rId4" cstate="print"/>
          <a:srcRect/>
          <a:stretch>
            <a:fillRect/>
          </a:stretch>
        </p:blipFill>
        <p:spPr bwMode="auto">
          <a:xfrm>
            <a:off x="3048000" y="5568529"/>
            <a:ext cx="1320800" cy="587823"/>
          </a:xfrm>
          <a:prstGeom prst="rect">
            <a:avLst/>
          </a:prstGeom>
          <a:noFill/>
        </p:spPr>
      </p:pic>
      <p:sp>
        <p:nvSpPr>
          <p:cNvPr id="108" name="TextBox 107"/>
          <p:cNvSpPr txBox="1"/>
          <p:nvPr/>
        </p:nvSpPr>
        <p:spPr>
          <a:xfrm>
            <a:off x="3048000" y="2895601"/>
            <a:ext cx="1828800" cy="276999"/>
          </a:xfrm>
          <a:prstGeom prst="rect">
            <a:avLst/>
          </a:prstGeom>
          <a:noFill/>
        </p:spPr>
        <p:txBody>
          <a:bodyPr wrap="square" rtlCol="0">
            <a:spAutoFit/>
          </a:bodyPr>
          <a:lstStyle/>
          <a:p>
            <a:r>
              <a:rPr lang="en-US" sz="1200" b="1" dirty="0" smtClean="0">
                <a:solidFill>
                  <a:srgbClr val="FFC000"/>
                </a:solidFill>
              </a:rPr>
              <a:t>1 is cooperative</a:t>
            </a:r>
          </a:p>
        </p:txBody>
      </p:sp>
      <p:sp>
        <p:nvSpPr>
          <p:cNvPr id="109" name="TextBox 108"/>
          <p:cNvSpPr txBox="1"/>
          <p:nvPr/>
        </p:nvSpPr>
        <p:spPr>
          <a:xfrm>
            <a:off x="203200" y="2590801"/>
            <a:ext cx="1828800" cy="276999"/>
          </a:xfrm>
          <a:prstGeom prst="rect">
            <a:avLst/>
          </a:prstGeom>
          <a:noFill/>
        </p:spPr>
        <p:txBody>
          <a:bodyPr wrap="square" rtlCol="0">
            <a:spAutoFit/>
          </a:bodyPr>
          <a:lstStyle/>
          <a:p>
            <a:r>
              <a:rPr lang="en-US" sz="1200" b="1" dirty="0" smtClean="0">
                <a:solidFill>
                  <a:srgbClr val="FFC000"/>
                </a:solidFill>
              </a:rPr>
              <a:t>1 is cooperative</a:t>
            </a:r>
            <a:endParaRPr lang="en-US" sz="1200" b="1" dirty="0">
              <a:solidFill>
                <a:srgbClr val="FFC000"/>
              </a:solidFill>
            </a:endParaRPr>
          </a:p>
        </p:txBody>
      </p:sp>
      <p:sp>
        <p:nvSpPr>
          <p:cNvPr id="111" name="TextBox 110"/>
          <p:cNvSpPr txBox="1"/>
          <p:nvPr/>
        </p:nvSpPr>
        <p:spPr>
          <a:xfrm>
            <a:off x="2540000" y="3429001"/>
            <a:ext cx="1828800" cy="276999"/>
          </a:xfrm>
          <a:prstGeom prst="rect">
            <a:avLst/>
          </a:prstGeom>
          <a:noFill/>
        </p:spPr>
        <p:txBody>
          <a:bodyPr wrap="square" rtlCol="0">
            <a:spAutoFit/>
          </a:bodyPr>
          <a:lstStyle/>
          <a:p>
            <a:r>
              <a:rPr lang="en-US" sz="1200" b="1" dirty="0" smtClean="0">
                <a:solidFill>
                  <a:srgbClr val="FFC000"/>
                </a:solidFill>
              </a:rPr>
              <a:t>1 is cooperative</a:t>
            </a:r>
          </a:p>
        </p:txBody>
      </p:sp>
      <p:cxnSp>
        <p:nvCxnSpPr>
          <p:cNvPr id="91" name="Straight Arrow Connector 90"/>
          <p:cNvCxnSpPr/>
          <p:nvPr/>
        </p:nvCxnSpPr>
        <p:spPr bwMode="auto">
          <a:xfrm>
            <a:off x="3352800" y="2819400"/>
            <a:ext cx="1117600"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94" name="Straight Arrow Connector 93"/>
          <p:cNvCxnSpPr/>
          <p:nvPr/>
        </p:nvCxnSpPr>
        <p:spPr bwMode="auto">
          <a:xfrm rot="10800000">
            <a:off x="3556000" y="2590800"/>
            <a:ext cx="1422400" cy="4572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95" name="TextBox 94"/>
          <p:cNvSpPr txBox="1"/>
          <p:nvPr/>
        </p:nvSpPr>
        <p:spPr>
          <a:xfrm>
            <a:off x="3759200" y="2590801"/>
            <a:ext cx="1828800" cy="276999"/>
          </a:xfrm>
          <a:prstGeom prst="rect">
            <a:avLst/>
          </a:prstGeom>
          <a:noFill/>
        </p:spPr>
        <p:txBody>
          <a:bodyPr wrap="square" rtlCol="0">
            <a:spAutoFit/>
          </a:bodyPr>
          <a:lstStyle/>
          <a:p>
            <a:r>
              <a:rPr lang="en-US" sz="1200" b="1" dirty="0" smtClean="0">
                <a:solidFill>
                  <a:srgbClr val="FFC000"/>
                </a:solidFill>
              </a:rPr>
              <a:t>1 is cooperative</a:t>
            </a:r>
          </a:p>
        </p:txBody>
      </p:sp>
      <p:cxnSp>
        <p:nvCxnSpPr>
          <p:cNvPr id="98" name="Straight Arrow Connector 97"/>
          <p:cNvCxnSpPr/>
          <p:nvPr/>
        </p:nvCxnSpPr>
        <p:spPr bwMode="auto">
          <a:xfrm rot="10800000" flipV="1">
            <a:off x="1828800" y="2971800"/>
            <a:ext cx="406400" cy="2286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04" name="Straight Arrow Connector 103"/>
          <p:cNvCxnSpPr/>
          <p:nvPr/>
        </p:nvCxnSpPr>
        <p:spPr bwMode="auto">
          <a:xfrm flipV="1">
            <a:off x="1422400" y="2819400"/>
            <a:ext cx="609600" cy="2286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07" name="Straight Arrow Connector 106"/>
          <p:cNvCxnSpPr/>
          <p:nvPr/>
        </p:nvCxnSpPr>
        <p:spPr bwMode="auto">
          <a:xfrm>
            <a:off x="2032000" y="3886200"/>
            <a:ext cx="7112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12" name="TextBox 111"/>
          <p:cNvSpPr txBox="1"/>
          <p:nvPr/>
        </p:nvSpPr>
        <p:spPr>
          <a:xfrm>
            <a:off x="1422400" y="3505200"/>
            <a:ext cx="1828800" cy="276999"/>
          </a:xfrm>
          <a:prstGeom prst="rect">
            <a:avLst/>
          </a:prstGeom>
          <a:noFill/>
        </p:spPr>
        <p:txBody>
          <a:bodyPr wrap="square" rtlCol="0">
            <a:spAutoFit/>
          </a:bodyPr>
          <a:lstStyle/>
          <a:p>
            <a:r>
              <a:rPr lang="en-US" sz="1200" b="1" dirty="0" smtClean="0">
                <a:solidFill>
                  <a:srgbClr val="FFC000"/>
                </a:solidFill>
              </a:rPr>
              <a:t>1 is selfish</a:t>
            </a:r>
          </a:p>
        </p:txBody>
      </p:sp>
      <p:cxnSp>
        <p:nvCxnSpPr>
          <p:cNvPr id="115" name="Straight Arrow Connector 114"/>
          <p:cNvCxnSpPr/>
          <p:nvPr/>
        </p:nvCxnSpPr>
        <p:spPr bwMode="auto">
          <a:xfrm rot="10800000" flipV="1">
            <a:off x="2336800" y="4267200"/>
            <a:ext cx="508000" cy="2286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16" name="TextBox 115"/>
          <p:cNvSpPr txBox="1"/>
          <p:nvPr/>
        </p:nvSpPr>
        <p:spPr>
          <a:xfrm>
            <a:off x="2235200" y="4495801"/>
            <a:ext cx="1828800" cy="276999"/>
          </a:xfrm>
          <a:prstGeom prst="rect">
            <a:avLst/>
          </a:prstGeom>
          <a:noFill/>
        </p:spPr>
        <p:txBody>
          <a:bodyPr wrap="square" rtlCol="0">
            <a:spAutoFit/>
          </a:bodyPr>
          <a:lstStyle/>
          <a:p>
            <a:r>
              <a:rPr lang="en-US" sz="1200" b="1" dirty="0" smtClean="0">
                <a:solidFill>
                  <a:srgbClr val="FFC000"/>
                </a:solidFill>
              </a:rPr>
              <a:t>1 is cooperative</a:t>
            </a:r>
          </a:p>
        </p:txBody>
      </p:sp>
      <p:cxnSp>
        <p:nvCxnSpPr>
          <p:cNvPr id="118" name="Straight Arrow Connector 117"/>
          <p:cNvCxnSpPr/>
          <p:nvPr/>
        </p:nvCxnSpPr>
        <p:spPr bwMode="auto">
          <a:xfrm rot="16200000" flipV="1">
            <a:off x="2761650" y="3218850"/>
            <a:ext cx="471100" cy="1016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20" name="Straight Arrow Connector 119"/>
          <p:cNvCxnSpPr/>
          <p:nvPr/>
        </p:nvCxnSpPr>
        <p:spPr bwMode="auto">
          <a:xfrm flipV="1">
            <a:off x="3657600" y="3733800"/>
            <a:ext cx="609600" cy="762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22" name="Straight Arrow Connector 121"/>
          <p:cNvCxnSpPr/>
          <p:nvPr/>
        </p:nvCxnSpPr>
        <p:spPr bwMode="auto">
          <a:xfrm>
            <a:off x="1930400" y="3352800"/>
            <a:ext cx="1016000" cy="4572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24" name="Straight Arrow Connector 123"/>
          <p:cNvCxnSpPr/>
          <p:nvPr/>
        </p:nvCxnSpPr>
        <p:spPr bwMode="auto">
          <a:xfrm rot="5400000">
            <a:off x="723900" y="3695436"/>
            <a:ext cx="381000" cy="2117"/>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26" name="Straight Arrow Connector 125"/>
          <p:cNvCxnSpPr>
            <a:stCxn id="22" idx="1"/>
          </p:cNvCxnSpPr>
          <p:nvPr/>
        </p:nvCxnSpPr>
        <p:spPr bwMode="auto">
          <a:xfrm rot="10800000" flipH="1" flipV="1">
            <a:off x="1016000" y="4023748"/>
            <a:ext cx="101600" cy="47205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28" name="Straight Arrow Connector 127"/>
          <p:cNvCxnSpPr/>
          <p:nvPr/>
        </p:nvCxnSpPr>
        <p:spPr bwMode="auto">
          <a:xfrm rot="16200000" flipV="1">
            <a:off x="1574800" y="4013200"/>
            <a:ext cx="304800" cy="2032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30" name="Straight Arrow Connector 129"/>
          <p:cNvCxnSpPr/>
          <p:nvPr/>
        </p:nvCxnSpPr>
        <p:spPr bwMode="auto">
          <a:xfrm rot="5400000" flipH="1" flipV="1">
            <a:off x="1536700" y="3543036"/>
            <a:ext cx="381000" cy="211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4" name="TextBox 33"/>
          <p:cNvSpPr txBox="1"/>
          <p:nvPr/>
        </p:nvSpPr>
        <p:spPr>
          <a:xfrm flipH="1">
            <a:off x="2794000" y="3930234"/>
            <a:ext cx="508000" cy="339439"/>
          </a:xfrm>
          <a:prstGeom prst="rect">
            <a:avLst/>
          </a:prstGeom>
          <a:noFill/>
        </p:spPr>
        <p:txBody>
          <a:bodyPr wrap="square" lIns="61838" tIns="30918" rIns="61838" bIns="30918" rtlCol="0">
            <a:spAutoFit/>
          </a:bodyPr>
          <a:lstStyle/>
          <a:p>
            <a:r>
              <a:rPr lang="en-US" b="1" dirty="0" smtClean="0"/>
              <a:t>12</a:t>
            </a:r>
            <a:endParaRPr lang="en-US" b="1" dirty="0"/>
          </a:p>
        </p:txBody>
      </p:sp>
      <p:pic>
        <p:nvPicPr>
          <p:cNvPr id="90" name="Picture 5" descr="C:\Users\abboudeh.wawi\Desktop\RA\blue car.jpg"/>
          <p:cNvPicPr>
            <a:picLocks noChangeAspect="1" noChangeArrowheads="1"/>
          </p:cNvPicPr>
          <p:nvPr/>
        </p:nvPicPr>
        <p:blipFill>
          <a:blip r:embed="rId3" cstate="print"/>
          <a:srcRect/>
          <a:stretch>
            <a:fillRect/>
          </a:stretch>
        </p:blipFill>
        <p:spPr bwMode="auto">
          <a:xfrm>
            <a:off x="9042400" y="4114800"/>
            <a:ext cx="1194816" cy="677008"/>
          </a:xfrm>
          <a:prstGeom prst="rect">
            <a:avLst/>
          </a:prstGeom>
          <a:noFill/>
        </p:spPr>
      </p:pic>
      <p:sp>
        <p:nvSpPr>
          <p:cNvPr id="78" name="TextBox 77"/>
          <p:cNvSpPr txBox="1"/>
          <p:nvPr/>
        </p:nvSpPr>
        <p:spPr>
          <a:xfrm flipH="1">
            <a:off x="9144000" y="4267201"/>
            <a:ext cx="812800" cy="339439"/>
          </a:xfrm>
          <a:prstGeom prst="rect">
            <a:avLst/>
          </a:prstGeom>
          <a:noFill/>
        </p:spPr>
        <p:txBody>
          <a:bodyPr wrap="square" lIns="61838" tIns="30918" rIns="61838" bIns="30918" rtlCol="0">
            <a:spAutoFit/>
          </a:bodyPr>
          <a:lstStyle/>
          <a:p>
            <a:r>
              <a:rPr lang="en-US" b="1" dirty="0" smtClean="0"/>
              <a:t>13</a:t>
            </a:r>
            <a:endParaRPr lang="en-US" b="1" dirty="0"/>
          </a:p>
        </p:txBody>
      </p:sp>
      <p:pic>
        <p:nvPicPr>
          <p:cNvPr id="93" name="Picture 5" descr="C:\Users\abboudeh.wawi\Desktop\RA\blue car.jpg"/>
          <p:cNvPicPr>
            <a:picLocks noChangeAspect="1" noChangeArrowheads="1"/>
          </p:cNvPicPr>
          <p:nvPr/>
        </p:nvPicPr>
        <p:blipFill>
          <a:blip r:embed="rId6" cstate="print"/>
          <a:srcRect/>
          <a:stretch>
            <a:fillRect/>
          </a:stretch>
        </p:blipFill>
        <p:spPr bwMode="auto">
          <a:xfrm>
            <a:off x="5892800" y="5562601"/>
            <a:ext cx="991616" cy="561871"/>
          </a:xfrm>
          <a:prstGeom prst="rect">
            <a:avLst/>
          </a:prstGeom>
          <a:noFill/>
        </p:spPr>
      </p:pic>
      <p:sp>
        <p:nvSpPr>
          <p:cNvPr id="77" name="Rectangle 76"/>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itle 1"/>
          <p:cNvSpPr>
            <a:spLocks noGrp="1"/>
          </p:cNvSpPr>
          <p:nvPr>
            <p:ph type="title"/>
          </p:nvPr>
        </p:nvSpPr>
        <p:spPr>
          <a:xfrm>
            <a:off x="604438" y="64395"/>
            <a:ext cx="10749367" cy="1208868"/>
          </a:xfrm>
        </p:spPr>
        <p:txBody>
          <a:bodyPr/>
          <a:lstStyle/>
          <a:p>
            <a:r>
              <a:rPr lang="en-US" dirty="0" smtClean="0">
                <a:solidFill>
                  <a:schemeClr val="bg1"/>
                </a:solidFill>
              </a:rPr>
              <a:t>Sharing</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63</a:t>
            </a:fld>
            <a:endParaRPr lang="en-US"/>
          </a:p>
        </p:txBody>
      </p:sp>
    </p:spTree>
    <p:extLst>
      <p:ext uri="{BB962C8B-B14F-4D97-AF65-F5344CB8AC3E}">
        <p14:creationId xmlns:p14="http://schemas.microsoft.com/office/powerpoint/2010/main" val="156571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1000" fill="hold"/>
                                        <p:tgtEl>
                                          <p:spTgt spid="95"/>
                                        </p:tgtEl>
                                        <p:attrNameLst>
                                          <p:attrName>ppt_w</p:attrName>
                                        </p:attrNameLst>
                                      </p:cBhvr>
                                      <p:tavLst>
                                        <p:tav tm="0">
                                          <p:val>
                                            <p:strVal val="#ppt_w*0.70"/>
                                          </p:val>
                                        </p:tav>
                                        <p:tav tm="100000">
                                          <p:val>
                                            <p:strVal val="#ppt_w"/>
                                          </p:val>
                                        </p:tav>
                                      </p:tavLst>
                                    </p:anim>
                                    <p:anim calcmode="lin" valueType="num">
                                      <p:cBhvr>
                                        <p:cTn id="8" dur="1000" fill="hold"/>
                                        <p:tgtEl>
                                          <p:spTgt spid="95"/>
                                        </p:tgtEl>
                                        <p:attrNameLst>
                                          <p:attrName>ppt_h</p:attrName>
                                        </p:attrNameLst>
                                      </p:cBhvr>
                                      <p:tavLst>
                                        <p:tav tm="0">
                                          <p:val>
                                            <p:strVal val="#ppt_h"/>
                                          </p:val>
                                        </p:tav>
                                        <p:tav tm="100000">
                                          <p:val>
                                            <p:strVal val="#ppt_h"/>
                                          </p:val>
                                        </p:tav>
                                      </p:tavLst>
                                    </p:anim>
                                    <p:animEffect transition="in" filter="fade">
                                      <p:cBhvr>
                                        <p:cTn id="9" dur="1000"/>
                                        <p:tgtEl>
                                          <p:spTgt spid="95"/>
                                        </p:tgtEl>
                                      </p:cBhvr>
                                    </p:animEffect>
                                  </p:childTnLst>
                                </p:cTn>
                              </p:par>
                              <p:par>
                                <p:cTn id="10" presetID="55" presetClass="entr" presetSubtype="0" fill="hold" nodeType="with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1000" fill="hold"/>
                                        <p:tgtEl>
                                          <p:spTgt spid="94"/>
                                        </p:tgtEl>
                                        <p:attrNameLst>
                                          <p:attrName>ppt_w</p:attrName>
                                        </p:attrNameLst>
                                      </p:cBhvr>
                                      <p:tavLst>
                                        <p:tav tm="0">
                                          <p:val>
                                            <p:strVal val="#ppt_w*0.70"/>
                                          </p:val>
                                        </p:tav>
                                        <p:tav tm="100000">
                                          <p:val>
                                            <p:strVal val="#ppt_w"/>
                                          </p:val>
                                        </p:tav>
                                      </p:tavLst>
                                    </p:anim>
                                    <p:anim calcmode="lin" valueType="num">
                                      <p:cBhvr>
                                        <p:cTn id="13" dur="1000" fill="hold"/>
                                        <p:tgtEl>
                                          <p:spTgt spid="94"/>
                                        </p:tgtEl>
                                        <p:attrNameLst>
                                          <p:attrName>ppt_h</p:attrName>
                                        </p:attrNameLst>
                                      </p:cBhvr>
                                      <p:tavLst>
                                        <p:tav tm="0">
                                          <p:val>
                                            <p:strVal val="#ppt_h"/>
                                          </p:val>
                                        </p:tav>
                                        <p:tav tm="100000">
                                          <p:val>
                                            <p:strVal val="#ppt_h"/>
                                          </p:val>
                                        </p:tav>
                                      </p:tavLst>
                                    </p:anim>
                                    <p:animEffect transition="in" filter="fade">
                                      <p:cBhvr>
                                        <p:cTn id="14" dur="1000"/>
                                        <p:tgtEl>
                                          <p:spTgt spid="94"/>
                                        </p:tgtEl>
                                      </p:cBhvr>
                                    </p:animEffect>
                                  </p:childTnLst>
                                </p:cTn>
                              </p:par>
                              <p:par>
                                <p:cTn id="15" presetID="55"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1000" fill="hold"/>
                                        <p:tgtEl>
                                          <p:spTgt spid="91"/>
                                        </p:tgtEl>
                                        <p:attrNameLst>
                                          <p:attrName>ppt_w</p:attrName>
                                        </p:attrNameLst>
                                      </p:cBhvr>
                                      <p:tavLst>
                                        <p:tav tm="0">
                                          <p:val>
                                            <p:strVal val="#ppt_w*0.70"/>
                                          </p:val>
                                        </p:tav>
                                        <p:tav tm="100000">
                                          <p:val>
                                            <p:strVal val="#ppt_w"/>
                                          </p:val>
                                        </p:tav>
                                      </p:tavLst>
                                    </p:anim>
                                    <p:anim calcmode="lin" valueType="num">
                                      <p:cBhvr>
                                        <p:cTn id="18" dur="1000" fill="hold"/>
                                        <p:tgtEl>
                                          <p:spTgt spid="91"/>
                                        </p:tgtEl>
                                        <p:attrNameLst>
                                          <p:attrName>ppt_h</p:attrName>
                                        </p:attrNameLst>
                                      </p:cBhvr>
                                      <p:tavLst>
                                        <p:tav tm="0">
                                          <p:val>
                                            <p:strVal val="#ppt_h"/>
                                          </p:val>
                                        </p:tav>
                                        <p:tav tm="100000">
                                          <p:val>
                                            <p:strVal val="#ppt_h"/>
                                          </p:val>
                                        </p:tav>
                                      </p:tavLst>
                                    </p:anim>
                                    <p:animEffect transition="in" filter="fade">
                                      <p:cBhvr>
                                        <p:cTn id="19" dur="1000"/>
                                        <p:tgtEl>
                                          <p:spTgt spid="9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1000" fill="hold"/>
                                        <p:tgtEl>
                                          <p:spTgt spid="109"/>
                                        </p:tgtEl>
                                        <p:attrNameLst>
                                          <p:attrName>ppt_w</p:attrName>
                                        </p:attrNameLst>
                                      </p:cBhvr>
                                      <p:tavLst>
                                        <p:tav tm="0">
                                          <p:val>
                                            <p:strVal val="#ppt_w*0.70"/>
                                          </p:val>
                                        </p:tav>
                                        <p:tav tm="100000">
                                          <p:val>
                                            <p:strVal val="#ppt_w"/>
                                          </p:val>
                                        </p:tav>
                                      </p:tavLst>
                                    </p:anim>
                                    <p:anim calcmode="lin" valueType="num">
                                      <p:cBhvr>
                                        <p:cTn id="23" dur="1000" fill="hold"/>
                                        <p:tgtEl>
                                          <p:spTgt spid="109"/>
                                        </p:tgtEl>
                                        <p:attrNameLst>
                                          <p:attrName>ppt_h</p:attrName>
                                        </p:attrNameLst>
                                      </p:cBhvr>
                                      <p:tavLst>
                                        <p:tav tm="0">
                                          <p:val>
                                            <p:strVal val="#ppt_h"/>
                                          </p:val>
                                        </p:tav>
                                        <p:tav tm="100000">
                                          <p:val>
                                            <p:strVal val="#ppt_h"/>
                                          </p:val>
                                        </p:tav>
                                      </p:tavLst>
                                    </p:anim>
                                    <p:animEffect transition="in" filter="fade">
                                      <p:cBhvr>
                                        <p:cTn id="24" dur="1000"/>
                                        <p:tgtEl>
                                          <p:spTgt spid="109"/>
                                        </p:tgtEl>
                                      </p:cBhvr>
                                    </p:animEffect>
                                  </p:childTnLst>
                                </p:cTn>
                              </p:par>
                              <p:par>
                                <p:cTn id="25" presetID="55"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1000" fill="hold"/>
                                        <p:tgtEl>
                                          <p:spTgt spid="104"/>
                                        </p:tgtEl>
                                        <p:attrNameLst>
                                          <p:attrName>ppt_w</p:attrName>
                                        </p:attrNameLst>
                                      </p:cBhvr>
                                      <p:tavLst>
                                        <p:tav tm="0">
                                          <p:val>
                                            <p:strVal val="#ppt_w*0.70"/>
                                          </p:val>
                                        </p:tav>
                                        <p:tav tm="100000">
                                          <p:val>
                                            <p:strVal val="#ppt_w"/>
                                          </p:val>
                                        </p:tav>
                                      </p:tavLst>
                                    </p:anim>
                                    <p:anim calcmode="lin" valueType="num">
                                      <p:cBhvr>
                                        <p:cTn id="28" dur="1000" fill="hold"/>
                                        <p:tgtEl>
                                          <p:spTgt spid="104"/>
                                        </p:tgtEl>
                                        <p:attrNameLst>
                                          <p:attrName>ppt_h</p:attrName>
                                        </p:attrNameLst>
                                      </p:cBhvr>
                                      <p:tavLst>
                                        <p:tav tm="0">
                                          <p:val>
                                            <p:strVal val="#ppt_h"/>
                                          </p:val>
                                        </p:tav>
                                        <p:tav tm="100000">
                                          <p:val>
                                            <p:strVal val="#ppt_h"/>
                                          </p:val>
                                        </p:tav>
                                      </p:tavLst>
                                    </p:anim>
                                    <p:animEffect transition="in" filter="fade">
                                      <p:cBhvr>
                                        <p:cTn id="29" dur="1000"/>
                                        <p:tgtEl>
                                          <p:spTgt spid="104"/>
                                        </p:tgtEl>
                                      </p:cBhvr>
                                    </p:animEffect>
                                  </p:childTnLst>
                                </p:cTn>
                              </p:par>
                              <p:par>
                                <p:cTn id="30" presetID="55"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1000" fill="hold"/>
                                        <p:tgtEl>
                                          <p:spTgt spid="98"/>
                                        </p:tgtEl>
                                        <p:attrNameLst>
                                          <p:attrName>ppt_w</p:attrName>
                                        </p:attrNameLst>
                                      </p:cBhvr>
                                      <p:tavLst>
                                        <p:tav tm="0">
                                          <p:val>
                                            <p:strVal val="#ppt_w*0.70"/>
                                          </p:val>
                                        </p:tav>
                                        <p:tav tm="100000">
                                          <p:val>
                                            <p:strVal val="#ppt_w"/>
                                          </p:val>
                                        </p:tav>
                                      </p:tavLst>
                                    </p:anim>
                                    <p:anim calcmode="lin" valueType="num">
                                      <p:cBhvr>
                                        <p:cTn id="33" dur="1000" fill="hold"/>
                                        <p:tgtEl>
                                          <p:spTgt spid="98"/>
                                        </p:tgtEl>
                                        <p:attrNameLst>
                                          <p:attrName>ppt_h</p:attrName>
                                        </p:attrNameLst>
                                      </p:cBhvr>
                                      <p:tavLst>
                                        <p:tav tm="0">
                                          <p:val>
                                            <p:strVal val="#ppt_h"/>
                                          </p:val>
                                        </p:tav>
                                        <p:tav tm="100000">
                                          <p:val>
                                            <p:strVal val="#ppt_h"/>
                                          </p:val>
                                        </p:tav>
                                      </p:tavLst>
                                    </p:anim>
                                    <p:animEffect transition="in" filter="fade">
                                      <p:cBhvr>
                                        <p:cTn id="34" dur="1000"/>
                                        <p:tgtEl>
                                          <p:spTgt spid="98"/>
                                        </p:tgtEl>
                                      </p:cBhvr>
                                    </p:animEffect>
                                  </p:childTnLst>
                                </p:cTn>
                              </p:par>
                              <p:par>
                                <p:cTn id="35" presetID="55" presetClass="entr" presetSubtype="0" fill="hold"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0" fill="hold"/>
                                        <p:tgtEl>
                                          <p:spTgt spid="122"/>
                                        </p:tgtEl>
                                        <p:attrNameLst>
                                          <p:attrName>ppt_w</p:attrName>
                                        </p:attrNameLst>
                                      </p:cBhvr>
                                      <p:tavLst>
                                        <p:tav tm="0">
                                          <p:val>
                                            <p:strVal val="#ppt_w*0.70"/>
                                          </p:val>
                                        </p:tav>
                                        <p:tav tm="100000">
                                          <p:val>
                                            <p:strVal val="#ppt_w"/>
                                          </p:val>
                                        </p:tav>
                                      </p:tavLst>
                                    </p:anim>
                                    <p:anim calcmode="lin" valueType="num">
                                      <p:cBhvr>
                                        <p:cTn id="38" dur="1000" fill="hold"/>
                                        <p:tgtEl>
                                          <p:spTgt spid="122"/>
                                        </p:tgtEl>
                                        <p:attrNameLst>
                                          <p:attrName>ppt_h</p:attrName>
                                        </p:attrNameLst>
                                      </p:cBhvr>
                                      <p:tavLst>
                                        <p:tav tm="0">
                                          <p:val>
                                            <p:strVal val="#ppt_h"/>
                                          </p:val>
                                        </p:tav>
                                        <p:tav tm="100000">
                                          <p:val>
                                            <p:strVal val="#ppt_h"/>
                                          </p:val>
                                        </p:tav>
                                      </p:tavLst>
                                    </p:anim>
                                    <p:animEffect transition="in" filter="fade">
                                      <p:cBhvr>
                                        <p:cTn id="39" dur="1000"/>
                                        <p:tgtEl>
                                          <p:spTgt spid="122"/>
                                        </p:tgtEl>
                                      </p:cBhvr>
                                    </p:animEffect>
                                  </p:childTnLst>
                                </p:cTn>
                              </p:par>
                              <p:par>
                                <p:cTn id="40" presetID="55"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anim calcmode="lin" valueType="num">
                                      <p:cBhvr>
                                        <p:cTn id="42" dur="1000" fill="hold"/>
                                        <p:tgtEl>
                                          <p:spTgt spid="130"/>
                                        </p:tgtEl>
                                        <p:attrNameLst>
                                          <p:attrName>ppt_w</p:attrName>
                                        </p:attrNameLst>
                                      </p:cBhvr>
                                      <p:tavLst>
                                        <p:tav tm="0">
                                          <p:val>
                                            <p:strVal val="#ppt_w*0.70"/>
                                          </p:val>
                                        </p:tav>
                                        <p:tav tm="100000">
                                          <p:val>
                                            <p:strVal val="#ppt_w"/>
                                          </p:val>
                                        </p:tav>
                                      </p:tavLst>
                                    </p:anim>
                                    <p:anim calcmode="lin" valueType="num">
                                      <p:cBhvr>
                                        <p:cTn id="43" dur="1000" fill="hold"/>
                                        <p:tgtEl>
                                          <p:spTgt spid="130"/>
                                        </p:tgtEl>
                                        <p:attrNameLst>
                                          <p:attrName>ppt_h</p:attrName>
                                        </p:attrNameLst>
                                      </p:cBhvr>
                                      <p:tavLst>
                                        <p:tav tm="0">
                                          <p:val>
                                            <p:strVal val="#ppt_h"/>
                                          </p:val>
                                        </p:tav>
                                        <p:tav tm="100000">
                                          <p:val>
                                            <p:strVal val="#ppt_h"/>
                                          </p:val>
                                        </p:tav>
                                      </p:tavLst>
                                    </p:anim>
                                    <p:animEffect transition="in" filter="fade">
                                      <p:cBhvr>
                                        <p:cTn id="44" dur="1000"/>
                                        <p:tgtEl>
                                          <p:spTgt spid="130"/>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p:cTn id="47" dur="1000" fill="hold"/>
                                        <p:tgtEl>
                                          <p:spTgt spid="112"/>
                                        </p:tgtEl>
                                        <p:attrNameLst>
                                          <p:attrName>ppt_w</p:attrName>
                                        </p:attrNameLst>
                                      </p:cBhvr>
                                      <p:tavLst>
                                        <p:tav tm="0">
                                          <p:val>
                                            <p:strVal val="#ppt_w*0.70"/>
                                          </p:val>
                                        </p:tav>
                                        <p:tav tm="100000">
                                          <p:val>
                                            <p:strVal val="#ppt_w"/>
                                          </p:val>
                                        </p:tav>
                                      </p:tavLst>
                                    </p:anim>
                                    <p:anim calcmode="lin" valueType="num">
                                      <p:cBhvr>
                                        <p:cTn id="48" dur="1000" fill="hold"/>
                                        <p:tgtEl>
                                          <p:spTgt spid="112"/>
                                        </p:tgtEl>
                                        <p:attrNameLst>
                                          <p:attrName>ppt_h</p:attrName>
                                        </p:attrNameLst>
                                      </p:cBhvr>
                                      <p:tavLst>
                                        <p:tav tm="0">
                                          <p:val>
                                            <p:strVal val="#ppt_h"/>
                                          </p:val>
                                        </p:tav>
                                        <p:tav tm="100000">
                                          <p:val>
                                            <p:strVal val="#ppt_h"/>
                                          </p:val>
                                        </p:tav>
                                      </p:tavLst>
                                    </p:anim>
                                    <p:animEffect transition="in" filter="fade">
                                      <p:cBhvr>
                                        <p:cTn id="49" dur="1000"/>
                                        <p:tgtEl>
                                          <p:spTgt spid="11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 calcmode="lin" valueType="num">
                                      <p:cBhvr>
                                        <p:cTn id="52" dur="1000" fill="hold"/>
                                        <p:tgtEl>
                                          <p:spTgt spid="111"/>
                                        </p:tgtEl>
                                        <p:attrNameLst>
                                          <p:attrName>ppt_w</p:attrName>
                                        </p:attrNameLst>
                                      </p:cBhvr>
                                      <p:tavLst>
                                        <p:tav tm="0">
                                          <p:val>
                                            <p:strVal val="#ppt_w*0.70"/>
                                          </p:val>
                                        </p:tav>
                                        <p:tav tm="100000">
                                          <p:val>
                                            <p:strVal val="#ppt_w"/>
                                          </p:val>
                                        </p:tav>
                                      </p:tavLst>
                                    </p:anim>
                                    <p:anim calcmode="lin" valueType="num">
                                      <p:cBhvr>
                                        <p:cTn id="53" dur="1000" fill="hold"/>
                                        <p:tgtEl>
                                          <p:spTgt spid="111"/>
                                        </p:tgtEl>
                                        <p:attrNameLst>
                                          <p:attrName>ppt_h</p:attrName>
                                        </p:attrNameLst>
                                      </p:cBhvr>
                                      <p:tavLst>
                                        <p:tav tm="0">
                                          <p:val>
                                            <p:strVal val="#ppt_h"/>
                                          </p:val>
                                        </p:tav>
                                        <p:tav tm="100000">
                                          <p:val>
                                            <p:strVal val="#ppt_h"/>
                                          </p:val>
                                        </p:tav>
                                      </p:tavLst>
                                    </p:anim>
                                    <p:animEffect transition="in" filter="fade">
                                      <p:cBhvr>
                                        <p:cTn id="54" dur="1000"/>
                                        <p:tgtEl>
                                          <p:spTgt spid="111"/>
                                        </p:tgtEl>
                                      </p:cBhvr>
                                    </p:animEffect>
                                  </p:childTnLst>
                                </p:cTn>
                              </p:par>
                              <p:par>
                                <p:cTn id="55" presetID="55"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 calcmode="lin" valueType="num">
                                      <p:cBhvr>
                                        <p:cTn id="57" dur="1000" fill="hold"/>
                                        <p:tgtEl>
                                          <p:spTgt spid="120"/>
                                        </p:tgtEl>
                                        <p:attrNameLst>
                                          <p:attrName>ppt_w</p:attrName>
                                        </p:attrNameLst>
                                      </p:cBhvr>
                                      <p:tavLst>
                                        <p:tav tm="0">
                                          <p:val>
                                            <p:strVal val="#ppt_w*0.70"/>
                                          </p:val>
                                        </p:tav>
                                        <p:tav tm="100000">
                                          <p:val>
                                            <p:strVal val="#ppt_w"/>
                                          </p:val>
                                        </p:tav>
                                      </p:tavLst>
                                    </p:anim>
                                    <p:anim calcmode="lin" valueType="num">
                                      <p:cBhvr>
                                        <p:cTn id="58" dur="1000" fill="hold"/>
                                        <p:tgtEl>
                                          <p:spTgt spid="120"/>
                                        </p:tgtEl>
                                        <p:attrNameLst>
                                          <p:attrName>ppt_h</p:attrName>
                                        </p:attrNameLst>
                                      </p:cBhvr>
                                      <p:tavLst>
                                        <p:tav tm="0">
                                          <p:val>
                                            <p:strVal val="#ppt_h"/>
                                          </p:val>
                                        </p:tav>
                                        <p:tav tm="100000">
                                          <p:val>
                                            <p:strVal val="#ppt_h"/>
                                          </p:val>
                                        </p:tav>
                                      </p:tavLst>
                                    </p:anim>
                                    <p:animEffect transition="in" filter="fade">
                                      <p:cBhvr>
                                        <p:cTn id="59" dur="1000"/>
                                        <p:tgtEl>
                                          <p:spTgt spid="120"/>
                                        </p:tgtEl>
                                      </p:cBhvr>
                                    </p:animEffect>
                                  </p:childTnLst>
                                </p:cTn>
                              </p:par>
                              <p:par>
                                <p:cTn id="60" presetID="55" presetClass="entr" presetSubtype="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 calcmode="lin" valueType="num">
                                      <p:cBhvr>
                                        <p:cTn id="62" dur="1000" fill="hold"/>
                                        <p:tgtEl>
                                          <p:spTgt spid="107"/>
                                        </p:tgtEl>
                                        <p:attrNameLst>
                                          <p:attrName>ppt_w</p:attrName>
                                        </p:attrNameLst>
                                      </p:cBhvr>
                                      <p:tavLst>
                                        <p:tav tm="0">
                                          <p:val>
                                            <p:strVal val="#ppt_w*0.70"/>
                                          </p:val>
                                        </p:tav>
                                        <p:tav tm="100000">
                                          <p:val>
                                            <p:strVal val="#ppt_w"/>
                                          </p:val>
                                        </p:tav>
                                      </p:tavLst>
                                    </p:anim>
                                    <p:anim calcmode="lin" valueType="num">
                                      <p:cBhvr>
                                        <p:cTn id="63" dur="1000" fill="hold"/>
                                        <p:tgtEl>
                                          <p:spTgt spid="107"/>
                                        </p:tgtEl>
                                        <p:attrNameLst>
                                          <p:attrName>ppt_h</p:attrName>
                                        </p:attrNameLst>
                                      </p:cBhvr>
                                      <p:tavLst>
                                        <p:tav tm="0">
                                          <p:val>
                                            <p:strVal val="#ppt_h"/>
                                          </p:val>
                                        </p:tav>
                                        <p:tav tm="100000">
                                          <p:val>
                                            <p:strVal val="#ppt_h"/>
                                          </p:val>
                                        </p:tav>
                                      </p:tavLst>
                                    </p:anim>
                                    <p:animEffect transition="in" filter="fade">
                                      <p:cBhvr>
                                        <p:cTn id="64" dur="1000"/>
                                        <p:tgtEl>
                                          <p:spTgt spid="107"/>
                                        </p:tgtEl>
                                      </p:cBhvr>
                                    </p:animEffect>
                                  </p:childTnLst>
                                </p:cTn>
                              </p:par>
                              <p:par>
                                <p:cTn id="65" presetID="55"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p:cTn id="67" dur="1000" fill="hold"/>
                                        <p:tgtEl>
                                          <p:spTgt spid="115"/>
                                        </p:tgtEl>
                                        <p:attrNameLst>
                                          <p:attrName>ppt_w</p:attrName>
                                        </p:attrNameLst>
                                      </p:cBhvr>
                                      <p:tavLst>
                                        <p:tav tm="0">
                                          <p:val>
                                            <p:strVal val="#ppt_w*0.70"/>
                                          </p:val>
                                        </p:tav>
                                        <p:tav tm="100000">
                                          <p:val>
                                            <p:strVal val="#ppt_w"/>
                                          </p:val>
                                        </p:tav>
                                      </p:tavLst>
                                    </p:anim>
                                    <p:anim calcmode="lin" valueType="num">
                                      <p:cBhvr>
                                        <p:cTn id="68" dur="1000" fill="hold"/>
                                        <p:tgtEl>
                                          <p:spTgt spid="115"/>
                                        </p:tgtEl>
                                        <p:attrNameLst>
                                          <p:attrName>ppt_h</p:attrName>
                                        </p:attrNameLst>
                                      </p:cBhvr>
                                      <p:tavLst>
                                        <p:tav tm="0">
                                          <p:val>
                                            <p:strVal val="#ppt_h"/>
                                          </p:val>
                                        </p:tav>
                                        <p:tav tm="100000">
                                          <p:val>
                                            <p:strVal val="#ppt_h"/>
                                          </p:val>
                                        </p:tav>
                                      </p:tavLst>
                                    </p:anim>
                                    <p:animEffect transition="in" filter="fade">
                                      <p:cBhvr>
                                        <p:cTn id="69" dur="1000"/>
                                        <p:tgtEl>
                                          <p:spTgt spid="11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16"/>
                                        </p:tgtEl>
                                        <p:attrNameLst>
                                          <p:attrName>style.visibility</p:attrName>
                                        </p:attrNameLst>
                                      </p:cBhvr>
                                      <p:to>
                                        <p:strVal val="visible"/>
                                      </p:to>
                                    </p:set>
                                    <p:anim calcmode="lin" valueType="num">
                                      <p:cBhvr>
                                        <p:cTn id="72" dur="1000" fill="hold"/>
                                        <p:tgtEl>
                                          <p:spTgt spid="116"/>
                                        </p:tgtEl>
                                        <p:attrNameLst>
                                          <p:attrName>ppt_w</p:attrName>
                                        </p:attrNameLst>
                                      </p:cBhvr>
                                      <p:tavLst>
                                        <p:tav tm="0">
                                          <p:val>
                                            <p:strVal val="#ppt_w*0.70"/>
                                          </p:val>
                                        </p:tav>
                                        <p:tav tm="100000">
                                          <p:val>
                                            <p:strVal val="#ppt_w"/>
                                          </p:val>
                                        </p:tav>
                                      </p:tavLst>
                                    </p:anim>
                                    <p:anim calcmode="lin" valueType="num">
                                      <p:cBhvr>
                                        <p:cTn id="73" dur="1000" fill="hold"/>
                                        <p:tgtEl>
                                          <p:spTgt spid="116"/>
                                        </p:tgtEl>
                                        <p:attrNameLst>
                                          <p:attrName>ppt_h</p:attrName>
                                        </p:attrNameLst>
                                      </p:cBhvr>
                                      <p:tavLst>
                                        <p:tav tm="0">
                                          <p:val>
                                            <p:strVal val="#ppt_h"/>
                                          </p:val>
                                        </p:tav>
                                        <p:tav tm="100000">
                                          <p:val>
                                            <p:strVal val="#ppt_h"/>
                                          </p:val>
                                        </p:tav>
                                      </p:tavLst>
                                    </p:anim>
                                    <p:animEffect transition="in" filter="fade">
                                      <p:cBhvr>
                                        <p:cTn id="74" dur="1000"/>
                                        <p:tgtEl>
                                          <p:spTgt spid="116"/>
                                        </p:tgtEl>
                                      </p:cBhvr>
                                    </p:animEffect>
                                  </p:childTnLst>
                                </p:cTn>
                              </p:par>
                              <p:par>
                                <p:cTn id="75" presetID="55"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p:cTn id="77" dur="1000" fill="hold"/>
                                        <p:tgtEl>
                                          <p:spTgt spid="118"/>
                                        </p:tgtEl>
                                        <p:attrNameLst>
                                          <p:attrName>ppt_w</p:attrName>
                                        </p:attrNameLst>
                                      </p:cBhvr>
                                      <p:tavLst>
                                        <p:tav tm="0">
                                          <p:val>
                                            <p:strVal val="#ppt_w*0.70"/>
                                          </p:val>
                                        </p:tav>
                                        <p:tav tm="100000">
                                          <p:val>
                                            <p:strVal val="#ppt_w"/>
                                          </p:val>
                                        </p:tav>
                                      </p:tavLst>
                                    </p:anim>
                                    <p:anim calcmode="lin" valueType="num">
                                      <p:cBhvr>
                                        <p:cTn id="78" dur="1000" fill="hold"/>
                                        <p:tgtEl>
                                          <p:spTgt spid="118"/>
                                        </p:tgtEl>
                                        <p:attrNameLst>
                                          <p:attrName>ppt_h</p:attrName>
                                        </p:attrNameLst>
                                      </p:cBhvr>
                                      <p:tavLst>
                                        <p:tav tm="0">
                                          <p:val>
                                            <p:strVal val="#ppt_h"/>
                                          </p:val>
                                        </p:tav>
                                        <p:tav tm="100000">
                                          <p:val>
                                            <p:strVal val="#ppt_h"/>
                                          </p:val>
                                        </p:tav>
                                      </p:tavLst>
                                    </p:anim>
                                    <p:animEffect transition="in" filter="fade">
                                      <p:cBhvr>
                                        <p:cTn id="79" dur="1000"/>
                                        <p:tgtEl>
                                          <p:spTgt spid="118"/>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p:cTn id="82" dur="1000" fill="hold"/>
                                        <p:tgtEl>
                                          <p:spTgt spid="108"/>
                                        </p:tgtEl>
                                        <p:attrNameLst>
                                          <p:attrName>ppt_w</p:attrName>
                                        </p:attrNameLst>
                                      </p:cBhvr>
                                      <p:tavLst>
                                        <p:tav tm="0">
                                          <p:val>
                                            <p:strVal val="#ppt_w*0.70"/>
                                          </p:val>
                                        </p:tav>
                                        <p:tav tm="100000">
                                          <p:val>
                                            <p:strVal val="#ppt_w"/>
                                          </p:val>
                                        </p:tav>
                                      </p:tavLst>
                                    </p:anim>
                                    <p:anim calcmode="lin" valueType="num">
                                      <p:cBhvr>
                                        <p:cTn id="83" dur="1000" fill="hold"/>
                                        <p:tgtEl>
                                          <p:spTgt spid="108"/>
                                        </p:tgtEl>
                                        <p:attrNameLst>
                                          <p:attrName>ppt_h</p:attrName>
                                        </p:attrNameLst>
                                      </p:cBhvr>
                                      <p:tavLst>
                                        <p:tav tm="0">
                                          <p:val>
                                            <p:strVal val="#ppt_h"/>
                                          </p:val>
                                        </p:tav>
                                        <p:tav tm="100000">
                                          <p:val>
                                            <p:strVal val="#ppt_h"/>
                                          </p:val>
                                        </p:tav>
                                      </p:tavLst>
                                    </p:anim>
                                    <p:animEffect transition="in" filter="fade">
                                      <p:cBhvr>
                                        <p:cTn id="84" dur="1000"/>
                                        <p:tgtEl>
                                          <p:spTgt spid="108"/>
                                        </p:tgtEl>
                                      </p:cBhvr>
                                    </p:animEffect>
                                  </p:childTnLst>
                                </p:cTn>
                              </p:par>
                              <p:par>
                                <p:cTn id="85" presetID="55" presetClass="entr" presetSubtype="0" fill="hold"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p:cTn id="87" dur="1000" fill="hold"/>
                                        <p:tgtEl>
                                          <p:spTgt spid="128"/>
                                        </p:tgtEl>
                                        <p:attrNameLst>
                                          <p:attrName>ppt_w</p:attrName>
                                        </p:attrNameLst>
                                      </p:cBhvr>
                                      <p:tavLst>
                                        <p:tav tm="0">
                                          <p:val>
                                            <p:strVal val="#ppt_w*0.70"/>
                                          </p:val>
                                        </p:tav>
                                        <p:tav tm="100000">
                                          <p:val>
                                            <p:strVal val="#ppt_w"/>
                                          </p:val>
                                        </p:tav>
                                      </p:tavLst>
                                    </p:anim>
                                    <p:anim calcmode="lin" valueType="num">
                                      <p:cBhvr>
                                        <p:cTn id="88" dur="1000" fill="hold"/>
                                        <p:tgtEl>
                                          <p:spTgt spid="128"/>
                                        </p:tgtEl>
                                        <p:attrNameLst>
                                          <p:attrName>ppt_h</p:attrName>
                                        </p:attrNameLst>
                                      </p:cBhvr>
                                      <p:tavLst>
                                        <p:tav tm="0">
                                          <p:val>
                                            <p:strVal val="#ppt_h"/>
                                          </p:val>
                                        </p:tav>
                                        <p:tav tm="100000">
                                          <p:val>
                                            <p:strVal val="#ppt_h"/>
                                          </p:val>
                                        </p:tav>
                                      </p:tavLst>
                                    </p:anim>
                                    <p:animEffect transition="in" filter="fade">
                                      <p:cBhvr>
                                        <p:cTn id="89" dur="1000"/>
                                        <p:tgtEl>
                                          <p:spTgt spid="128"/>
                                        </p:tgtEl>
                                      </p:cBhvr>
                                    </p:animEffect>
                                  </p:childTnLst>
                                </p:cTn>
                              </p:par>
                              <p:par>
                                <p:cTn id="90" presetID="55" presetClass="entr" presetSubtype="0" fill="hold" nodeType="withEffect">
                                  <p:stCondLst>
                                    <p:cond delay="0"/>
                                  </p:stCondLst>
                                  <p:childTnLst>
                                    <p:set>
                                      <p:cBhvr>
                                        <p:cTn id="91" dur="1" fill="hold">
                                          <p:stCondLst>
                                            <p:cond delay="0"/>
                                          </p:stCondLst>
                                        </p:cTn>
                                        <p:tgtEl>
                                          <p:spTgt spid="126"/>
                                        </p:tgtEl>
                                        <p:attrNameLst>
                                          <p:attrName>style.visibility</p:attrName>
                                        </p:attrNameLst>
                                      </p:cBhvr>
                                      <p:to>
                                        <p:strVal val="visible"/>
                                      </p:to>
                                    </p:set>
                                    <p:anim calcmode="lin" valueType="num">
                                      <p:cBhvr>
                                        <p:cTn id="92" dur="1000" fill="hold"/>
                                        <p:tgtEl>
                                          <p:spTgt spid="126"/>
                                        </p:tgtEl>
                                        <p:attrNameLst>
                                          <p:attrName>ppt_w</p:attrName>
                                        </p:attrNameLst>
                                      </p:cBhvr>
                                      <p:tavLst>
                                        <p:tav tm="0">
                                          <p:val>
                                            <p:strVal val="#ppt_w*0.70"/>
                                          </p:val>
                                        </p:tav>
                                        <p:tav tm="100000">
                                          <p:val>
                                            <p:strVal val="#ppt_w"/>
                                          </p:val>
                                        </p:tav>
                                      </p:tavLst>
                                    </p:anim>
                                    <p:anim calcmode="lin" valueType="num">
                                      <p:cBhvr>
                                        <p:cTn id="93" dur="1000" fill="hold"/>
                                        <p:tgtEl>
                                          <p:spTgt spid="126"/>
                                        </p:tgtEl>
                                        <p:attrNameLst>
                                          <p:attrName>ppt_h</p:attrName>
                                        </p:attrNameLst>
                                      </p:cBhvr>
                                      <p:tavLst>
                                        <p:tav tm="0">
                                          <p:val>
                                            <p:strVal val="#ppt_h"/>
                                          </p:val>
                                        </p:tav>
                                        <p:tav tm="100000">
                                          <p:val>
                                            <p:strVal val="#ppt_h"/>
                                          </p:val>
                                        </p:tav>
                                      </p:tavLst>
                                    </p:anim>
                                    <p:animEffect transition="in" filter="fade">
                                      <p:cBhvr>
                                        <p:cTn id="94" dur="1000"/>
                                        <p:tgtEl>
                                          <p:spTgt spid="126"/>
                                        </p:tgtEl>
                                      </p:cBhvr>
                                    </p:animEffect>
                                  </p:childTnLst>
                                </p:cTn>
                              </p:par>
                              <p:par>
                                <p:cTn id="95" presetID="55" presetClass="entr" presetSubtype="0" fill="hold" nodeType="withEffect">
                                  <p:stCondLst>
                                    <p:cond delay="0"/>
                                  </p:stCondLst>
                                  <p:childTnLst>
                                    <p:set>
                                      <p:cBhvr>
                                        <p:cTn id="96" dur="1" fill="hold">
                                          <p:stCondLst>
                                            <p:cond delay="0"/>
                                          </p:stCondLst>
                                        </p:cTn>
                                        <p:tgtEl>
                                          <p:spTgt spid="124"/>
                                        </p:tgtEl>
                                        <p:attrNameLst>
                                          <p:attrName>style.visibility</p:attrName>
                                        </p:attrNameLst>
                                      </p:cBhvr>
                                      <p:to>
                                        <p:strVal val="visible"/>
                                      </p:to>
                                    </p:set>
                                    <p:anim calcmode="lin" valueType="num">
                                      <p:cBhvr>
                                        <p:cTn id="97" dur="1000" fill="hold"/>
                                        <p:tgtEl>
                                          <p:spTgt spid="124"/>
                                        </p:tgtEl>
                                        <p:attrNameLst>
                                          <p:attrName>ppt_w</p:attrName>
                                        </p:attrNameLst>
                                      </p:cBhvr>
                                      <p:tavLst>
                                        <p:tav tm="0">
                                          <p:val>
                                            <p:strVal val="#ppt_w*0.70"/>
                                          </p:val>
                                        </p:tav>
                                        <p:tav tm="100000">
                                          <p:val>
                                            <p:strVal val="#ppt_w"/>
                                          </p:val>
                                        </p:tav>
                                      </p:tavLst>
                                    </p:anim>
                                    <p:anim calcmode="lin" valueType="num">
                                      <p:cBhvr>
                                        <p:cTn id="98" dur="1000" fill="hold"/>
                                        <p:tgtEl>
                                          <p:spTgt spid="124"/>
                                        </p:tgtEl>
                                        <p:attrNameLst>
                                          <p:attrName>ppt_h</p:attrName>
                                        </p:attrNameLst>
                                      </p:cBhvr>
                                      <p:tavLst>
                                        <p:tav tm="0">
                                          <p:val>
                                            <p:strVal val="#ppt_h"/>
                                          </p:val>
                                        </p:tav>
                                        <p:tav tm="100000">
                                          <p:val>
                                            <p:strVal val="#ppt_h"/>
                                          </p:val>
                                        </p:tav>
                                      </p:tavLst>
                                    </p:anim>
                                    <p:animEffect transition="in" filter="fade">
                                      <p:cBhvr>
                                        <p:cTn id="99"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1" grpId="0"/>
      <p:bldP spid="95" grpId="0"/>
      <p:bldP spid="112" grpId="0"/>
      <p:bldP spid="1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298767" cy="4953000"/>
          </a:xfrm>
        </p:spPr>
        <p:txBody>
          <a:bodyPr/>
          <a:lstStyle/>
          <a:p>
            <a:pPr marL="0" indent="0">
              <a:buNone/>
            </a:pPr>
            <a:r>
              <a:rPr lang="en-US" sz="2400" dirty="0" smtClean="0"/>
              <a:t>  </a:t>
            </a:r>
            <a:endParaRPr lang="en-US" sz="2400" dirty="0">
              <a:solidFill>
                <a:srgbClr val="0000FF"/>
              </a:solidFill>
            </a:endParaRPr>
          </a:p>
        </p:txBody>
      </p:sp>
      <p:sp>
        <p:nvSpPr>
          <p:cNvPr id="7" name="Content Placeholder 2"/>
          <p:cNvSpPr txBox="1">
            <a:spLocks/>
          </p:cNvSpPr>
          <p:nvPr/>
        </p:nvSpPr>
        <p:spPr bwMode="auto">
          <a:xfrm>
            <a:off x="405503" y="1728125"/>
            <a:ext cx="11298767" cy="47228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42900" indent="-342900">
              <a:buFont typeface="Courier New"/>
              <a:buChar char="o"/>
            </a:pPr>
            <a:r>
              <a:rPr lang="en-CA" sz="2200" dirty="0" smtClean="0">
                <a:solidFill>
                  <a:srgbClr val="000000"/>
                </a:solidFill>
              </a:rPr>
              <a:t>The </a:t>
            </a:r>
            <a:r>
              <a:rPr lang="en-CA" sz="2200" dirty="0">
                <a:solidFill>
                  <a:srgbClr val="000000"/>
                </a:solidFill>
              </a:rPr>
              <a:t>usefulness of </a:t>
            </a:r>
            <a:r>
              <a:rPr lang="en-CA" sz="2200" dirty="0" err="1">
                <a:solidFill>
                  <a:srgbClr val="000000"/>
                </a:solidFill>
              </a:rPr>
              <a:t>Dempster</a:t>
            </a:r>
            <a:r>
              <a:rPr lang="en-CA" sz="2200" dirty="0">
                <a:solidFill>
                  <a:srgbClr val="000000"/>
                </a:solidFill>
              </a:rPr>
              <a:t>–Shafer in representing and combining different types of evidences coming from independent </a:t>
            </a:r>
            <a:r>
              <a:rPr lang="en-CA" sz="2200" dirty="0" smtClean="0">
                <a:solidFill>
                  <a:srgbClr val="000000"/>
                </a:solidFill>
              </a:rPr>
              <a:t>sources</a:t>
            </a:r>
          </a:p>
          <a:p>
            <a:pPr marL="342900" indent="-342900">
              <a:buFont typeface="Courier New"/>
              <a:buChar char="o"/>
            </a:pPr>
            <a:endParaRPr lang="en-CA" sz="2200" dirty="0">
              <a:solidFill>
                <a:srgbClr val="000000"/>
              </a:solidFill>
            </a:endParaRPr>
          </a:p>
          <a:p>
            <a:pPr marL="342900" indent="-342900">
              <a:buFont typeface="Courier New" panose="02070309020205020404" pitchFamily="49" charset="0"/>
              <a:buChar char="o"/>
            </a:pPr>
            <a:r>
              <a:rPr lang="en-CA" sz="2200" dirty="0">
                <a:solidFill>
                  <a:srgbClr val="000000"/>
                </a:solidFill>
              </a:rPr>
              <a:t>The fact that </a:t>
            </a:r>
            <a:r>
              <a:rPr lang="en-CA" sz="2200" dirty="0" err="1">
                <a:solidFill>
                  <a:srgbClr val="000000"/>
                </a:solidFill>
              </a:rPr>
              <a:t>Dempster</a:t>
            </a:r>
            <a:r>
              <a:rPr lang="en-CA" sz="2200" dirty="0">
                <a:solidFill>
                  <a:srgbClr val="000000"/>
                </a:solidFill>
              </a:rPr>
              <a:t>–Shafer represents uncertain evidences, which makes it appealing to model the ambiguity in the detection caused by the high mobility of vehicles and the </a:t>
            </a:r>
            <a:r>
              <a:rPr lang="en-US" sz="2200" dirty="0">
                <a:solidFill>
                  <a:srgbClr val="000000"/>
                </a:solidFill>
              </a:rPr>
              <a:t>channel </a:t>
            </a:r>
            <a:r>
              <a:rPr lang="en-US" sz="2200" dirty="0" smtClean="0">
                <a:solidFill>
                  <a:srgbClr val="000000"/>
                </a:solidFill>
              </a:rPr>
              <a:t>collisions</a:t>
            </a:r>
          </a:p>
          <a:p>
            <a:pPr marL="342900" indent="-342900">
              <a:buFont typeface="Courier New" panose="02070309020205020404" pitchFamily="49" charset="0"/>
              <a:buChar char="o"/>
            </a:pPr>
            <a:endParaRPr lang="en-US" sz="2200" dirty="0">
              <a:solidFill>
                <a:srgbClr val="000000"/>
              </a:solidFill>
            </a:endParaRPr>
          </a:p>
          <a:p>
            <a:pPr marL="342900" indent="-342900">
              <a:buFont typeface="Courier New" panose="02070309020205020404" pitchFamily="49" charset="0"/>
              <a:buChar char="o"/>
            </a:pPr>
            <a:r>
              <a:rPr lang="en-US" sz="2200" dirty="0">
                <a:solidFill>
                  <a:srgbClr val="000000"/>
                </a:solidFill>
              </a:rPr>
              <a:t>T</a:t>
            </a:r>
            <a:r>
              <a:rPr lang="en-CA" sz="2200" dirty="0">
                <a:solidFill>
                  <a:srgbClr val="000000"/>
                </a:solidFill>
              </a:rPr>
              <a:t>he good reputation of </a:t>
            </a:r>
            <a:r>
              <a:rPr lang="en-CA" sz="2200" dirty="0" err="1">
                <a:solidFill>
                  <a:srgbClr val="000000"/>
                </a:solidFill>
              </a:rPr>
              <a:t>Dempster</a:t>
            </a:r>
            <a:r>
              <a:rPr lang="en-CA" sz="2200" dirty="0">
                <a:solidFill>
                  <a:srgbClr val="000000"/>
                </a:solidFill>
              </a:rPr>
              <a:t>–Shafer in many critical fields like investigating crimes </a:t>
            </a:r>
            <a:r>
              <a:rPr lang="en-US" sz="2200" dirty="0">
                <a:solidFill>
                  <a:srgbClr val="000000"/>
                </a:solidFill>
              </a:rPr>
              <a:t>and diseases.</a:t>
            </a:r>
          </a:p>
          <a:p>
            <a:endParaRPr lang="en-US" sz="2200" dirty="0">
              <a:solidFill>
                <a:srgbClr val="000000"/>
              </a:solidFill>
            </a:endParaRPr>
          </a:p>
        </p:txBody>
      </p:sp>
      <p:sp>
        <p:nvSpPr>
          <p:cNvPr id="5" name="Rectangle 4"/>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04438" y="64395"/>
            <a:ext cx="10749367" cy="1208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Aggregation – Why </a:t>
            </a:r>
            <a:r>
              <a:rPr lang="en-US" dirty="0" err="1" smtClean="0">
                <a:solidFill>
                  <a:schemeClr val="bg1"/>
                </a:solidFill>
              </a:rPr>
              <a:t>Dempster</a:t>
            </a:r>
            <a:r>
              <a:rPr lang="en-US" dirty="0" smtClean="0">
                <a:solidFill>
                  <a:schemeClr val="bg1"/>
                </a:solidFill>
              </a:rPr>
              <a:t>-Shafer</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64</a:t>
            </a:fld>
            <a:endParaRPr lang="en-US"/>
          </a:p>
        </p:txBody>
      </p:sp>
    </p:spTree>
    <p:extLst>
      <p:ext uri="{BB962C8B-B14F-4D97-AF65-F5344CB8AC3E}">
        <p14:creationId xmlns:p14="http://schemas.microsoft.com/office/powerpoint/2010/main" val="15752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u="sng" dirty="0" smtClean="0"/>
              <a:t>Watchdog A </a:t>
            </a:r>
            <a:r>
              <a:rPr lang="en-US" u="sng" dirty="0" smtClean="0">
                <a:solidFill>
                  <a:srgbClr val="0000FF"/>
                </a:solidFill>
              </a:rPr>
              <a:t>(reputation = 0.9)</a:t>
            </a:r>
            <a:r>
              <a:rPr lang="en-US" u="sng" dirty="0" smtClean="0"/>
              <a:t>:</a:t>
            </a:r>
          </a:p>
          <a:p>
            <a:pPr marL="750888"/>
            <a:r>
              <a:rPr lang="en-CA" sz="2400" dirty="0" smtClean="0"/>
              <a:t>m1(C) = 0.9 (Vehicle 1 is cooperative)</a:t>
            </a:r>
          </a:p>
          <a:p>
            <a:pPr marL="750888"/>
            <a:r>
              <a:rPr lang="en-CA" sz="2400" dirty="0" smtClean="0"/>
              <a:t>m1(U) = 0.1 (watchdog 1 is uncertain)</a:t>
            </a:r>
          </a:p>
          <a:p>
            <a:pPr marL="750888"/>
            <a:r>
              <a:rPr lang="en-CA" sz="2400" dirty="0" smtClean="0"/>
              <a:t>m1(S) = 0 (M is selfish)</a:t>
            </a:r>
          </a:p>
          <a:p>
            <a:pPr marL="750888"/>
            <a:endParaRPr lang="en-CA" sz="2400" dirty="0" smtClean="0"/>
          </a:p>
          <a:p>
            <a:pPr>
              <a:buFont typeface="Arial" pitchFamily="34" charset="0"/>
              <a:buChar char="•"/>
            </a:pPr>
            <a:r>
              <a:rPr lang="en-US" u="sng" dirty="0" smtClean="0"/>
              <a:t>Watchdog B </a:t>
            </a:r>
            <a:r>
              <a:rPr lang="en-US" u="sng" dirty="0" smtClean="0">
                <a:solidFill>
                  <a:srgbClr val="0000FF"/>
                </a:solidFill>
              </a:rPr>
              <a:t>(reputation = 0.8)</a:t>
            </a:r>
            <a:r>
              <a:rPr lang="en-US" u="sng" dirty="0" smtClean="0"/>
              <a:t>:</a:t>
            </a:r>
          </a:p>
          <a:p>
            <a:pPr marL="693738"/>
            <a:r>
              <a:rPr lang="en-CA" sz="2400" dirty="0" smtClean="0"/>
              <a:t>m2(C) = 0 (Vehicle 1 is cooperative)</a:t>
            </a:r>
          </a:p>
          <a:p>
            <a:pPr marL="693738"/>
            <a:r>
              <a:rPr lang="en-CA" sz="2400" dirty="0" smtClean="0"/>
              <a:t>m2(U) = 0.2 (Vehicle 1 is selfish)</a:t>
            </a:r>
          </a:p>
          <a:p>
            <a:pPr marL="693738"/>
            <a:r>
              <a:rPr lang="en-CA" sz="2400" dirty="0" smtClean="0"/>
              <a:t>m2(S) = 0.8 (watchdog 2 is uncertain)</a:t>
            </a:r>
            <a:endParaRPr lang="en-US" sz="2400" dirty="0" smtClean="0"/>
          </a:p>
        </p:txBody>
      </p:sp>
      <p:sp>
        <p:nvSpPr>
          <p:cNvPr id="5" name="Rectangle 4"/>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4438" y="64395"/>
            <a:ext cx="10749367" cy="1208868"/>
          </a:xfrm>
        </p:spPr>
        <p:txBody>
          <a:bodyPr/>
          <a:lstStyle/>
          <a:p>
            <a:r>
              <a:rPr lang="en-US" dirty="0" smtClean="0">
                <a:solidFill>
                  <a:schemeClr val="bg1"/>
                </a:solidFill>
              </a:rPr>
              <a:t>Aggregation Example</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4" name="Slide Number Placeholder 3"/>
          <p:cNvSpPr>
            <a:spLocks noGrp="1"/>
          </p:cNvSpPr>
          <p:nvPr>
            <p:ph type="sldNum" sz="quarter" idx="12"/>
          </p:nvPr>
        </p:nvSpPr>
        <p:spPr/>
        <p:txBody>
          <a:bodyPr/>
          <a:lstStyle/>
          <a:p>
            <a:fld id="{4FAB73BC-B049-4115-A692-8D63A059BFB8}" type="slidenum">
              <a:rPr lang="en-US" smtClean="0"/>
              <a:pPr/>
              <a:t>65</a:t>
            </a:fld>
            <a:endParaRPr lang="en-US"/>
          </a:p>
        </p:txBody>
      </p:sp>
    </p:spTree>
    <p:extLst>
      <p:ext uri="{BB962C8B-B14F-4D97-AF65-F5344CB8AC3E}">
        <p14:creationId xmlns:p14="http://schemas.microsoft.com/office/powerpoint/2010/main" val="23320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3" descr="C:\Users\abboudeh.wawi\Desktop\RA\carclipart.gif"/>
          <p:cNvPicPr>
            <a:picLocks noChangeAspect="1" noChangeArrowheads="1"/>
          </p:cNvPicPr>
          <p:nvPr/>
        </p:nvPicPr>
        <p:blipFill>
          <a:blip r:embed="rId3" cstate="print"/>
          <a:srcRect/>
          <a:stretch>
            <a:fillRect/>
          </a:stretch>
        </p:blipFill>
        <p:spPr bwMode="auto">
          <a:xfrm>
            <a:off x="1016000" y="4235029"/>
            <a:ext cx="1320800" cy="587823"/>
          </a:xfrm>
          <a:prstGeom prst="rect">
            <a:avLst/>
          </a:prstGeom>
          <a:noFill/>
        </p:spPr>
      </p:pic>
      <p:pic>
        <p:nvPicPr>
          <p:cNvPr id="57" name="Picture 3" descr="C:\Users\abboudeh.wawi\Desktop\RA\carclipart.gif"/>
          <p:cNvPicPr>
            <a:picLocks noChangeAspect="1" noChangeArrowheads="1"/>
          </p:cNvPicPr>
          <p:nvPr/>
        </p:nvPicPr>
        <p:blipFill>
          <a:blip r:embed="rId3" cstate="print"/>
          <a:srcRect/>
          <a:stretch>
            <a:fillRect/>
          </a:stretch>
        </p:blipFill>
        <p:spPr bwMode="auto">
          <a:xfrm>
            <a:off x="762000" y="3663528"/>
            <a:ext cx="1320800" cy="587823"/>
          </a:xfrm>
          <a:prstGeom prst="rect">
            <a:avLst/>
          </a:prstGeom>
          <a:noFill/>
        </p:spPr>
      </p:pic>
      <p:pic>
        <p:nvPicPr>
          <p:cNvPr id="74" name="Picture 3" descr="C:\Users\abboudeh.wawi\Desktop\RA\carclipart.gif"/>
          <p:cNvPicPr>
            <a:picLocks noChangeAspect="1" noChangeArrowheads="1"/>
          </p:cNvPicPr>
          <p:nvPr/>
        </p:nvPicPr>
        <p:blipFill>
          <a:blip r:embed="rId3" cstate="print"/>
          <a:srcRect/>
          <a:stretch>
            <a:fillRect/>
          </a:stretch>
        </p:blipFill>
        <p:spPr bwMode="auto">
          <a:xfrm>
            <a:off x="762000" y="3092029"/>
            <a:ext cx="1320800" cy="587823"/>
          </a:xfrm>
          <a:prstGeom prst="rect">
            <a:avLst/>
          </a:prstGeom>
          <a:noFill/>
        </p:spPr>
      </p:pic>
      <p:pic>
        <p:nvPicPr>
          <p:cNvPr id="70" name="Picture 3" descr="C:\Users\abboudeh.wawi\Desktop\RA\carclipart.gif"/>
          <p:cNvPicPr>
            <a:picLocks noChangeAspect="1" noChangeArrowheads="1"/>
          </p:cNvPicPr>
          <p:nvPr/>
        </p:nvPicPr>
        <p:blipFill>
          <a:blip r:embed="rId3" cstate="print"/>
          <a:srcRect/>
          <a:stretch>
            <a:fillRect/>
          </a:stretch>
        </p:blipFill>
        <p:spPr bwMode="auto">
          <a:xfrm>
            <a:off x="2032000" y="2520529"/>
            <a:ext cx="1320800" cy="587823"/>
          </a:xfrm>
          <a:prstGeom prst="rect">
            <a:avLst/>
          </a:prstGeom>
          <a:noFill/>
        </p:spPr>
      </p:pic>
      <p:cxnSp>
        <p:nvCxnSpPr>
          <p:cNvPr id="165" name="Straight Arrow Connector 164"/>
          <p:cNvCxnSpPr>
            <a:stCxn id="34" idx="2"/>
            <a:endCxn id="80" idx="2"/>
          </p:cNvCxnSpPr>
          <p:nvPr/>
        </p:nvCxnSpPr>
        <p:spPr>
          <a:xfrm rot="16200000" flipH="1">
            <a:off x="4146558" y="3171114"/>
            <a:ext cx="114300" cy="2311417"/>
          </a:xfrm>
          <a:prstGeom prst="straightConnector1">
            <a:avLst/>
          </a:prstGeom>
          <a:ln w="95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3" descr="C:\Users\abboudeh.wawi\Desktop\RA\carclipart.gif"/>
          <p:cNvPicPr>
            <a:picLocks noChangeAspect="1" noChangeArrowheads="1"/>
          </p:cNvPicPr>
          <p:nvPr/>
        </p:nvPicPr>
        <p:blipFill>
          <a:blip r:embed="rId3" cstate="print"/>
          <a:srcRect/>
          <a:stretch>
            <a:fillRect/>
          </a:stretch>
        </p:blipFill>
        <p:spPr bwMode="auto">
          <a:xfrm>
            <a:off x="4013211" y="3130133"/>
            <a:ext cx="1625600" cy="764038"/>
          </a:xfrm>
          <a:prstGeom prst="rect">
            <a:avLst/>
          </a:prstGeom>
          <a:noFill/>
        </p:spPr>
      </p:pic>
      <p:sp>
        <p:nvSpPr>
          <p:cNvPr id="4" name="Content Placeholder 3"/>
          <p:cNvSpPr>
            <a:spLocks noGrp="1"/>
          </p:cNvSpPr>
          <p:nvPr>
            <p:ph idx="1"/>
          </p:nvPr>
        </p:nvSpPr>
        <p:spPr>
          <a:xfrm>
            <a:off x="457213" y="2368127"/>
            <a:ext cx="5892791" cy="28956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dirty="0"/>
          </a:p>
        </p:txBody>
      </p:sp>
      <p:pic>
        <p:nvPicPr>
          <p:cNvPr id="14" name="Picture 5" descr="C:\Users\abboudeh.wawi\Desktop\RA\blue car.jpg"/>
          <p:cNvPicPr>
            <a:picLocks noChangeAspect="1" noChangeArrowheads="1"/>
          </p:cNvPicPr>
          <p:nvPr/>
        </p:nvPicPr>
        <p:blipFill>
          <a:blip r:embed="rId4" cstate="print"/>
          <a:srcRect/>
          <a:stretch>
            <a:fillRect/>
          </a:stretch>
        </p:blipFill>
        <p:spPr bwMode="auto">
          <a:xfrm>
            <a:off x="2540001" y="3663528"/>
            <a:ext cx="1219211" cy="677008"/>
          </a:xfrm>
          <a:prstGeom prst="rect">
            <a:avLst/>
          </a:prstGeom>
          <a:noFill/>
        </p:spPr>
      </p:pic>
      <p:sp>
        <p:nvSpPr>
          <p:cNvPr id="15" name="TextBox 14"/>
          <p:cNvSpPr txBox="1"/>
          <p:nvPr/>
        </p:nvSpPr>
        <p:spPr>
          <a:xfrm>
            <a:off x="5435632" y="3968359"/>
            <a:ext cx="507997"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sp>
        <p:nvSpPr>
          <p:cNvPr id="19" name="TextBox 18"/>
          <p:cNvSpPr txBox="1"/>
          <p:nvPr/>
        </p:nvSpPr>
        <p:spPr>
          <a:xfrm>
            <a:off x="2286000" y="2711029"/>
            <a:ext cx="406400" cy="339439"/>
          </a:xfrm>
          <a:prstGeom prst="rect">
            <a:avLst/>
          </a:prstGeom>
          <a:noFill/>
        </p:spPr>
        <p:txBody>
          <a:bodyPr wrap="square" lIns="61838" tIns="30918" rIns="61838" bIns="30918" rtlCol="0">
            <a:spAutoFit/>
          </a:bodyPr>
          <a:lstStyle/>
          <a:p>
            <a:r>
              <a:rPr lang="en-US" b="1" dirty="0" smtClean="0"/>
              <a:t>5</a:t>
            </a:r>
            <a:endParaRPr lang="en-US" b="1" dirty="0"/>
          </a:p>
        </p:txBody>
      </p:sp>
      <p:sp>
        <p:nvSpPr>
          <p:cNvPr id="20" name="TextBox 19"/>
          <p:cNvSpPr txBox="1"/>
          <p:nvPr/>
        </p:nvSpPr>
        <p:spPr>
          <a:xfrm>
            <a:off x="1270000" y="4425529"/>
            <a:ext cx="254000" cy="339439"/>
          </a:xfrm>
          <a:prstGeom prst="rect">
            <a:avLst/>
          </a:prstGeom>
          <a:noFill/>
        </p:spPr>
        <p:txBody>
          <a:bodyPr wrap="square" lIns="61838" tIns="30918" rIns="61838" bIns="30918" rtlCol="0">
            <a:spAutoFit/>
          </a:bodyPr>
          <a:lstStyle/>
          <a:p>
            <a:r>
              <a:rPr lang="en-US" b="1" dirty="0" smtClean="0"/>
              <a:t>4</a:t>
            </a:r>
            <a:endParaRPr lang="en-US" b="1" dirty="0"/>
          </a:p>
        </p:txBody>
      </p:sp>
      <p:sp>
        <p:nvSpPr>
          <p:cNvPr id="21" name="TextBox 20"/>
          <p:cNvSpPr txBox="1"/>
          <p:nvPr/>
        </p:nvSpPr>
        <p:spPr>
          <a:xfrm>
            <a:off x="1016004" y="3282532"/>
            <a:ext cx="254000" cy="339439"/>
          </a:xfrm>
          <a:prstGeom prst="rect">
            <a:avLst/>
          </a:prstGeom>
          <a:noFill/>
        </p:spPr>
        <p:txBody>
          <a:bodyPr wrap="square" lIns="61838" tIns="30918" rIns="61838" bIns="30918" rtlCol="0">
            <a:spAutoFit/>
          </a:bodyPr>
          <a:lstStyle/>
          <a:p>
            <a:r>
              <a:rPr lang="en-US" b="1" dirty="0" smtClean="0"/>
              <a:t>3</a:t>
            </a:r>
            <a:endParaRPr lang="en-US" b="1" dirty="0"/>
          </a:p>
        </p:txBody>
      </p:sp>
      <p:sp>
        <p:nvSpPr>
          <p:cNvPr id="22" name="TextBox 21"/>
          <p:cNvSpPr txBox="1"/>
          <p:nvPr/>
        </p:nvSpPr>
        <p:spPr>
          <a:xfrm>
            <a:off x="1016000" y="3854028"/>
            <a:ext cx="508000" cy="339439"/>
          </a:xfrm>
          <a:prstGeom prst="rect">
            <a:avLst/>
          </a:prstGeom>
          <a:noFill/>
        </p:spPr>
        <p:txBody>
          <a:bodyPr wrap="square" lIns="61838" tIns="30918" rIns="61838" bIns="30918" rtlCol="0">
            <a:spAutoFit/>
          </a:bodyPr>
          <a:lstStyle/>
          <a:p>
            <a:r>
              <a:rPr lang="en-US" b="1" dirty="0" smtClean="0"/>
              <a:t>2</a:t>
            </a:r>
            <a:endParaRPr lang="en-US" b="1" dirty="0"/>
          </a:p>
        </p:txBody>
      </p:sp>
      <p:sp>
        <p:nvSpPr>
          <p:cNvPr id="31" name="TextBox 30"/>
          <p:cNvSpPr txBox="1"/>
          <p:nvPr/>
        </p:nvSpPr>
        <p:spPr>
          <a:xfrm flipH="1">
            <a:off x="11074400" y="4387437"/>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34" name="TextBox 33"/>
          <p:cNvSpPr txBox="1"/>
          <p:nvPr/>
        </p:nvSpPr>
        <p:spPr>
          <a:xfrm flipH="1">
            <a:off x="2794000" y="3930234"/>
            <a:ext cx="508000" cy="339439"/>
          </a:xfrm>
          <a:prstGeom prst="rect">
            <a:avLst/>
          </a:prstGeom>
          <a:noFill/>
        </p:spPr>
        <p:txBody>
          <a:bodyPr wrap="square" lIns="61838" tIns="30918" rIns="61838" bIns="30918" rtlCol="0">
            <a:spAutoFit/>
          </a:bodyPr>
          <a:lstStyle/>
          <a:p>
            <a:r>
              <a:rPr lang="en-US" b="1" dirty="0" smtClean="0"/>
              <a:t>12</a:t>
            </a:r>
            <a:endParaRPr lang="en-US" b="1" dirty="0"/>
          </a:p>
        </p:txBody>
      </p:sp>
      <p:sp>
        <p:nvSpPr>
          <p:cNvPr id="75" name="Oval 74"/>
          <p:cNvSpPr/>
          <p:nvPr/>
        </p:nvSpPr>
        <p:spPr>
          <a:xfrm>
            <a:off x="6858026" y="2596733"/>
            <a:ext cx="5079977" cy="297179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61838" tIns="30918" rIns="61838" bIns="30918" rtlCol="1" anchor="ctr"/>
          <a:lstStyle/>
          <a:p>
            <a:pPr algn="ctr"/>
            <a:endParaRPr lang="ar-LB" dirty="0"/>
          </a:p>
        </p:txBody>
      </p:sp>
      <p:pic>
        <p:nvPicPr>
          <p:cNvPr id="79" name="Picture 2" descr="C:\Users\abboudeh.wawi\Desktop\RA\car 14.gif"/>
          <p:cNvPicPr>
            <a:picLocks noChangeAspect="1" noChangeArrowheads="1"/>
          </p:cNvPicPr>
          <p:nvPr/>
        </p:nvPicPr>
        <p:blipFill>
          <a:blip r:embed="rId5" cstate="print"/>
          <a:srcRect/>
          <a:stretch>
            <a:fillRect/>
          </a:stretch>
        </p:blipFill>
        <p:spPr bwMode="auto">
          <a:xfrm>
            <a:off x="10414000" y="3549233"/>
            <a:ext cx="1320800" cy="430528"/>
          </a:xfrm>
          <a:prstGeom prst="rect">
            <a:avLst/>
          </a:prstGeom>
          <a:noFill/>
        </p:spPr>
      </p:pic>
      <p:pic>
        <p:nvPicPr>
          <p:cNvPr id="82" name="Picture 2" descr="C:\Users\abboudeh.wawi\Desktop\RA\car 14.gif"/>
          <p:cNvPicPr>
            <a:picLocks noChangeAspect="1" noChangeArrowheads="1"/>
          </p:cNvPicPr>
          <p:nvPr/>
        </p:nvPicPr>
        <p:blipFill>
          <a:blip r:embed="rId5" cstate="print"/>
          <a:srcRect/>
          <a:stretch>
            <a:fillRect/>
          </a:stretch>
        </p:blipFill>
        <p:spPr bwMode="auto">
          <a:xfrm>
            <a:off x="9652000" y="4806528"/>
            <a:ext cx="1320800" cy="430528"/>
          </a:xfrm>
          <a:prstGeom prst="rect">
            <a:avLst/>
          </a:prstGeom>
          <a:noFill/>
        </p:spPr>
      </p:pic>
      <p:pic>
        <p:nvPicPr>
          <p:cNvPr id="83" name="Picture 2" descr="C:\Users\abboudeh.wawi\Desktop\RA\car 14.gif"/>
          <p:cNvPicPr>
            <a:picLocks noChangeAspect="1" noChangeArrowheads="1"/>
          </p:cNvPicPr>
          <p:nvPr/>
        </p:nvPicPr>
        <p:blipFill>
          <a:blip r:embed="rId5" cstate="print"/>
          <a:srcRect/>
          <a:stretch>
            <a:fillRect/>
          </a:stretch>
        </p:blipFill>
        <p:spPr bwMode="auto">
          <a:xfrm>
            <a:off x="9499600" y="3130143"/>
            <a:ext cx="1320800" cy="430528"/>
          </a:xfrm>
          <a:prstGeom prst="rect">
            <a:avLst/>
          </a:prstGeom>
          <a:noFill/>
        </p:spPr>
      </p:pic>
      <p:sp>
        <p:nvSpPr>
          <p:cNvPr id="84" name="TextBox 83"/>
          <p:cNvSpPr txBox="1"/>
          <p:nvPr/>
        </p:nvSpPr>
        <p:spPr>
          <a:xfrm flipH="1">
            <a:off x="10922000" y="3549233"/>
            <a:ext cx="609600" cy="339439"/>
          </a:xfrm>
          <a:prstGeom prst="rect">
            <a:avLst/>
          </a:prstGeom>
          <a:noFill/>
        </p:spPr>
        <p:txBody>
          <a:bodyPr wrap="square" lIns="61838" tIns="30918" rIns="61838" bIns="30918" rtlCol="0">
            <a:spAutoFit/>
          </a:bodyPr>
          <a:lstStyle/>
          <a:p>
            <a:r>
              <a:rPr lang="en-US" dirty="0" smtClean="0"/>
              <a:t>10</a:t>
            </a:r>
            <a:endParaRPr lang="en-US" dirty="0"/>
          </a:p>
        </p:txBody>
      </p:sp>
      <p:sp>
        <p:nvSpPr>
          <p:cNvPr id="86" name="TextBox 85"/>
          <p:cNvSpPr txBox="1"/>
          <p:nvPr/>
        </p:nvSpPr>
        <p:spPr>
          <a:xfrm flipH="1">
            <a:off x="7670835" y="4044559"/>
            <a:ext cx="507997" cy="339439"/>
          </a:xfrm>
          <a:prstGeom prst="rect">
            <a:avLst/>
          </a:prstGeom>
          <a:noFill/>
        </p:spPr>
        <p:txBody>
          <a:bodyPr wrap="square" lIns="61838" tIns="30918" rIns="61838" bIns="30918" rtlCol="0">
            <a:spAutoFit/>
          </a:bodyPr>
          <a:lstStyle/>
          <a:p>
            <a:r>
              <a:rPr lang="en-US" dirty="0" smtClean="0"/>
              <a:t>8</a:t>
            </a:r>
            <a:endParaRPr lang="en-US" dirty="0"/>
          </a:p>
        </p:txBody>
      </p:sp>
      <p:sp>
        <p:nvSpPr>
          <p:cNvPr id="87" name="TextBox 86"/>
          <p:cNvSpPr txBox="1"/>
          <p:nvPr/>
        </p:nvSpPr>
        <p:spPr>
          <a:xfrm flipH="1">
            <a:off x="8077232" y="3206352"/>
            <a:ext cx="507997"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88" name="TextBox 87"/>
          <p:cNvSpPr txBox="1"/>
          <p:nvPr/>
        </p:nvSpPr>
        <p:spPr>
          <a:xfrm flipH="1">
            <a:off x="10058400" y="3228104"/>
            <a:ext cx="609600" cy="339439"/>
          </a:xfrm>
          <a:prstGeom prst="rect">
            <a:avLst/>
          </a:prstGeom>
          <a:noFill/>
        </p:spPr>
        <p:txBody>
          <a:bodyPr wrap="square" lIns="61838" tIns="30918" rIns="61838" bIns="30918" rtlCol="0">
            <a:spAutoFit/>
          </a:bodyPr>
          <a:lstStyle/>
          <a:p>
            <a:r>
              <a:rPr lang="en-US" dirty="0" smtClean="0"/>
              <a:t>11</a:t>
            </a:r>
            <a:endParaRPr lang="en-US" dirty="0"/>
          </a:p>
        </p:txBody>
      </p:sp>
      <p:sp>
        <p:nvSpPr>
          <p:cNvPr id="89" name="TextBox 88"/>
          <p:cNvSpPr txBox="1"/>
          <p:nvPr/>
        </p:nvSpPr>
        <p:spPr>
          <a:xfrm flipH="1">
            <a:off x="9194815" y="3892152"/>
            <a:ext cx="1016004" cy="339439"/>
          </a:xfrm>
          <a:prstGeom prst="rect">
            <a:avLst/>
          </a:prstGeom>
          <a:noFill/>
        </p:spPr>
        <p:txBody>
          <a:bodyPr wrap="square" lIns="61838" tIns="30918" rIns="61838" bIns="30918" rtlCol="0">
            <a:spAutoFit/>
          </a:bodyPr>
          <a:lstStyle/>
          <a:p>
            <a:r>
              <a:rPr lang="en-US" dirty="0" smtClean="0">
                <a:solidFill>
                  <a:schemeClr val="bg1"/>
                </a:solidFill>
              </a:rPr>
              <a:t>CH-2</a:t>
            </a:r>
            <a:endParaRPr lang="en-US" dirty="0">
              <a:solidFill>
                <a:schemeClr val="bg1"/>
              </a:solidFill>
            </a:endParaRPr>
          </a:p>
        </p:txBody>
      </p:sp>
      <p:cxnSp>
        <p:nvCxnSpPr>
          <p:cNvPr id="101" name="Straight Arrow Connector 100"/>
          <p:cNvCxnSpPr>
            <a:endCxn id="78" idx="2"/>
          </p:cNvCxnSpPr>
          <p:nvPr/>
        </p:nvCxnSpPr>
        <p:spPr>
          <a:xfrm>
            <a:off x="8737600" y="4326738"/>
            <a:ext cx="1016000" cy="12418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56" idx="2"/>
          </p:cNvCxnSpPr>
          <p:nvPr/>
        </p:nvCxnSpPr>
        <p:spPr>
          <a:xfrm>
            <a:off x="6146806" y="4250558"/>
            <a:ext cx="1473201" cy="20036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5" name="Picture 3" descr="C:\Users\abboudeh.wawi\Desktop\RA\carclipart.gif"/>
          <p:cNvPicPr>
            <a:picLocks noChangeAspect="1" noChangeArrowheads="1"/>
          </p:cNvPicPr>
          <p:nvPr/>
        </p:nvPicPr>
        <p:blipFill>
          <a:blip r:embed="rId3" cstate="print">
            <a:biLevel thresh="50000"/>
            <a:lum bright="34000"/>
          </a:blip>
          <a:srcRect/>
          <a:stretch>
            <a:fillRect/>
          </a:stretch>
        </p:blipFill>
        <p:spPr bwMode="auto">
          <a:xfrm>
            <a:off x="7061231" y="3892133"/>
            <a:ext cx="1523997" cy="716278"/>
          </a:xfrm>
          <a:prstGeom prst="rect">
            <a:avLst/>
          </a:prstGeom>
          <a:noFill/>
        </p:spPr>
      </p:pic>
      <p:sp>
        <p:nvSpPr>
          <p:cNvPr id="58" name="TextBox 57"/>
          <p:cNvSpPr txBox="1"/>
          <p:nvPr/>
        </p:nvSpPr>
        <p:spPr>
          <a:xfrm>
            <a:off x="1778008" y="5677386"/>
            <a:ext cx="761997" cy="277883"/>
          </a:xfrm>
          <a:prstGeom prst="rect">
            <a:avLst/>
          </a:prstGeom>
          <a:noFill/>
        </p:spPr>
        <p:txBody>
          <a:bodyPr wrap="square" lIns="61838" tIns="30918" rIns="61838" bIns="30918" rtlCol="0">
            <a:spAutoFit/>
          </a:bodyPr>
          <a:lstStyle/>
          <a:p>
            <a:r>
              <a:rPr lang="en-US" sz="1400" dirty="0" smtClean="0"/>
              <a:t>MPR </a:t>
            </a:r>
            <a:endParaRPr lang="en-US" sz="1400" dirty="0"/>
          </a:p>
        </p:txBody>
      </p:sp>
      <p:pic>
        <p:nvPicPr>
          <p:cNvPr id="60" name="Picture 5" descr="C:\Users\abboudeh.wawi\Desktop\RA\blue car.jpg"/>
          <p:cNvPicPr>
            <a:picLocks noChangeAspect="1" noChangeArrowheads="1"/>
          </p:cNvPicPr>
          <p:nvPr/>
        </p:nvPicPr>
        <p:blipFill>
          <a:blip r:embed="rId6" cstate="print"/>
          <a:srcRect/>
          <a:stretch>
            <a:fillRect/>
          </a:stretch>
        </p:blipFill>
        <p:spPr bwMode="auto">
          <a:xfrm>
            <a:off x="5842001" y="5677389"/>
            <a:ext cx="914411" cy="507763"/>
          </a:xfrm>
          <a:prstGeom prst="rect">
            <a:avLst/>
          </a:prstGeom>
          <a:noFill/>
        </p:spPr>
      </p:pic>
      <p:sp>
        <p:nvSpPr>
          <p:cNvPr id="61" name="TextBox 60"/>
          <p:cNvSpPr txBox="1"/>
          <p:nvPr/>
        </p:nvSpPr>
        <p:spPr>
          <a:xfrm>
            <a:off x="6858000" y="5677389"/>
            <a:ext cx="2133573" cy="277883"/>
          </a:xfrm>
          <a:prstGeom prst="rect">
            <a:avLst/>
          </a:prstGeom>
          <a:noFill/>
        </p:spPr>
        <p:txBody>
          <a:bodyPr wrap="square" lIns="61838" tIns="30918" rIns="61838" bIns="30918" rtlCol="0">
            <a:spAutoFit/>
          </a:bodyPr>
          <a:lstStyle/>
          <a:p>
            <a:r>
              <a:rPr lang="en-US" sz="1400" dirty="0" smtClean="0"/>
              <a:t>Cluster-head</a:t>
            </a:r>
          </a:p>
        </p:txBody>
      </p:sp>
      <p:pic>
        <p:nvPicPr>
          <p:cNvPr id="62" name="Picture 2" descr="C:\Users\abboudeh.wawi\Desktop\RA\car 14.gif"/>
          <p:cNvPicPr>
            <a:picLocks noChangeAspect="1" noChangeArrowheads="1"/>
          </p:cNvPicPr>
          <p:nvPr/>
        </p:nvPicPr>
        <p:blipFill>
          <a:blip r:embed="rId5" cstate="print"/>
          <a:srcRect/>
          <a:stretch>
            <a:fillRect/>
          </a:stretch>
        </p:blipFill>
        <p:spPr bwMode="auto">
          <a:xfrm>
            <a:off x="8890000" y="5677386"/>
            <a:ext cx="1117600" cy="397408"/>
          </a:xfrm>
          <a:prstGeom prst="rect">
            <a:avLst/>
          </a:prstGeom>
          <a:noFill/>
        </p:spPr>
      </p:pic>
      <p:sp>
        <p:nvSpPr>
          <p:cNvPr id="63" name="TextBox 62"/>
          <p:cNvSpPr txBox="1"/>
          <p:nvPr/>
        </p:nvSpPr>
        <p:spPr>
          <a:xfrm>
            <a:off x="10160000" y="5677389"/>
            <a:ext cx="2032000" cy="277883"/>
          </a:xfrm>
          <a:prstGeom prst="rect">
            <a:avLst/>
          </a:prstGeom>
          <a:noFill/>
        </p:spPr>
        <p:txBody>
          <a:bodyPr wrap="square" lIns="61838" tIns="30918" rIns="61838" bIns="30918" rtlCol="0">
            <a:spAutoFit/>
          </a:bodyPr>
          <a:lstStyle/>
          <a:p>
            <a:r>
              <a:rPr lang="en-US" sz="1400" dirty="0" smtClean="0"/>
              <a:t>Normal Node</a:t>
            </a:r>
          </a:p>
        </p:txBody>
      </p:sp>
      <p:pic>
        <p:nvPicPr>
          <p:cNvPr id="66" name="Picture 3" descr="C:\Users\abboudeh.wawi\Desktop\RA\carclipart.gif"/>
          <p:cNvPicPr>
            <a:picLocks noChangeAspect="1" noChangeArrowheads="1"/>
          </p:cNvPicPr>
          <p:nvPr/>
        </p:nvPicPr>
        <p:blipFill>
          <a:blip r:embed="rId3" cstate="print">
            <a:biLevel thresh="50000"/>
            <a:lum bright="34000"/>
          </a:blip>
          <a:srcRect/>
          <a:stretch>
            <a:fillRect/>
          </a:stretch>
        </p:blipFill>
        <p:spPr bwMode="auto">
          <a:xfrm>
            <a:off x="4521213" y="3739741"/>
            <a:ext cx="1625600" cy="914398"/>
          </a:xfrm>
          <a:prstGeom prst="rect">
            <a:avLst/>
          </a:prstGeom>
          <a:noFill/>
          <a:ln w="3175">
            <a:noFill/>
          </a:ln>
        </p:spPr>
      </p:pic>
      <p:sp>
        <p:nvSpPr>
          <p:cNvPr id="68" name="TextBox 67"/>
          <p:cNvSpPr txBox="1"/>
          <p:nvPr/>
        </p:nvSpPr>
        <p:spPr>
          <a:xfrm>
            <a:off x="4318000" y="5677389"/>
            <a:ext cx="1524000" cy="277883"/>
          </a:xfrm>
          <a:prstGeom prst="rect">
            <a:avLst/>
          </a:prstGeom>
          <a:noFill/>
        </p:spPr>
        <p:txBody>
          <a:bodyPr wrap="square" lIns="61838" tIns="30918" rIns="61838" bIns="30918" rtlCol="0">
            <a:spAutoFit/>
          </a:bodyPr>
          <a:lstStyle/>
          <a:p>
            <a:r>
              <a:rPr lang="en-US" sz="1400" dirty="0" smtClean="0"/>
              <a:t>Watchdog</a:t>
            </a:r>
          </a:p>
        </p:txBody>
      </p:sp>
      <p:pic>
        <p:nvPicPr>
          <p:cNvPr id="69" name="Picture 3" descr="C:\Users\abboudeh.wawi\Desktop\RA\carclipart.gif"/>
          <p:cNvPicPr>
            <a:picLocks noChangeAspect="1" noChangeArrowheads="1"/>
          </p:cNvPicPr>
          <p:nvPr/>
        </p:nvPicPr>
        <p:blipFill>
          <a:blip r:embed="rId3" cstate="print">
            <a:biLevel thresh="50000"/>
            <a:lum bright="34000"/>
          </a:blip>
          <a:srcRect/>
          <a:stretch>
            <a:fillRect/>
          </a:stretch>
        </p:blipFill>
        <p:spPr bwMode="auto">
          <a:xfrm>
            <a:off x="508001" y="5350815"/>
            <a:ext cx="1219211" cy="685800"/>
          </a:xfrm>
          <a:prstGeom prst="rect">
            <a:avLst/>
          </a:prstGeom>
          <a:noFill/>
        </p:spPr>
      </p:pic>
      <p:pic>
        <p:nvPicPr>
          <p:cNvPr id="77" name="Picture 5" descr="C:\Users\abboudeh.wawi\Desktop\RA\blue car.jpg"/>
          <p:cNvPicPr>
            <a:picLocks noChangeAspect="1" noChangeArrowheads="1"/>
          </p:cNvPicPr>
          <p:nvPr/>
        </p:nvPicPr>
        <p:blipFill>
          <a:blip r:embed="rId7" cstate="print"/>
          <a:srcRect/>
          <a:stretch>
            <a:fillRect/>
          </a:stretch>
        </p:blipFill>
        <p:spPr bwMode="auto">
          <a:xfrm>
            <a:off x="9144002" y="3854027"/>
            <a:ext cx="1235037" cy="685800"/>
          </a:xfrm>
          <a:prstGeom prst="rect">
            <a:avLst/>
          </a:prstGeom>
          <a:noFill/>
        </p:spPr>
      </p:pic>
      <p:pic>
        <p:nvPicPr>
          <p:cNvPr id="64" name="Picture 2" descr="C:\Users\abboudeh.wawi\Desktop\RA\car 14.gif"/>
          <p:cNvPicPr>
            <a:picLocks noChangeAspect="1" noChangeArrowheads="1"/>
          </p:cNvPicPr>
          <p:nvPr/>
        </p:nvPicPr>
        <p:blipFill>
          <a:blip r:embed="rId5" cstate="print"/>
          <a:srcRect/>
          <a:stretch>
            <a:fillRect/>
          </a:stretch>
        </p:blipFill>
        <p:spPr bwMode="auto">
          <a:xfrm>
            <a:off x="10414000" y="4120733"/>
            <a:ext cx="1320800" cy="430528"/>
          </a:xfrm>
          <a:prstGeom prst="rect">
            <a:avLst/>
          </a:prstGeom>
          <a:noFill/>
        </p:spPr>
      </p:pic>
      <p:sp>
        <p:nvSpPr>
          <p:cNvPr id="65" name="TextBox 64"/>
          <p:cNvSpPr txBox="1"/>
          <p:nvPr/>
        </p:nvSpPr>
        <p:spPr>
          <a:xfrm flipH="1">
            <a:off x="10922000" y="4120734"/>
            <a:ext cx="508000" cy="339439"/>
          </a:xfrm>
          <a:prstGeom prst="rect">
            <a:avLst/>
          </a:prstGeom>
          <a:noFill/>
        </p:spPr>
        <p:txBody>
          <a:bodyPr wrap="square" lIns="61838" tIns="30918" rIns="61838" bIns="30918" rtlCol="0">
            <a:spAutoFit/>
          </a:bodyPr>
          <a:lstStyle/>
          <a:p>
            <a:r>
              <a:rPr lang="en-US" dirty="0" smtClean="0"/>
              <a:t>14</a:t>
            </a:r>
            <a:endParaRPr lang="en-US" dirty="0"/>
          </a:p>
        </p:txBody>
      </p:sp>
      <p:sp>
        <p:nvSpPr>
          <p:cNvPr id="80" name="TextBox 79"/>
          <p:cNvSpPr txBox="1"/>
          <p:nvPr/>
        </p:nvSpPr>
        <p:spPr>
          <a:xfrm>
            <a:off x="5130825" y="4044534"/>
            <a:ext cx="457184" cy="339439"/>
          </a:xfrm>
          <a:prstGeom prst="rect">
            <a:avLst/>
          </a:prstGeom>
          <a:noFill/>
        </p:spPr>
        <p:txBody>
          <a:bodyPr wrap="square" lIns="61838" tIns="30918" rIns="61838" bIns="30918" rtlCol="0">
            <a:spAutoFit/>
          </a:bodyPr>
          <a:lstStyle/>
          <a:p>
            <a:r>
              <a:rPr lang="en-US" b="1" dirty="0" smtClean="0">
                <a:solidFill>
                  <a:schemeClr val="bg1"/>
                </a:solidFill>
              </a:rPr>
              <a:t>1</a:t>
            </a:r>
            <a:endParaRPr lang="en-US" b="1" dirty="0">
              <a:solidFill>
                <a:schemeClr val="bg1"/>
              </a:solidFill>
            </a:endParaRPr>
          </a:p>
        </p:txBody>
      </p:sp>
      <p:pic>
        <p:nvPicPr>
          <p:cNvPr id="76" name="Picture 2" descr="C:\Users\abboudeh.wawi\Desktop\RA\car 14.gif"/>
          <p:cNvPicPr>
            <a:picLocks noChangeAspect="1" noChangeArrowheads="1"/>
          </p:cNvPicPr>
          <p:nvPr/>
        </p:nvPicPr>
        <p:blipFill>
          <a:blip r:embed="rId5" cstate="print"/>
          <a:srcRect/>
          <a:stretch>
            <a:fillRect/>
          </a:stretch>
        </p:blipFill>
        <p:spPr bwMode="auto">
          <a:xfrm>
            <a:off x="7569211" y="3206337"/>
            <a:ext cx="1320800" cy="511623"/>
          </a:xfrm>
          <a:prstGeom prst="rect">
            <a:avLst/>
          </a:prstGeom>
          <a:noFill/>
        </p:spPr>
      </p:pic>
      <p:sp>
        <p:nvSpPr>
          <p:cNvPr id="78" name="TextBox 77"/>
          <p:cNvSpPr txBox="1"/>
          <p:nvPr/>
        </p:nvSpPr>
        <p:spPr>
          <a:xfrm flipH="1">
            <a:off x="9347200" y="4111482"/>
            <a:ext cx="812800" cy="339439"/>
          </a:xfrm>
          <a:prstGeom prst="rect">
            <a:avLst/>
          </a:prstGeom>
          <a:noFill/>
        </p:spPr>
        <p:txBody>
          <a:bodyPr wrap="square" lIns="61838" tIns="30918" rIns="61838" bIns="30918" rtlCol="0">
            <a:spAutoFit/>
          </a:bodyPr>
          <a:lstStyle/>
          <a:p>
            <a:r>
              <a:rPr lang="en-US" b="1" dirty="0" smtClean="0"/>
              <a:t>13</a:t>
            </a:r>
            <a:endParaRPr lang="en-US" b="1" dirty="0"/>
          </a:p>
        </p:txBody>
      </p:sp>
      <p:sp>
        <p:nvSpPr>
          <p:cNvPr id="56" name="TextBox 55"/>
          <p:cNvSpPr txBox="1"/>
          <p:nvPr/>
        </p:nvSpPr>
        <p:spPr>
          <a:xfrm>
            <a:off x="7366008" y="4111482"/>
            <a:ext cx="507997" cy="339439"/>
          </a:xfrm>
          <a:prstGeom prst="rect">
            <a:avLst/>
          </a:prstGeom>
          <a:noFill/>
        </p:spPr>
        <p:txBody>
          <a:bodyPr wrap="square" lIns="61838" tIns="30918" rIns="61838" bIns="30918" rtlCol="0">
            <a:spAutoFit/>
          </a:bodyPr>
          <a:lstStyle/>
          <a:p>
            <a:r>
              <a:rPr lang="en-US" b="1" dirty="0" smtClean="0">
                <a:solidFill>
                  <a:schemeClr val="bg1"/>
                </a:solidFill>
              </a:rPr>
              <a:t>8</a:t>
            </a:r>
            <a:endParaRPr lang="en-US" b="1" dirty="0">
              <a:solidFill>
                <a:schemeClr val="bg1"/>
              </a:solidFill>
            </a:endParaRPr>
          </a:p>
        </p:txBody>
      </p:sp>
      <p:sp>
        <p:nvSpPr>
          <p:cNvPr id="113" name="TextBox 112"/>
          <p:cNvSpPr txBox="1"/>
          <p:nvPr/>
        </p:nvSpPr>
        <p:spPr>
          <a:xfrm flipH="1">
            <a:off x="8280400" y="3391392"/>
            <a:ext cx="609600" cy="339439"/>
          </a:xfrm>
          <a:prstGeom prst="rect">
            <a:avLst/>
          </a:prstGeom>
          <a:noFill/>
        </p:spPr>
        <p:txBody>
          <a:bodyPr wrap="square" lIns="61838" tIns="30918" rIns="61838" bIns="30918" rtlCol="0">
            <a:spAutoFit/>
          </a:bodyPr>
          <a:lstStyle/>
          <a:p>
            <a:r>
              <a:rPr lang="en-US" dirty="0" smtClean="0"/>
              <a:t>7</a:t>
            </a:r>
            <a:endParaRPr lang="en-US" dirty="0"/>
          </a:p>
        </p:txBody>
      </p:sp>
      <p:sp>
        <p:nvSpPr>
          <p:cNvPr id="59" name="TextBox 58"/>
          <p:cNvSpPr txBox="1"/>
          <p:nvPr/>
        </p:nvSpPr>
        <p:spPr>
          <a:xfrm flipH="1">
            <a:off x="4318008" y="3391392"/>
            <a:ext cx="507997" cy="339439"/>
          </a:xfrm>
          <a:prstGeom prst="rect">
            <a:avLst/>
          </a:prstGeom>
          <a:noFill/>
        </p:spPr>
        <p:txBody>
          <a:bodyPr wrap="square" lIns="61838" tIns="30918" rIns="61838" bIns="30918" rtlCol="0">
            <a:spAutoFit/>
          </a:bodyPr>
          <a:lstStyle/>
          <a:p>
            <a:r>
              <a:rPr lang="en-US" b="1" dirty="0" smtClean="0"/>
              <a:t>6</a:t>
            </a:r>
            <a:endParaRPr lang="en-US" b="1" dirty="0"/>
          </a:p>
        </p:txBody>
      </p:sp>
      <p:sp>
        <p:nvSpPr>
          <p:cNvPr id="85" name="TextBox 84"/>
          <p:cNvSpPr txBox="1"/>
          <p:nvPr/>
        </p:nvSpPr>
        <p:spPr>
          <a:xfrm flipH="1">
            <a:off x="10160002" y="4806529"/>
            <a:ext cx="507997" cy="339439"/>
          </a:xfrm>
          <a:prstGeom prst="rect">
            <a:avLst/>
          </a:prstGeom>
          <a:noFill/>
        </p:spPr>
        <p:txBody>
          <a:bodyPr wrap="square" lIns="61838" tIns="30918" rIns="61838" bIns="30918" rtlCol="0">
            <a:spAutoFit/>
          </a:bodyPr>
          <a:lstStyle/>
          <a:p>
            <a:r>
              <a:rPr lang="en-US" dirty="0" smtClean="0"/>
              <a:t>9</a:t>
            </a:r>
            <a:endParaRPr lang="en-US" dirty="0"/>
          </a:p>
        </p:txBody>
      </p:sp>
      <p:sp>
        <p:nvSpPr>
          <p:cNvPr id="53" name="TextBox 52"/>
          <p:cNvSpPr txBox="1"/>
          <p:nvPr/>
        </p:nvSpPr>
        <p:spPr>
          <a:xfrm>
            <a:off x="2032000" y="1758531"/>
            <a:ext cx="2794000" cy="600164"/>
          </a:xfrm>
          <a:prstGeom prst="rect">
            <a:avLst/>
          </a:prstGeom>
          <a:noFill/>
        </p:spPr>
        <p:txBody>
          <a:bodyPr wrap="square" lIns="228600" tIns="114300" rIns="228600" bIns="114300" rtlCol="0">
            <a:spAutoFit/>
          </a:bodyPr>
          <a:lstStyle/>
          <a:p>
            <a:r>
              <a:rPr lang="en-US" sz="2400" dirty="0" smtClean="0"/>
              <a:t>Cluster 1</a:t>
            </a:r>
            <a:endParaRPr lang="en-US" sz="2400" dirty="0"/>
          </a:p>
        </p:txBody>
      </p:sp>
      <p:sp>
        <p:nvSpPr>
          <p:cNvPr id="67" name="TextBox 66"/>
          <p:cNvSpPr txBox="1"/>
          <p:nvPr/>
        </p:nvSpPr>
        <p:spPr>
          <a:xfrm>
            <a:off x="8128000" y="1758531"/>
            <a:ext cx="2794000" cy="600164"/>
          </a:xfrm>
          <a:prstGeom prst="rect">
            <a:avLst/>
          </a:prstGeom>
          <a:noFill/>
        </p:spPr>
        <p:txBody>
          <a:bodyPr wrap="square" lIns="228600" tIns="114300" rIns="228600" bIns="114300" rtlCol="0">
            <a:spAutoFit/>
          </a:bodyPr>
          <a:lstStyle/>
          <a:p>
            <a:r>
              <a:rPr lang="en-US" sz="2400" dirty="0" smtClean="0"/>
              <a:t>Cluster 2</a:t>
            </a:r>
            <a:endParaRPr lang="en-US" sz="2400" dirty="0"/>
          </a:p>
        </p:txBody>
      </p:sp>
      <p:pic>
        <p:nvPicPr>
          <p:cNvPr id="72" name="Picture 3" descr="C:\Users\abboudeh.wawi\Desktop\RA\carclipart.gif"/>
          <p:cNvPicPr>
            <a:picLocks noChangeAspect="1" noChangeArrowheads="1"/>
          </p:cNvPicPr>
          <p:nvPr/>
        </p:nvPicPr>
        <p:blipFill>
          <a:blip r:embed="rId3" cstate="print"/>
          <a:srcRect/>
          <a:stretch>
            <a:fillRect/>
          </a:stretch>
        </p:blipFill>
        <p:spPr bwMode="auto">
          <a:xfrm>
            <a:off x="3048000" y="5568529"/>
            <a:ext cx="1320800" cy="587823"/>
          </a:xfrm>
          <a:prstGeom prst="rect">
            <a:avLst/>
          </a:prstGeom>
          <a:noFill/>
        </p:spPr>
      </p:pic>
      <p:sp>
        <p:nvSpPr>
          <p:cNvPr id="81" name="TextBox 80"/>
          <p:cNvSpPr txBox="1"/>
          <p:nvPr/>
        </p:nvSpPr>
        <p:spPr>
          <a:xfrm>
            <a:off x="3759200" y="3733800"/>
            <a:ext cx="1828800" cy="276999"/>
          </a:xfrm>
          <a:prstGeom prst="rect">
            <a:avLst/>
          </a:prstGeom>
          <a:noFill/>
        </p:spPr>
        <p:txBody>
          <a:bodyPr wrap="square" rtlCol="0">
            <a:spAutoFit/>
          </a:bodyPr>
          <a:lstStyle/>
          <a:p>
            <a:r>
              <a:rPr lang="en-US" sz="1200" b="1" dirty="0" smtClean="0">
                <a:solidFill>
                  <a:srgbClr val="FFC000"/>
                </a:solidFill>
              </a:rPr>
              <a:t>1 is cooperative</a:t>
            </a:r>
            <a:endParaRPr lang="en-US" sz="1200" b="1" dirty="0">
              <a:solidFill>
                <a:srgbClr val="FFC000"/>
              </a:solidFill>
            </a:endParaRPr>
          </a:p>
        </p:txBody>
      </p:sp>
      <p:sp>
        <p:nvSpPr>
          <p:cNvPr id="90" name="TextBox 89"/>
          <p:cNvSpPr txBox="1"/>
          <p:nvPr/>
        </p:nvSpPr>
        <p:spPr>
          <a:xfrm>
            <a:off x="6807200" y="3733800"/>
            <a:ext cx="1828800" cy="276999"/>
          </a:xfrm>
          <a:prstGeom prst="rect">
            <a:avLst/>
          </a:prstGeom>
          <a:noFill/>
        </p:spPr>
        <p:txBody>
          <a:bodyPr wrap="square" rtlCol="0">
            <a:spAutoFit/>
          </a:bodyPr>
          <a:lstStyle/>
          <a:p>
            <a:r>
              <a:rPr lang="en-US" sz="1200" b="1" dirty="0" smtClean="0">
                <a:solidFill>
                  <a:srgbClr val="FFC000"/>
                </a:solidFill>
              </a:rPr>
              <a:t>1 is cooperative</a:t>
            </a:r>
            <a:endParaRPr lang="en-US" sz="1200" b="1" dirty="0">
              <a:solidFill>
                <a:srgbClr val="FFC000"/>
              </a:solidFill>
            </a:endParaRPr>
          </a:p>
        </p:txBody>
      </p:sp>
      <p:cxnSp>
        <p:nvCxnSpPr>
          <p:cNvPr id="93" name="Straight Arrow Connector 92"/>
          <p:cNvCxnSpPr/>
          <p:nvPr/>
        </p:nvCxnSpPr>
        <p:spPr bwMode="auto">
          <a:xfrm rot="10800000">
            <a:off x="8534400" y="3581400"/>
            <a:ext cx="812800" cy="5334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96" name="Straight Arrow Connector 95"/>
          <p:cNvCxnSpPr/>
          <p:nvPr/>
        </p:nvCxnSpPr>
        <p:spPr bwMode="auto">
          <a:xfrm rot="5400000" flipH="1" flipV="1">
            <a:off x="9511374" y="3720968"/>
            <a:ext cx="381794" cy="102659"/>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rot="5400000" flipH="1" flipV="1">
            <a:off x="10110401" y="3478600"/>
            <a:ext cx="200799" cy="7112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04" name="Straight Arrow Connector 103"/>
          <p:cNvCxnSpPr/>
          <p:nvPr/>
        </p:nvCxnSpPr>
        <p:spPr bwMode="auto">
          <a:xfrm>
            <a:off x="10058400" y="4419600"/>
            <a:ext cx="508000" cy="762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08" name="Straight Arrow Connector 107"/>
          <p:cNvCxnSpPr/>
          <p:nvPr/>
        </p:nvCxnSpPr>
        <p:spPr bwMode="auto">
          <a:xfrm rot="16200000" flipH="1">
            <a:off x="9474200" y="4572000"/>
            <a:ext cx="4572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91" name="Rectangle 90"/>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itle 1"/>
          <p:cNvSpPr txBox="1">
            <a:spLocks/>
          </p:cNvSpPr>
          <p:nvPr/>
        </p:nvSpPr>
        <p:spPr>
          <a:xfrm>
            <a:off x="604438" y="64395"/>
            <a:ext cx="10749367" cy="1208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Information Dissemination</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66</a:t>
            </a:fld>
            <a:endParaRPr lang="en-US"/>
          </a:p>
        </p:txBody>
      </p:sp>
    </p:spTree>
    <p:extLst>
      <p:ext uri="{BB962C8B-B14F-4D97-AF65-F5344CB8AC3E}">
        <p14:creationId xmlns:p14="http://schemas.microsoft.com/office/powerpoint/2010/main" val="30887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8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3" nodeType="click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strVal val="#ppt_w*0.70"/>
                                          </p:val>
                                        </p:tav>
                                        <p:tav tm="100000">
                                          <p:val>
                                            <p:strVal val="#ppt_w"/>
                                          </p:val>
                                        </p:tav>
                                      </p:tavLst>
                                    </p:anim>
                                    <p:anim calcmode="lin" valueType="num">
                                      <p:cBhvr>
                                        <p:cTn id="12" dur="1000" fill="hold"/>
                                        <p:tgtEl>
                                          <p:spTgt spid="90"/>
                                        </p:tgtEl>
                                        <p:attrNameLst>
                                          <p:attrName>ppt_h</p:attrName>
                                        </p:attrNameLst>
                                      </p:cBhvr>
                                      <p:tavLst>
                                        <p:tav tm="0">
                                          <p:val>
                                            <p:strVal val="#ppt_h"/>
                                          </p:val>
                                        </p:tav>
                                        <p:tav tm="100000">
                                          <p:val>
                                            <p:strVal val="#ppt_h"/>
                                          </p:val>
                                        </p:tav>
                                      </p:tavLst>
                                    </p:anim>
                                    <p:animEffect transition="in" filter="fade">
                                      <p:cBhvr>
                                        <p:cTn id="13" dur="1000"/>
                                        <p:tgtEl>
                                          <p:spTgt spid="90"/>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grpId="0" nodeType="clickEffect">
                                  <p:stCondLst>
                                    <p:cond delay="0"/>
                                  </p:stCondLst>
                                  <p:childTnLst>
                                    <p:animMotion origin="layout" path="M 0 0  L 0.25 0  E" pathEditMode="relative" ptsTypes="">
                                      <p:cBhvr>
                                        <p:cTn id="17" dur="2000" fill="hold"/>
                                        <p:tgtEl>
                                          <p:spTgt spid="90"/>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grpId="1" nodeType="clickEffect">
                                  <p:stCondLst>
                                    <p:cond delay="0"/>
                                  </p:stCondLst>
                                  <p:childTnLst>
                                    <p:animMotion origin="layout" path="M 0 0  L 0.25 -0.33302  E" pathEditMode="relative" ptsTypes="">
                                      <p:cBhvr>
                                        <p:cTn id="21" dur="2000" fill="hold"/>
                                        <p:tgtEl>
                                          <p:spTgt spid="90"/>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grpId="2" nodeType="clickEffect">
                                  <p:stCondLst>
                                    <p:cond delay="0"/>
                                  </p:stCondLst>
                                  <p:childTnLst>
                                    <p:animMotion origin="layout" path="M 0 0  L 0.25 0.33302  E" pathEditMode="relative" ptsTypes="">
                                      <p:cBhvr>
                                        <p:cTn id="25" dur="2000" fill="hold"/>
                                        <p:tgtEl>
                                          <p:spTgt spid="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0" grpId="0"/>
      <p:bldP spid="90" grpId="1"/>
      <p:bldP spid="90" grpId="2"/>
      <p:bldP spid="90" grpId="3"/>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6317501" y="2133601"/>
            <a:ext cx="5772899" cy="3429000"/>
          </a:xfrm>
          <a:prstGeom prst="rect">
            <a:avLst/>
          </a:prstGeom>
        </p:spPr>
      </p:pic>
      <p:pic>
        <p:nvPicPr>
          <p:cNvPr id="7" name="Image 6"/>
          <p:cNvPicPr>
            <a:picLocks noChangeAspect="1"/>
          </p:cNvPicPr>
          <p:nvPr/>
        </p:nvPicPr>
        <p:blipFill>
          <a:blip r:embed="rId4"/>
          <a:stretch>
            <a:fillRect/>
          </a:stretch>
        </p:blipFill>
        <p:spPr>
          <a:xfrm>
            <a:off x="564245" y="2088240"/>
            <a:ext cx="5707901" cy="3429000"/>
          </a:xfrm>
          <a:prstGeom prst="rect">
            <a:avLst/>
          </a:prstGeom>
        </p:spPr>
      </p:pic>
      <p:sp>
        <p:nvSpPr>
          <p:cNvPr id="8" name="Rectangle 7"/>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4438" y="64395"/>
            <a:ext cx="10749367" cy="1208868"/>
          </a:xfrm>
        </p:spPr>
        <p:txBody>
          <a:bodyPr/>
          <a:lstStyle/>
          <a:p>
            <a:r>
              <a:rPr lang="en-US" dirty="0" smtClean="0">
                <a:solidFill>
                  <a:schemeClr val="bg1"/>
                </a:solidFill>
              </a:rPr>
              <a:t>Simulation Results</a:t>
            </a:r>
            <a:endParaRPr lang="en-US" dirty="0">
              <a:solidFill>
                <a:schemeClr val="bg1"/>
              </a:solidFill>
            </a:endParaRPr>
          </a:p>
        </p:txBody>
      </p:sp>
      <p:sp>
        <p:nvSpPr>
          <p:cNvPr id="2" name="Footer Placeholder 1"/>
          <p:cNvSpPr>
            <a:spLocks noGrp="1"/>
          </p:cNvSpPr>
          <p:nvPr>
            <p:ph type="ftr" sz="quarter" idx="11"/>
          </p:nvPr>
        </p:nvSpPr>
        <p:spPr/>
        <p:txBody>
          <a:bodyPr/>
          <a:lstStyle/>
          <a:p>
            <a:r>
              <a:rPr lang="fr-FR" smtClean="0"/>
              <a:t>A. Mourad</a:t>
            </a:r>
            <a:endParaRPr lang="fr-FR"/>
          </a:p>
        </p:txBody>
      </p:sp>
      <p:sp>
        <p:nvSpPr>
          <p:cNvPr id="3" name="Slide Number Placeholder 2"/>
          <p:cNvSpPr>
            <a:spLocks noGrp="1"/>
          </p:cNvSpPr>
          <p:nvPr>
            <p:ph type="sldNum" sz="quarter" idx="12"/>
          </p:nvPr>
        </p:nvSpPr>
        <p:spPr/>
        <p:txBody>
          <a:bodyPr/>
          <a:lstStyle/>
          <a:p>
            <a:fld id="{4FAB73BC-B049-4115-A692-8D63A059BFB8}" type="slidenum">
              <a:rPr lang="en-US" smtClean="0"/>
              <a:pPr/>
              <a:t>67</a:t>
            </a:fld>
            <a:endParaRPr lang="en-US"/>
          </a:p>
        </p:txBody>
      </p:sp>
    </p:spTree>
    <p:extLst>
      <p:ext uri="{BB962C8B-B14F-4D97-AF65-F5344CB8AC3E}">
        <p14:creationId xmlns:p14="http://schemas.microsoft.com/office/powerpoint/2010/main" val="275878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Related Publications</a:t>
            </a:r>
            <a:endParaRPr lang="en-US" dirty="0">
              <a:solidFill>
                <a:schemeClr val="bg1"/>
              </a:solidFill>
            </a:endParaRPr>
          </a:p>
        </p:txBody>
      </p:sp>
      <p:sp>
        <p:nvSpPr>
          <p:cNvPr id="26" name="Content Placeholder 2"/>
          <p:cNvSpPr txBox="1">
            <a:spLocks/>
          </p:cNvSpPr>
          <p:nvPr/>
        </p:nvSpPr>
        <p:spPr>
          <a:xfrm>
            <a:off x="428625" y="1737360"/>
            <a:ext cx="11176000" cy="512064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i="1" dirty="0" smtClean="0"/>
              <a:t>A </a:t>
            </a:r>
            <a:r>
              <a:rPr lang="fr-FR" i="1" dirty="0" err="1"/>
              <a:t>Cooperative</a:t>
            </a:r>
            <a:r>
              <a:rPr lang="fr-FR" i="1" dirty="0"/>
              <a:t> </a:t>
            </a:r>
            <a:r>
              <a:rPr lang="fr-FR" i="1" dirty="0" err="1"/>
              <a:t>Watchdog</a:t>
            </a:r>
            <a:r>
              <a:rPr lang="fr-FR" i="1" dirty="0"/>
              <a:t> model </a:t>
            </a:r>
            <a:r>
              <a:rPr lang="fr-FR" i="1" dirty="0" err="1"/>
              <a:t>based</a:t>
            </a:r>
            <a:r>
              <a:rPr lang="fr-FR" i="1" dirty="0"/>
              <a:t> on Dempster-</a:t>
            </a:r>
            <a:r>
              <a:rPr lang="fr-FR" i="1" dirty="0" err="1"/>
              <a:t>Shafer</a:t>
            </a:r>
            <a:r>
              <a:rPr lang="fr-FR" i="1" dirty="0"/>
              <a:t> for </a:t>
            </a:r>
            <a:r>
              <a:rPr lang="fr-FR" i="1" dirty="0" err="1"/>
              <a:t>Detecting</a:t>
            </a:r>
            <a:r>
              <a:rPr lang="fr-FR" i="1" dirty="0"/>
              <a:t> </a:t>
            </a:r>
            <a:r>
              <a:rPr lang="fr-FR" i="1" dirty="0" err="1"/>
              <a:t>Misbehaving</a:t>
            </a:r>
            <a:r>
              <a:rPr lang="fr-FR" i="1" dirty="0"/>
              <a:t> </a:t>
            </a:r>
            <a:r>
              <a:rPr lang="fr-FR" i="1" dirty="0" err="1"/>
              <a:t>Vehicles</a:t>
            </a:r>
            <a:r>
              <a:rPr lang="fr-FR" i="1" dirty="0"/>
              <a:t>. </a:t>
            </a:r>
            <a:r>
              <a:rPr lang="fr-FR" dirty="0" err="1"/>
              <a:t>Accepted</a:t>
            </a:r>
            <a:r>
              <a:rPr lang="fr-FR" dirty="0"/>
              <a:t> in the Journal of Computer Communications, 2014, </a:t>
            </a:r>
            <a:r>
              <a:rPr lang="fr-FR" dirty="0" smtClean="0"/>
              <a:t>Elsevier</a:t>
            </a:r>
            <a:endParaRPr lang="en-US" dirty="0"/>
          </a:p>
          <a:p>
            <a:pPr lvl="0"/>
            <a:r>
              <a:rPr lang="en-US" i="1" dirty="0" smtClean="0"/>
              <a:t>A </a:t>
            </a:r>
            <a:r>
              <a:rPr lang="en-US" i="1" dirty="0" err="1"/>
              <a:t>Dempster</a:t>
            </a:r>
            <a:r>
              <a:rPr lang="en-US" i="1" dirty="0"/>
              <a:t>-Shafer based Tit-for-Tat Strategy to Regulate the Cooperation in VANET using </a:t>
            </a:r>
            <a:r>
              <a:rPr lang="en-US" i="1" dirty="0" err="1"/>
              <a:t>QoS</a:t>
            </a:r>
            <a:r>
              <a:rPr lang="en-US" i="1" dirty="0"/>
              <a:t>-OLSR Protocol</a:t>
            </a:r>
            <a:r>
              <a:rPr lang="en-US" dirty="0"/>
              <a:t>. Accepted in the Journal of Wireless Personal Communications, 2013, </a:t>
            </a:r>
            <a:r>
              <a:rPr lang="en-US" dirty="0" smtClean="0"/>
              <a:t>Springer</a:t>
            </a:r>
            <a:endParaRPr lang="en-US" dirty="0"/>
          </a:p>
          <a:p>
            <a:pPr lvl="0"/>
            <a:r>
              <a:rPr lang="en-US" i="1" dirty="0" smtClean="0"/>
              <a:t>Reputation</a:t>
            </a:r>
            <a:r>
              <a:rPr lang="en-US" i="1" dirty="0"/>
              <a:t>-Based Cooperative Detection Model of Selfish Nodes in Cluster-based </a:t>
            </a:r>
            <a:r>
              <a:rPr lang="en-US" i="1" dirty="0" err="1"/>
              <a:t>QoS</a:t>
            </a:r>
            <a:r>
              <a:rPr lang="en-US" i="1" dirty="0"/>
              <a:t>-OLSR Protocol</a:t>
            </a:r>
            <a:r>
              <a:rPr lang="en-US" dirty="0"/>
              <a:t>. Accepted in the Journal of Wireless Personal Communications, 2013, </a:t>
            </a:r>
            <a:r>
              <a:rPr lang="en-US" dirty="0" smtClean="0"/>
              <a:t>Springer</a:t>
            </a:r>
            <a:endParaRPr lang="en-US" dirty="0"/>
          </a:p>
          <a:p>
            <a:pPr lvl="0"/>
            <a:r>
              <a:rPr lang="en-US" i="1" dirty="0" err="1" smtClean="0"/>
              <a:t>XrML</a:t>
            </a:r>
            <a:r>
              <a:rPr lang="en-US" i="1" dirty="0" err="1"/>
              <a:t>-RBLicensing</a:t>
            </a:r>
            <a:r>
              <a:rPr lang="en-US" i="1" dirty="0"/>
              <a:t> Approach Adopted to the BPEL process of Composite Web services.</a:t>
            </a:r>
            <a:r>
              <a:rPr lang="en-US" dirty="0"/>
              <a:t> In the Journal of Service Oriented Computing, 7(3): 217-230, 2013, </a:t>
            </a:r>
            <a:r>
              <a:rPr lang="en-US" dirty="0" smtClean="0"/>
              <a:t>Springe</a:t>
            </a:r>
            <a:endParaRPr lang="en-US" dirty="0"/>
          </a:p>
          <a:p>
            <a:pPr lvl="0"/>
            <a:r>
              <a:rPr lang="en-US" i="1" dirty="0" smtClean="0"/>
              <a:t>Common </a:t>
            </a:r>
            <a:r>
              <a:rPr lang="en-US" i="1" dirty="0"/>
              <a:t>Weaving Approach in Mainstream languages for Software Security Hardening. </a:t>
            </a:r>
            <a:r>
              <a:rPr lang="en-US" dirty="0"/>
              <a:t>In the Journal of Systems and Software, 86(10): 2654-2674, 2013, </a:t>
            </a:r>
            <a:r>
              <a:rPr lang="en-US" dirty="0" smtClean="0"/>
              <a:t>Elsevier</a:t>
            </a:r>
            <a:endParaRPr lang="en-US" dirty="0"/>
          </a:p>
          <a:p>
            <a:r>
              <a:rPr lang="en-US" i="1" dirty="0" smtClean="0"/>
              <a:t>New </a:t>
            </a:r>
            <a:r>
              <a:rPr lang="en-US" i="1" dirty="0"/>
              <a:t>XACML-</a:t>
            </a:r>
            <a:r>
              <a:rPr lang="en-US" i="1" dirty="0" err="1"/>
              <a:t>AspectBPEL</a:t>
            </a:r>
            <a:r>
              <a:rPr lang="en-US" i="1" dirty="0"/>
              <a:t> Approach for Composite Web Services Security.</a:t>
            </a:r>
            <a:r>
              <a:rPr lang="en-US" dirty="0"/>
              <a:t> In the International Journal of Web and Grid Services, 9(2): 127-145, 2013, </a:t>
            </a:r>
            <a:r>
              <a:rPr lang="en-US" dirty="0" err="1" smtClean="0"/>
              <a:t>Inderscience</a:t>
            </a:r>
            <a:endParaRPr lang="en-US" dirty="0"/>
          </a:p>
          <a:p>
            <a:r>
              <a:rPr lang="en-US" i="1" dirty="0" err="1" smtClean="0"/>
              <a:t>Vanet</a:t>
            </a:r>
            <a:r>
              <a:rPr lang="en-US" i="1" dirty="0"/>
              <a:t>-QOLSR: </a:t>
            </a:r>
            <a:r>
              <a:rPr lang="en-US" i="1" dirty="0" err="1"/>
              <a:t>QoS</a:t>
            </a:r>
            <a:r>
              <a:rPr lang="en-US" i="1" dirty="0"/>
              <a:t>-based Clustering OLSR Protocol for Vehicular Ad hoc Networks. </a:t>
            </a:r>
            <a:r>
              <a:rPr lang="en-US" dirty="0"/>
              <a:t>In the Journal of Computer Communications, 36(13): 1422-1435, 2013, </a:t>
            </a:r>
            <a:r>
              <a:rPr lang="en-US" dirty="0" smtClean="0"/>
              <a:t>Elsevier</a:t>
            </a:r>
            <a:endParaRPr lang="en-US" dirty="0"/>
          </a:p>
          <a:p>
            <a:r>
              <a:rPr lang="en-US" dirty="0"/>
              <a:t> </a:t>
            </a:r>
            <a:r>
              <a:rPr lang="en-US" i="1" dirty="0" smtClean="0"/>
              <a:t>A </a:t>
            </a:r>
            <a:r>
              <a:rPr lang="en-US" i="1" dirty="0"/>
              <a:t>Novel Aspect-Oriented BPEL Framework for the Dynamic Enforcement of Web Services Security.</a:t>
            </a:r>
            <a:r>
              <a:rPr lang="en-US" dirty="0"/>
              <a:t> </a:t>
            </a:r>
            <a:r>
              <a:rPr lang="fr-FR" dirty="0"/>
              <a:t> In the International Journal of Web and </a:t>
            </a:r>
            <a:r>
              <a:rPr lang="fr-FR" dirty="0" err="1"/>
              <a:t>Grid</a:t>
            </a:r>
            <a:r>
              <a:rPr lang="fr-FR" dirty="0"/>
              <a:t> Services</a:t>
            </a:r>
            <a:r>
              <a:rPr lang="en-US" dirty="0"/>
              <a:t>, 8(4): 361–385, 2012, </a:t>
            </a:r>
            <a:r>
              <a:rPr lang="en-US" dirty="0" err="1" smtClean="0"/>
              <a:t>Inderscience</a:t>
            </a:r>
            <a:endParaRPr lang="en-US" dirty="0"/>
          </a:p>
          <a:p>
            <a:r>
              <a:rPr lang="en-US" i="1" dirty="0" smtClean="0"/>
              <a:t>A </a:t>
            </a:r>
            <a:r>
              <a:rPr lang="en-US" i="1" dirty="0"/>
              <a:t>synergy Between Context-Aware and AOP to Achieve Highly Adaptable Web Services. </a:t>
            </a:r>
            <a:r>
              <a:rPr lang="en-US" dirty="0"/>
              <a:t>In the Journal of Service Oriented Computing, </a:t>
            </a:r>
            <a:r>
              <a:rPr lang="fr-FR" dirty="0"/>
              <a:t>6(4): 379-392, </a:t>
            </a:r>
            <a:r>
              <a:rPr lang="en-US" dirty="0"/>
              <a:t>2012, </a:t>
            </a:r>
            <a:r>
              <a:rPr lang="en-US" dirty="0" smtClean="0"/>
              <a:t>Springer</a:t>
            </a:r>
            <a:endParaRPr lang="en-US" dirty="0"/>
          </a:p>
          <a:p>
            <a:pPr marL="0" indent="0">
              <a:buNone/>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68</a:t>
            </a:fld>
            <a:endParaRPr lang="en-US" dirty="0"/>
          </a:p>
        </p:txBody>
      </p:sp>
      <p:pic>
        <p:nvPicPr>
          <p:cNvPr id="7" name="Picture 6"/>
          <p:cNvPicPr>
            <a:picLocks noChangeAspect="1"/>
          </p:cNvPicPr>
          <p:nvPr/>
        </p:nvPicPr>
        <p:blipFill>
          <a:blip r:embed="rId3"/>
          <a:stretch>
            <a:fillRect/>
          </a:stretch>
        </p:blipFill>
        <p:spPr>
          <a:xfrm>
            <a:off x="9625743" y="316269"/>
            <a:ext cx="2260600" cy="914400"/>
          </a:xfrm>
          <a:prstGeom prst="rect">
            <a:avLst/>
          </a:prstGeom>
        </p:spPr>
      </p:pic>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366817594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3692200" y="3074874"/>
            <a:ext cx="6683079" cy="981971"/>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Pct val="80000"/>
              <a:tabLst/>
              <a:defRPr/>
            </a:pPr>
            <a:r>
              <a:rPr kumimoji="0" lang="en-US" sz="7200" b="0" i="0" u="none" strike="noStrike" kern="1200" cap="none" spc="0" normalizeH="0" baseline="0" noProof="0" dirty="0" smtClean="0">
                <a:ln>
                  <a:noFill/>
                </a:ln>
                <a:solidFill>
                  <a:schemeClr val="tx1"/>
                </a:solidFill>
                <a:effectLst/>
                <a:uLnTx/>
                <a:uFillTx/>
                <a:latin typeface="+mn-lt"/>
                <a:ea typeface="+mn-ea"/>
                <a:cs typeface="+mn-cs"/>
              </a:rPr>
              <a:t>Questions?</a:t>
            </a: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7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6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60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4574039" y="4270464"/>
            <a:ext cx="2873078" cy="919723"/>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Pct val="80000"/>
              <a:tabLst/>
              <a:defRPr/>
            </a:pPr>
            <a:r>
              <a:rPr lang="en-US" sz="2400" dirty="0" smtClean="0"/>
              <a:t>Thank You…</a:t>
            </a:r>
            <a:r>
              <a:rPr lang="en-US" sz="7200" dirty="0" smtClean="0">
                <a:sym typeface="Wingdings" pitchFamily="2" charset="2"/>
              </a:rPr>
              <a:t></a:t>
            </a:r>
            <a:endParaRPr lang="en-US" sz="7200" dirty="0" smtClean="0"/>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7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6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80000"/>
              <a:tabLst/>
              <a:defRPr/>
            </a:pPr>
            <a:endParaRPr kumimoji="0" lang="en-US" sz="6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69</a:t>
            </a:fld>
            <a:endParaRPr lang="en-US"/>
          </a:p>
        </p:txBody>
      </p:sp>
      <p:pic>
        <p:nvPicPr>
          <p:cNvPr id="6" name="Picture 5"/>
          <p:cNvPicPr>
            <a:picLocks noChangeAspect="1"/>
          </p:cNvPicPr>
          <p:nvPr/>
        </p:nvPicPr>
        <p:blipFill>
          <a:blip r:embed="rId3"/>
          <a:stretch>
            <a:fillRect/>
          </a:stretch>
        </p:blipFill>
        <p:spPr>
          <a:xfrm>
            <a:off x="9931400" y="286032"/>
            <a:ext cx="2260600" cy="914400"/>
          </a:xfrm>
          <a:prstGeom prst="rect">
            <a:avLst/>
          </a:prstGeom>
        </p:spPr>
      </p:pic>
      <p:sp>
        <p:nvSpPr>
          <p:cNvPr id="2" name="Footer Placeholder 1"/>
          <p:cNvSpPr>
            <a:spLocks noGrp="1"/>
          </p:cNvSpPr>
          <p:nvPr>
            <p:ph type="ftr" sz="quarter" idx="11"/>
          </p:nvPr>
        </p:nvSpPr>
        <p:spPr/>
        <p:txBody>
          <a:bodyPr/>
          <a:lstStyle/>
          <a:p>
            <a:r>
              <a:rPr lang="fr-FR" smtClean="0"/>
              <a:t>A. Mourad</a:t>
            </a:r>
            <a:endParaRPr lang="fr-F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Outline</a:t>
            </a:r>
            <a:endParaRPr lang="en-US" dirty="0">
              <a:solidFill>
                <a:schemeClr val="bg1"/>
              </a:solidFill>
            </a:endParaRPr>
          </a:p>
        </p:txBody>
      </p:sp>
      <p:sp>
        <p:nvSpPr>
          <p:cNvPr id="26" name="Content Placeholder 2"/>
          <p:cNvSpPr txBox="1">
            <a:spLocks/>
          </p:cNvSpPr>
          <p:nvPr/>
        </p:nvSpPr>
        <p:spPr>
          <a:xfrm>
            <a:off x="428625" y="1737360"/>
            <a:ext cx="11176000" cy="5760720"/>
          </a:xfrm>
          <a:prstGeom prst="rect">
            <a:avLst/>
          </a:prstGeom>
        </p:spPr>
        <p:txBody>
          <a:bodyPr>
            <a:normAutofit/>
          </a:bodyPr>
          <a:lst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Project Overview</a:t>
            </a:r>
          </a:p>
          <a:p>
            <a:r>
              <a:rPr lang="en-US" dirty="0" smtClean="0">
                <a:solidFill>
                  <a:srgbClr val="FF0000"/>
                </a:solidFill>
              </a:rPr>
              <a:t>Security of Composite Services</a:t>
            </a:r>
          </a:p>
          <a:p>
            <a:pPr lvl="1"/>
            <a:r>
              <a:rPr lang="en-US" dirty="0" err="1" smtClean="0">
                <a:solidFill>
                  <a:srgbClr val="FF0000"/>
                </a:solidFill>
              </a:rPr>
              <a:t>AspectBPEL</a:t>
            </a:r>
            <a:endParaRPr lang="en-US" dirty="0" smtClean="0">
              <a:solidFill>
                <a:srgbClr val="FF0000"/>
              </a:solidFill>
            </a:endParaRPr>
          </a:p>
          <a:p>
            <a:pPr lvl="1"/>
            <a:r>
              <a:rPr lang="en-US" dirty="0" smtClean="0">
                <a:solidFill>
                  <a:srgbClr val="FF0000"/>
                </a:solidFill>
              </a:rPr>
              <a:t>SBA-XACML </a:t>
            </a:r>
          </a:p>
          <a:p>
            <a:r>
              <a:rPr lang="en-US" dirty="0" smtClean="0"/>
              <a:t>Selfish Node </a:t>
            </a:r>
            <a:r>
              <a:rPr lang="en-US" dirty="0"/>
              <a:t>D</a:t>
            </a:r>
            <a:r>
              <a:rPr lang="en-US" dirty="0" smtClean="0"/>
              <a:t>etection in VANET</a:t>
            </a:r>
          </a:p>
          <a:p>
            <a:pPr lvl="1"/>
            <a:r>
              <a:rPr lang="en-US" dirty="0" smtClean="0"/>
              <a:t>Efficient Clustering Model</a:t>
            </a:r>
          </a:p>
          <a:p>
            <a:pPr lvl="1"/>
            <a:r>
              <a:rPr lang="en-US" dirty="0" smtClean="0"/>
              <a:t>Cooperative Detection Model</a:t>
            </a:r>
          </a:p>
        </p:txBody>
      </p:sp>
      <p:sp>
        <p:nvSpPr>
          <p:cNvPr id="6" name="Slide Number Placeholder 5"/>
          <p:cNvSpPr>
            <a:spLocks noGrp="1"/>
          </p:cNvSpPr>
          <p:nvPr>
            <p:ph type="sldNum" sz="quarter" idx="12"/>
          </p:nvPr>
        </p:nvSpPr>
        <p:spPr/>
        <p:txBody>
          <a:bodyPr/>
          <a:lstStyle/>
          <a:p>
            <a:fld id="{4FAB73BC-B049-4115-A692-8D63A059BFB8}" type="slidenum">
              <a:rPr lang="en-US" smtClean="0"/>
              <a:pPr/>
              <a:t>7</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1944574370"/>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Introduction</a:t>
            </a:r>
            <a:endParaRPr lang="en-US" dirty="0">
              <a:solidFill>
                <a:schemeClr val="bg1"/>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31" y="1706449"/>
            <a:ext cx="6040191" cy="46041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4353043" y="3924821"/>
            <a:ext cx="875764" cy="3219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56953" y="6091705"/>
            <a:ext cx="875764" cy="3219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7065498" y="2835303"/>
            <a:ext cx="4790636" cy="2161700"/>
          </a:xfrm>
          <a:prstGeom prst="rect">
            <a:avLst/>
          </a:prstGeom>
        </p:spPr>
        <p:txBody>
          <a:bodyPr>
            <a:normAutofit/>
          </a:bodyPr>
          <a:lstStyle/>
          <a:p>
            <a:r>
              <a:rPr lang="en-US" sz="2600" dirty="0" smtClean="0"/>
              <a:t>WSs are emerging as convenient mechanism for automated interaction between distributed applications</a:t>
            </a:r>
            <a:endParaRPr lang="en-US" sz="2400" dirty="0" smtClean="0"/>
          </a:p>
          <a:p>
            <a:pPr>
              <a:buClr>
                <a:schemeClr val="accent3">
                  <a:lumMod val="50000"/>
                </a:schemeClr>
              </a:buClr>
              <a:buFont typeface="Arial" pitchFamily="34" charset="0"/>
              <a:buChar char="•"/>
              <a:defRPr/>
            </a:pPr>
            <a:endParaRPr lang="en-GB" sz="2600" dirty="0" smtClean="0">
              <a:solidFill>
                <a:schemeClr val="bg2">
                  <a:lumMod val="50000"/>
                </a:schemeClr>
              </a:solidFill>
            </a:endParaRPr>
          </a:p>
        </p:txBody>
      </p:sp>
      <p:sp>
        <p:nvSpPr>
          <p:cNvPr id="15" name="Content Placeholder 2"/>
          <p:cNvSpPr txBox="1">
            <a:spLocks/>
          </p:cNvSpPr>
          <p:nvPr/>
        </p:nvSpPr>
        <p:spPr>
          <a:xfrm>
            <a:off x="634326" y="902352"/>
            <a:ext cx="3594284" cy="361146"/>
          </a:xfrm>
          <a:prstGeom prst="rect">
            <a:avLst/>
          </a:prstGeom>
        </p:spPr>
        <p:txBody>
          <a:bodyPr>
            <a:normAutofit/>
          </a:bodyPr>
          <a:lstStyle/>
          <a:p>
            <a:pPr marL="228600" lvl="0" indent="-228600">
              <a:lnSpc>
                <a:spcPct val="90000"/>
              </a:lnSpc>
              <a:spcBef>
                <a:spcPts val="1000"/>
              </a:spcBef>
              <a:buSzPct val="80000"/>
            </a:pPr>
            <a:r>
              <a:rPr lang="en-US" b="1" noProof="0" dirty="0" smtClean="0">
                <a:solidFill>
                  <a:schemeClr val="bg1"/>
                </a:solidFill>
              </a:rPr>
              <a:t>Motivations</a:t>
            </a:r>
            <a:endParaRPr kumimoji="0" lang="en-US" b="1" i="0" u="none" strike="noStrike" kern="1200" cap="none" spc="0" normalizeH="0" baseline="0" noProof="0" dirty="0">
              <a:ln>
                <a:noFill/>
              </a:ln>
              <a:solidFill>
                <a:schemeClr val="bg1"/>
              </a:solidFill>
              <a:effectLst/>
              <a:uLnTx/>
              <a:uFillTx/>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8</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 y="0"/>
            <a:ext cx="12192000" cy="146819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04438" y="64395"/>
            <a:ext cx="10749367" cy="1208868"/>
          </a:xfrm>
        </p:spPr>
        <p:txBody>
          <a:bodyPr/>
          <a:lstStyle/>
          <a:p>
            <a:r>
              <a:rPr lang="en-US" dirty="0" smtClean="0">
                <a:solidFill>
                  <a:schemeClr val="bg1"/>
                </a:solidFill>
              </a:rPr>
              <a:t>Introduction</a:t>
            </a:r>
            <a:endParaRPr lang="en-US" dirty="0">
              <a:solidFill>
                <a:schemeClr val="bg1"/>
              </a:solidFill>
            </a:endParaRPr>
          </a:p>
        </p:txBody>
      </p:sp>
      <p:pic>
        <p:nvPicPr>
          <p:cNvPr id="13" name="Picture 4"/>
          <p:cNvPicPr>
            <a:picLocks noChangeAspect="1" noChangeArrowheads="1"/>
          </p:cNvPicPr>
          <p:nvPr/>
        </p:nvPicPr>
        <p:blipFill>
          <a:blip r:embed="rId3" cstate="print"/>
          <a:stretch>
            <a:fillRect/>
          </a:stretch>
        </p:blipFill>
        <p:spPr bwMode="auto">
          <a:xfrm flipH="1">
            <a:off x="9663516" y="1760282"/>
            <a:ext cx="1623944" cy="1319454"/>
          </a:xfrm>
          <a:prstGeom prst="rect">
            <a:avLst/>
          </a:prstGeom>
          <a:noFill/>
          <a:ln w="9525">
            <a:noFill/>
            <a:miter lim="800000"/>
            <a:headEnd/>
            <a:tailEnd/>
          </a:ln>
          <a:effectLst/>
        </p:spPr>
      </p:pic>
      <p:sp>
        <p:nvSpPr>
          <p:cNvPr id="33" name="Rectangle 32"/>
          <p:cNvSpPr/>
          <p:nvPr/>
        </p:nvSpPr>
        <p:spPr>
          <a:xfrm>
            <a:off x="462459" y="5504777"/>
            <a:ext cx="11379200" cy="846386"/>
          </a:xfrm>
          <a:prstGeom prst="rect">
            <a:avLst/>
          </a:prstGeom>
        </p:spPr>
        <p:txBody>
          <a:bodyPr wrap="square">
            <a:spAutoFit/>
          </a:bodyPr>
          <a:lstStyle/>
          <a:p>
            <a:pPr marL="274320" lvl="0" indent="-274320">
              <a:spcBef>
                <a:spcPts val="600"/>
              </a:spcBef>
              <a:buClr>
                <a:srgbClr val="727CA3"/>
              </a:buClr>
              <a:buSzPct val="76000"/>
            </a:pPr>
            <a:r>
              <a:rPr lang="en-US" sz="2200" dirty="0" smtClean="0">
                <a:solidFill>
                  <a:prstClr val="black"/>
                </a:solidFill>
              </a:rPr>
              <a:t>Nevertheless, the successful deployment of this technology cannot hide the security breaches </a:t>
            </a:r>
          </a:p>
          <a:p>
            <a:pPr marL="274320" lvl="0" indent="-274320">
              <a:spcBef>
                <a:spcPts val="600"/>
              </a:spcBef>
              <a:buClr>
                <a:srgbClr val="727CA3"/>
              </a:buClr>
              <a:buSzPct val="76000"/>
            </a:pPr>
            <a:r>
              <a:rPr lang="en-US" sz="2200" dirty="0" smtClean="0">
                <a:solidFill>
                  <a:prstClr val="black"/>
                </a:solidFill>
              </a:rPr>
              <a:t>and threats that Web services can be exposed to.</a:t>
            </a:r>
          </a:p>
        </p:txBody>
      </p:sp>
      <p:cxnSp>
        <p:nvCxnSpPr>
          <p:cNvPr id="37" name="Shape 36"/>
          <p:cNvCxnSpPr/>
          <p:nvPr/>
        </p:nvCxnSpPr>
        <p:spPr>
          <a:xfrm>
            <a:off x="2023192" y="2086828"/>
            <a:ext cx="7425560" cy="268014"/>
          </a:xfrm>
          <a:prstGeom prst="curvedConnector3">
            <a:avLst>
              <a:gd name="adj1" fmla="val 51911"/>
            </a:avLst>
          </a:prstGeom>
          <a:ln w="28575">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31" name="Picture 7" descr="C:\Users\toshiba\Desktop\1360018454_email.png"/>
          <p:cNvPicPr>
            <a:picLocks noChangeAspect="1" noChangeArrowheads="1"/>
          </p:cNvPicPr>
          <p:nvPr/>
        </p:nvPicPr>
        <p:blipFill>
          <a:blip r:embed="rId4" cstate="print"/>
          <a:srcRect/>
          <a:stretch>
            <a:fillRect/>
          </a:stretch>
        </p:blipFill>
        <p:spPr bwMode="auto">
          <a:xfrm>
            <a:off x="6178446" y="1972781"/>
            <a:ext cx="612228" cy="612228"/>
          </a:xfrm>
          <a:prstGeom prst="rect">
            <a:avLst/>
          </a:prstGeom>
          <a:noFill/>
        </p:spPr>
      </p:pic>
      <p:grpSp>
        <p:nvGrpSpPr>
          <p:cNvPr id="50" name="Group 49"/>
          <p:cNvGrpSpPr/>
          <p:nvPr/>
        </p:nvGrpSpPr>
        <p:grpSpPr>
          <a:xfrm>
            <a:off x="930725" y="1757855"/>
            <a:ext cx="2286004" cy="1389994"/>
            <a:chOff x="1087821" y="1605455"/>
            <a:chExt cx="2286004" cy="1389994"/>
          </a:xfrm>
        </p:grpSpPr>
        <p:pic>
          <p:nvPicPr>
            <p:cNvPr id="51" name="Picture 6" descr="C:\Users\toshiba\Desktop\1360018309_My Computer.png"/>
            <p:cNvPicPr>
              <a:picLocks noChangeAspect="1" noChangeArrowheads="1"/>
            </p:cNvPicPr>
            <p:nvPr/>
          </p:nvPicPr>
          <p:blipFill>
            <a:blip r:embed="rId5" cstate="print"/>
            <a:srcRect/>
            <a:stretch>
              <a:fillRect/>
            </a:stretch>
          </p:blipFill>
          <p:spPr bwMode="auto">
            <a:xfrm>
              <a:off x="1087821" y="1605455"/>
              <a:ext cx="1219200" cy="1219200"/>
            </a:xfrm>
            <a:prstGeom prst="rect">
              <a:avLst/>
            </a:prstGeom>
            <a:noFill/>
          </p:spPr>
        </p:pic>
        <p:pic>
          <p:nvPicPr>
            <p:cNvPr id="52" name="Picture 5" descr="C:\Users\toshiba\Desktop\1360018087_network-connections.png"/>
            <p:cNvPicPr>
              <a:picLocks noChangeAspect="1" noChangeArrowheads="1"/>
            </p:cNvPicPr>
            <p:nvPr/>
          </p:nvPicPr>
          <p:blipFill>
            <a:blip r:embed="rId6" cstate="print"/>
            <a:srcRect/>
            <a:stretch>
              <a:fillRect/>
            </a:stretch>
          </p:blipFill>
          <p:spPr bwMode="auto">
            <a:xfrm>
              <a:off x="1166648" y="2299138"/>
              <a:ext cx="696311" cy="696311"/>
            </a:xfrm>
            <a:prstGeom prst="rect">
              <a:avLst/>
            </a:prstGeom>
            <a:noFill/>
          </p:spPr>
        </p:pic>
        <p:sp>
          <p:nvSpPr>
            <p:cNvPr id="53" name="TextBox 52"/>
            <p:cNvSpPr txBox="1"/>
            <p:nvPr/>
          </p:nvSpPr>
          <p:spPr>
            <a:xfrm>
              <a:off x="1860335" y="2569780"/>
              <a:ext cx="1513490" cy="369332"/>
            </a:xfrm>
            <a:prstGeom prst="rect">
              <a:avLst/>
            </a:prstGeom>
            <a:noFill/>
          </p:spPr>
          <p:txBody>
            <a:bodyPr wrap="square" rtlCol="0">
              <a:spAutoFit/>
            </a:bodyPr>
            <a:lstStyle/>
            <a:p>
              <a:r>
                <a:rPr lang="en-US" b="1" dirty="0" smtClean="0"/>
                <a:t>Web Service</a:t>
              </a:r>
              <a:endParaRPr lang="en-US" b="1" dirty="0"/>
            </a:p>
          </p:txBody>
        </p:sp>
      </p:grpSp>
      <p:sp>
        <p:nvSpPr>
          <p:cNvPr id="39" name="Content Placeholder 2"/>
          <p:cNvSpPr txBox="1">
            <a:spLocks/>
          </p:cNvSpPr>
          <p:nvPr/>
        </p:nvSpPr>
        <p:spPr>
          <a:xfrm>
            <a:off x="634326" y="902352"/>
            <a:ext cx="3594284" cy="361146"/>
          </a:xfrm>
          <a:prstGeom prst="rect">
            <a:avLst/>
          </a:prstGeom>
        </p:spPr>
        <p:txBody>
          <a:bodyPr>
            <a:normAutofit/>
          </a:bodyPr>
          <a:lstStyle/>
          <a:p>
            <a:pPr marL="228600" lvl="0" indent="-228600">
              <a:lnSpc>
                <a:spcPct val="90000"/>
              </a:lnSpc>
              <a:spcBef>
                <a:spcPts val="1000"/>
              </a:spcBef>
              <a:buSzPct val="80000"/>
            </a:pPr>
            <a:r>
              <a:rPr lang="en-US" b="1" dirty="0" smtClean="0">
                <a:solidFill>
                  <a:schemeClr val="bg1"/>
                </a:solidFill>
              </a:rPr>
              <a:t>Motivations</a:t>
            </a:r>
            <a:endParaRPr kumimoji="0" lang="en-US" b="1" i="0" u="none" strike="noStrike" kern="1200" cap="none" spc="0" normalizeH="0" baseline="0" noProof="0" dirty="0">
              <a:ln>
                <a:noFill/>
              </a:ln>
              <a:solidFill>
                <a:schemeClr val="bg1"/>
              </a:solidFill>
              <a:effectLst/>
              <a:uLnTx/>
              <a:uFillTx/>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9</a:t>
            </a:fld>
            <a:endParaRPr lang="en-US"/>
          </a:p>
        </p:txBody>
      </p:sp>
      <p:sp>
        <p:nvSpPr>
          <p:cNvPr id="2" name="Footer Placeholder 1"/>
          <p:cNvSpPr>
            <a:spLocks noGrp="1"/>
          </p:cNvSpPr>
          <p:nvPr>
            <p:ph type="ftr" sz="quarter" idx="11"/>
          </p:nvPr>
        </p:nvSpPr>
        <p:spPr/>
        <p:txBody>
          <a:bodyPr/>
          <a:lstStyle/>
          <a:p>
            <a:r>
              <a:rPr lang="fr-FR" smtClean="0"/>
              <a:t>A. Mourad</a:t>
            </a:r>
            <a:endParaRPr lang="fr-FR"/>
          </a:p>
        </p:txBody>
      </p:sp>
    </p:spTree>
    <p:extLst>
      <p:ext uri="{BB962C8B-B14F-4D97-AF65-F5344CB8AC3E}">
        <p14:creationId xmlns:p14="http://schemas.microsoft.com/office/powerpoint/2010/main" val="4238267283"/>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Direct&lt;/TransitionType&gt;&#10;  &lt;UniqueID&gt;0&lt;/UniqueID&gt;&#10;  &lt;ShowPreviews&gt;true&lt;/ShowPreviews&gt;&#10;  &lt;ShowReviews&gt;true&lt;/ShowReviews&gt;&#10;  &lt;ShowHeaderTitle&gt;true&lt;/ShowHeaderTitle&gt;&#10;  &lt;ShowHeaderNumber&gt;true&lt;/ShowHeaderNumber&gt;&#10;  &lt;SectionTemplate&gt;Template6&lt;/SectionTemplate&gt;&#10;  &lt;SectionTemplateColor&gt;&#10;    &lt;A&gt;255&lt;/A&gt;&#10;    &lt;R&gt;139&lt;/R&gt;&#10;    &lt;G&gt;0&lt;/G&gt;&#10;    &lt;B&gt;0&lt;/B&gt;&#10;    &lt;ScA&gt;1&lt;/ScA&gt;&#10;    &lt;ScR&gt;0.258182853&lt;/ScR&gt;&#10;    &lt;ScG&gt;0&lt;/ScG&gt;&#10;    &lt;ScB&gt;0&lt;/ScB&gt;&#10;  &lt;/SectionTemplateColor&gt;&#10;  &lt;SectionArrangement&gt;Simple&lt;/SectionArrangement&gt;&#10;&lt;/PresentationMetadata&gt;"/>
</p:tagLst>
</file>

<file path=ppt/theme/theme1.xml><?xml version="1.0" encoding="utf-8"?>
<a:theme xmlns:a="http://schemas.openxmlformats.org/drawingml/2006/main" name="TS102888912">
  <a:themeElements>
    <a:clrScheme name="Custom 3">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21B2C8"/>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DBDFAA-5DAE-4B25-8F84-56997B5A6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TS102888912</Template>
  <TotalTime>0</TotalTime>
  <Words>3318</Words>
  <Application>Microsoft Macintosh PowerPoint</Application>
  <PresentationFormat>Custom</PresentationFormat>
  <Paragraphs>956</Paragraphs>
  <Slides>69</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TS102888912</vt:lpstr>
      <vt:lpstr>Visio</vt:lpstr>
      <vt:lpstr>PowerPoint Presentation</vt:lpstr>
      <vt:lpstr>Research Interest</vt:lpstr>
      <vt:lpstr>Outline</vt:lpstr>
      <vt:lpstr>Intelligent Transport Systems</vt:lpstr>
      <vt:lpstr>Project Overview</vt:lpstr>
      <vt:lpstr>Partners and Collaborators</vt:lpstr>
      <vt:lpstr>Outline</vt:lpstr>
      <vt:lpstr>Introduction</vt:lpstr>
      <vt:lpstr>Introduction</vt:lpstr>
      <vt:lpstr>Introduction</vt:lpstr>
      <vt:lpstr>Introduction</vt:lpstr>
      <vt:lpstr>PowerPoint Presentation</vt:lpstr>
      <vt:lpstr>PowerPoint Presentation</vt:lpstr>
      <vt:lpstr>Problem 1</vt:lpstr>
      <vt:lpstr>Problem 1</vt:lpstr>
      <vt:lpstr>Problem 2</vt:lpstr>
      <vt:lpstr>Problem2</vt:lpstr>
      <vt:lpstr>1- AspectBPEL: Dynamic Weaving based on Aspect-Oriented Programming</vt:lpstr>
      <vt:lpstr>PowerPoint Presentation</vt:lpstr>
      <vt:lpstr>1- AspectBPEL Limitations</vt:lpstr>
      <vt:lpstr>1- Extended AspectBPEL</vt:lpstr>
      <vt:lpstr>1- Extended AspectBPEL</vt:lpstr>
      <vt:lpstr>1- Case Study</vt:lpstr>
      <vt:lpstr>1- Case Study</vt:lpstr>
      <vt:lpstr>1- Case Study</vt:lpstr>
      <vt:lpstr>1- Case Study</vt:lpstr>
      <vt:lpstr>1- Formal Verification Mechanism on BPEL</vt:lpstr>
      <vt:lpstr>1- Formal Verification Mechanism on BPEL</vt:lpstr>
      <vt:lpstr>1- Formal Verification Mechanism on BPEL</vt:lpstr>
      <vt:lpstr>2- SBA-XACML Evaluation and Analysis</vt:lpstr>
      <vt:lpstr>2- SBA-XACML Syntax</vt:lpstr>
      <vt:lpstr>2- SBA-XACML Syntax</vt:lpstr>
      <vt:lpstr>2- SBA-XACML Syntax</vt:lpstr>
      <vt:lpstr>2- SBA-XACML Syntax</vt:lpstr>
      <vt:lpstr>2- XACML to SBA-XACML</vt:lpstr>
      <vt:lpstr>2- XACML to SBA-XACML</vt:lpstr>
      <vt:lpstr>2- SBA-XACML Evaluation Semantics  (27 rules)</vt:lpstr>
      <vt:lpstr>2- Experimental Results</vt:lpstr>
      <vt:lpstr>2- Flaws Detection Semantics  Flaws, Conflicts and Redundancy Detection</vt:lpstr>
      <vt:lpstr>2- Flaws Detection Semantics  Case Study</vt:lpstr>
      <vt:lpstr>2- Flaws Detection Semantics  Case Study</vt:lpstr>
      <vt:lpstr>Outline</vt:lpstr>
      <vt:lpstr>Problem</vt:lpstr>
      <vt:lpstr>PowerPoint Presentation</vt:lpstr>
      <vt:lpstr>Approach</vt:lpstr>
      <vt:lpstr>PowerPoint Presentation</vt:lpstr>
      <vt:lpstr>QoS Model</vt:lpstr>
      <vt:lpstr>QoS Model</vt:lpstr>
      <vt:lpstr>Cluster-Heads Election</vt:lpstr>
      <vt:lpstr>  </vt:lpstr>
      <vt:lpstr>Factors to Evaluate</vt:lpstr>
      <vt:lpstr>Simulation Area</vt:lpstr>
      <vt:lpstr>Simulation Parameters</vt:lpstr>
      <vt:lpstr>Simulation Results</vt:lpstr>
      <vt:lpstr>Selfish/Misbehaing Nodes Problem</vt:lpstr>
      <vt:lpstr>Definition of Selfish Nodes</vt:lpstr>
      <vt:lpstr>Impact of Selfish Nodes</vt:lpstr>
      <vt:lpstr>PowerPoint Presentation</vt:lpstr>
      <vt:lpstr>Payment and Reputation</vt:lpstr>
      <vt:lpstr>Reputation and Network Service Distribution</vt:lpstr>
      <vt:lpstr>Detection Mechanism</vt:lpstr>
      <vt:lpstr>Monitoring</vt:lpstr>
      <vt:lpstr>Sharing</vt:lpstr>
      <vt:lpstr>PowerPoint Presentation</vt:lpstr>
      <vt:lpstr>Aggregation Example</vt:lpstr>
      <vt:lpstr>PowerPoint Presentation</vt:lpstr>
      <vt:lpstr>Simulation Results</vt:lpstr>
      <vt:lpstr>Related Publications</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2012-09-23T05:20:27Z</dcterms:created>
  <dcterms:modified xsi:type="dcterms:W3CDTF">2014-06-12T12:25:06Z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TC028889129991</vt:lpwstr>
  </property>
</Properties>
</file>