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434" r:id="rId3"/>
    <p:sldId id="437" r:id="rId4"/>
    <p:sldId id="414" r:id="rId5"/>
    <p:sldId id="416" r:id="rId6"/>
    <p:sldId id="420" r:id="rId7"/>
    <p:sldId id="415" r:id="rId8"/>
    <p:sldId id="421" r:id="rId9"/>
    <p:sldId id="424" r:id="rId10"/>
    <p:sldId id="425" r:id="rId11"/>
    <p:sldId id="426" r:id="rId12"/>
    <p:sldId id="427" r:id="rId13"/>
    <p:sldId id="432" r:id="rId14"/>
    <p:sldId id="429" r:id="rId15"/>
    <p:sldId id="431" r:id="rId16"/>
    <p:sldId id="438" r:id="rId17"/>
    <p:sldId id="435" r:id="rId18"/>
    <p:sldId id="436" r:id="rId19"/>
    <p:sldId id="441" r:id="rId20"/>
    <p:sldId id="439" r:id="rId21"/>
    <p:sldId id="451" r:id="rId22"/>
    <p:sldId id="452" r:id="rId23"/>
    <p:sldId id="453" r:id="rId24"/>
    <p:sldId id="454" r:id="rId25"/>
    <p:sldId id="455" r:id="rId26"/>
    <p:sldId id="442" r:id="rId27"/>
    <p:sldId id="450" r:id="rId28"/>
    <p:sldId id="446" r:id="rId29"/>
    <p:sldId id="447" r:id="rId30"/>
    <p:sldId id="448" r:id="rId31"/>
    <p:sldId id="445" r:id="rId32"/>
    <p:sldId id="443" r:id="rId33"/>
    <p:sldId id="444" r:id="rId34"/>
    <p:sldId id="440" r:id="rId35"/>
    <p:sldId id="449" r:id="rId36"/>
    <p:sldId id="456" r:id="rId37"/>
    <p:sldId id="403" r:id="rId38"/>
  </p:sldIdLst>
  <p:sldSz cx="9144000" cy="6858000" type="screen4x3"/>
  <p:notesSz cx="9723438" cy="6858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74262D"/>
    <a:srgbClr val="FF9900"/>
    <a:srgbClr val="0000FF"/>
    <a:srgbClr val="006600"/>
    <a:srgbClr val="B8183E"/>
    <a:srgbClr val="DADADA"/>
    <a:srgbClr val="E4E4E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5716" autoAdjust="0"/>
  </p:normalViewPr>
  <p:slideViewPr>
    <p:cSldViewPr snapToGrid="0">
      <p:cViewPr>
        <p:scale>
          <a:sx n="60" d="100"/>
          <a:sy n="60" d="100"/>
        </p:scale>
        <p:origin x="-106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1674" y="-102"/>
      </p:cViewPr>
      <p:guideLst>
        <p:guide orient="horz" pos="2161"/>
        <p:guide pos="30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32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5" tIns="47230" rIns="94465" bIns="47230" numCol="1" anchor="t" anchorCtr="0" compatLnSpc="1">
            <a:prstTxWarp prst="textNoShape">
              <a:avLst/>
            </a:prstTxWarp>
          </a:bodyPr>
          <a:lstStyle>
            <a:lvl1pPr algn="l" defTabSz="941435">
              <a:defRPr sz="11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8625" y="0"/>
            <a:ext cx="42132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5" tIns="47230" rIns="94465" bIns="47230" numCol="1" anchor="t" anchorCtr="0" compatLnSpc="1">
            <a:prstTxWarp prst="textNoShape">
              <a:avLst/>
            </a:prstTxWarp>
          </a:bodyPr>
          <a:lstStyle>
            <a:lvl1pPr algn="r" defTabSz="941435">
              <a:defRPr sz="11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5" tIns="47230" rIns="94465" bIns="47230" numCol="1" anchor="b" anchorCtr="0" compatLnSpc="1">
            <a:prstTxWarp prst="textNoShape">
              <a:avLst/>
            </a:prstTxWarp>
          </a:bodyPr>
          <a:lstStyle>
            <a:lvl1pPr algn="l" defTabSz="941435">
              <a:defRPr sz="11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8625" y="6513513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5" tIns="47230" rIns="94465" bIns="47230" numCol="1" anchor="b" anchorCtr="0" compatLnSpc="1">
            <a:prstTxWarp prst="textNoShape">
              <a:avLst/>
            </a:prstTxWarp>
          </a:bodyPr>
          <a:lstStyle>
            <a:lvl1pPr algn="r" defTabSz="941435">
              <a:defRPr sz="1100" b="0"/>
            </a:lvl1pPr>
          </a:lstStyle>
          <a:p>
            <a:pPr>
              <a:defRPr/>
            </a:pPr>
            <a:fld id="{DEEC3792-B869-4CCF-A607-7F1CD2A968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071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32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5" tIns="47230" rIns="94465" bIns="47230" numCol="1" anchor="t" anchorCtr="0" compatLnSpc="1">
            <a:prstTxWarp prst="textNoShape">
              <a:avLst/>
            </a:prstTxWarp>
          </a:bodyPr>
          <a:lstStyle>
            <a:lvl1pPr algn="l" defTabSz="941435">
              <a:defRPr sz="11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8625" y="0"/>
            <a:ext cx="42132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5" tIns="47230" rIns="94465" bIns="47230" numCol="1" anchor="t" anchorCtr="0" compatLnSpc="1">
            <a:prstTxWarp prst="textNoShape">
              <a:avLst/>
            </a:prstTxWarp>
          </a:bodyPr>
          <a:lstStyle>
            <a:lvl1pPr algn="r" defTabSz="941435">
              <a:defRPr sz="11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52775" y="512763"/>
            <a:ext cx="3429000" cy="257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9963" y="3255963"/>
            <a:ext cx="7783512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5" tIns="47230" rIns="94465" bIns="47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5" tIns="47230" rIns="94465" bIns="47230" numCol="1" anchor="b" anchorCtr="0" compatLnSpc="1">
            <a:prstTxWarp prst="textNoShape">
              <a:avLst/>
            </a:prstTxWarp>
          </a:bodyPr>
          <a:lstStyle>
            <a:lvl1pPr algn="l" defTabSz="941435">
              <a:defRPr sz="11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8625" y="6513513"/>
            <a:ext cx="4213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5" tIns="47230" rIns="94465" bIns="47230" numCol="1" anchor="b" anchorCtr="0" compatLnSpc="1">
            <a:prstTxWarp prst="textNoShape">
              <a:avLst/>
            </a:prstTxWarp>
          </a:bodyPr>
          <a:lstStyle>
            <a:lvl1pPr algn="r" defTabSz="941435">
              <a:defRPr sz="1100" b="0"/>
            </a:lvl1pPr>
          </a:lstStyle>
          <a:p>
            <a:pPr>
              <a:defRPr/>
            </a:pPr>
            <a:fld id="{AB7F9AD3-E47D-4EDF-A826-E74A3D6C91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83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6C863A-09A0-46D8-8BC4-EA38C23BD828}" type="slidenum">
              <a:rPr lang="fr-FR" sz="1100" b="0" smtClean="0"/>
              <a:pPr eaLnBrk="1" hangingPunct="1"/>
              <a:t>1</a:t>
            </a:fld>
            <a:endParaRPr lang="fr-FR" sz="11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CB32BB1-7E46-4E4D-A8BB-A042C24E2C11}" type="slidenum">
              <a:rPr lang="fr-FR" sz="1100" b="0" smtClean="0"/>
              <a:pPr algn="r" eaLnBrk="1" hangingPunct="1">
                <a:defRPr/>
              </a:pPr>
              <a:t>25</a:t>
            </a:fld>
            <a:endParaRPr lang="fr-FR" sz="1100" b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4162574-E733-42CB-8BD8-51771D8DFC9B}" type="slidenum">
              <a:rPr lang="fr-FR" sz="1100" b="0" smtClean="0"/>
              <a:pPr algn="r" eaLnBrk="1" hangingPunct="1">
                <a:defRPr/>
              </a:pPr>
              <a:t>27</a:t>
            </a:fld>
            <a:endParaRPr lang="fr-FR" sz="1100" b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6B36EE-C36A-419D-9682-B621B2E5E9AC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30280-A542-4EE0-8DB5-584414CDAF0C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AC5ABC-22FA-467A-9260-83211FEE5C5C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F9AD3-E47D-4EDF-A826-E74A3D6C912A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07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99ABA7-7DA9-4CBB-AF48-AC34D2BFE943}" type="slidenum">
              <a:rPr lang="fr-FR" sz="1100" b="0" smtClean="0"/>
              <a:pPr eaLnBrk="1" hangingPunct="1"/>
              <a:t>6</a:t>
            </a:fld>
            <a:endParaRPr lang="fr-FR" sz="1100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98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98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98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98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817919-FB23-4065-B7B7-ED76661EB5EB}" type="slidenum">
              <a:rPr lang="fr-FR" sz="1100" b="0" smtClean="0"/>
              <a:pPr eaLnBrk="1" hangingPunct="1"/>
              <a:t>7</a:t>
            </a:fld>
            <a:endParaRPr lang="fr-FR" sz="1100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3255963"/>
            <a:ext cx="7783512" cy="3090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98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98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98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98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9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E1B6EE-BDF7-428B-9583-F981328A8AFD}" type="slidenum">
              <a:rPr lang="fr-FR" sz="1100" b="0" smtClean="0"/>
              <a:pPr eaLnBrk="1" hangingPunct="1"/>
              <a:t>8</a:t>
            </a:fld>
            <a:endParaRPr lang="fr-FR" sz="1100" b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59AB121-2EF8-4F03-9A5C-1B547BE6B548}" type="slidenum">
              <a:rPr lang="fr-FR" sz="1100" b="0" smtClean="0"/>
              <a:pPr eaLnBrk="1" hangingPunct="1"/>
              <a:t>9</a:t>
            </a:fld>
            <a:endParaRPr lang="fr-FR" sz="1100" b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8C4844-6DA0-4263-8EAD-543F95BF1EFA}" type="slidenum">
              <a:rPr lang="fr-FR" sz="1100" b="0" smtClean="0"/>
              <a:pPr eaLnBrk="1" hangingPunct="1"/>
              <a:t>10</a:t>
            </a:fld>
            <a:endParaRPr lang="fr-FR" sz="1100" b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1388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B2B4FD-8C5A-4D52-8C81-A3BEB0DB86C8}" type="slidenum">
              <a:rPr lang="fr-FR" sz="1100" b="0" smtClean="0"/>
              <a:pPr eaLnBrk="1" hangingPunct="1"/>
              <a:t>11</a:t>
            </a:fld>
            <a:endParaRPr lang="fr-FR" sz="1100" b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3F42AAB-F45F-43F3-B3B4-F719A1C69883}" type="slidenum">
              <a:rPr lang="fr-FR" sz="1100" b="0" smtClean="0"/>
              <a:pPr algn="r" eaLnBrk="1" hangingPunct="1">
                <a:defRPr/>
              </a:pPr>
              <a:t>21</a:t>
            </a:fld>
            <a:endParaRPr lang="fr-FR" sz="1100" b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41388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13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E961F10-5748-45A8-A46E-B98B9756F931}" type="slidenum">
              <a:rPr lang="fr-FR" sz="1100" b="0" smtClean="0"/>
              <a:pPr algn="r" eaLnBrk="1" hangingPunct="1">
                <a:defRPr/>
              </a:pPr>
              <a:t>22</a:t>
            </a:fld>
            <a:endParaRPr lang="fr-FR" sz="1100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rrie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903288" y="3078163"/>
            <a:ext cx="762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2800" b="0">
                <a:latin typeface="Tahoma" pitchFamily="34" charset="0"/>
              </a:rPr>
              <a:t>Confère à vos documents électroniques la même valeur probante qu’à vos documents papiers</a:t>
            </a:r>
          </a:p>
        </p:txBody>
      </p:sp>
    </p:spTree>
    <p:extLst>
      <p:ext uri="{BB962C8B-B14F-4D97-AF65-F5344CB8AC3E}">
        <p14:creationId xmlns:p14="http://schemas.microsoft.com/office/powerpoint/2010/main" val="427710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776117"/>
            <a:ext cx="8496300" cy="50006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223159" y="6494463"/>
            <a:ext cx="6780810" cy="3127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3B7E-5EB7-4794-8E7B-0DF237EF33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1985" name="Picture 1" descr="lex-persona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8850"/>
            <a:ext cx="8477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6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925" y="66675"/>
            <a:ext cx="184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fr-FR" sz="3400" b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63763" y="6494463"/>
            <a:ext cx="5432425" cy="31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1E4A1-C4C4-401A-ACBF-0ECC5DCB51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02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4963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34925" y="66675"/>
            <a:ext cx="184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fr-FR" sz="3400" b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85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3825"/>
            <a:ext cx="658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pPr>
              <a:defRPr/>
            </a:pPr>
            <a:fld id="{D8E6E900-E506-4307-9916-B51BBB60B8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1223159" y="6494463"/>
            <a:ext cx="6780810" cy="312737"/>
          </a:xfrm>
          <a:prstGeom prst="rect">
            <a:avLst/>
          </a:prstGeom>
          <a:ln/>
        </p:spPr>
        <p:txBody>
          <a:bodyPr/>
          <a:lstStyle>
            <a:lvl1pPr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pic>
        <p:nvPicPr>
          <p:cNvPr id="9" name="Picture 1" descr="lex-persona-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8850"/>
            <a:ext cx="8477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7" r:id="rId2"/>
    <p:sldLayoutId id="214748430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F5F5F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eppol.sunnystamp.com/PeppolXKMSWebClient/" TargetMode="External"/><Relationship Id="rId2" Type="http://schemas.openxmlformats.org/officeDocument/2006/relationships/hyperlink" Target="http://references.modernisation.gouv.fr/sites/default/files/TSL-FR_xm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jpe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jpeg"/><Relationship Id="rId52" Type="http://schemas.openxmlformats.org/officeDocument/2006/relationships/image" Target="../media/image63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423989"/>
            <a:ext cx="9144000" cy="144879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fr-FR" sz="3600" b="1" dirty="0" smtClean="0">
                <a:solidFill>
                  <a:srgbClr val="5F5F5F"/>
                </a:solidFill>
              </a:rPr>
              <a:t>Présentation Séminaire Confiance Numérique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fr-FR" sz="3200" b="1" dirty="0" smtClean="0">
              <a:solidFill>
                <a:srgbClr val="8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fr-FR" sz="3200" b="1" dirty="0" smtClean="0">
              <a:solidFill>
                <a:srgbClr val="8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fr-FR" sz="3200" b="1" dirty="0" smtClean="0">
              <a:solidFill>
                <a:srgbClr val="8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fr-FR" sz="3200" b="1" dirty="0" smtClean="0">
                <a:solidFill>
                  <a:srgbClr val="800000"/>
                </a:solidFill>
              </a:rPr>
              <a:t>14 Mai 2014</a:t>
            </a:r>
          </a:p>
        </p:txBody>
      </p:sp>
      <p:pic>
        <p:nvPicPr>
          <p:cNvPr id="4101" name="Picture 5" descr="lex-person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35" y="374244"/>
            <a:ext cx="1873930" cy="181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IM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162306"/>
            <a:ext cx="14287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1"/>
          <p:cNvSpPr>
            <a:spLocks noGrp="1"/>
          </p:cNvSpPr>
          <p:nvPr>
            <p:ph idx="1"/>
          </p:nvPr>
        </p:nvSpPr>
        <p:spPr>
          <a:xfrm>
            <a:off x="327741" y="870713"/>
            <a:ext cx="8618537" cy="5372428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 Narrow" pitchFamily="34" charset="0"/>
              <a:buAutoNum type="arabicPeriod"/>
            </a:pPr>
            <a:r>
              <a:rPr lang="fr-FR" sz="2400" dirty="0" smtClean="0"/>
              <a:t>Délivrance d’identités numériques : autorité Sunnystamp ou affiliées</a:t>
            </a:r>
          </a:p>
          <a:p>
            <a:pPr marL="457200" indent="-457200">
              <a:spcBef>
                <a:spcPts val="600"/>
              </a:spcBef>
              <a:buFont typeface="Arial Narrow" pitchFamily="34" charset="0"/>
              <a:buAutoNum type="arabicPeriod"/>
            </a:pPr>
            <a:r>
              <a:rPr lang="fr-FR" sz="2400" dirty="0" smtClean="0"/>
              <a:t>Prise en charge des certificats délivrés par d’autres tiers de confiance : certificats logiciels ou sur dispositifs cryptographiques</a:t>
            </a:r>
          </a:p>
          <a:p>
            <a:pPr marL="457200" indent="-457200">
              <a:spcBef>
                <a:spcPts val="600"/>
              </a:spcBef>
              <a:buFont typeface="Arial Narrow" pitchFamily="34" charset="0"/>
              <a:buAutoNum type="arabicPeriod"/>
            </a:pPr>
            <a:r>
              <a:rPr lang="fr-FR" sz="2400" dirty="0" smtClean="0"/>
              <a:t>Tierce vérification des éléments d’identification pour le renforcement du faisceau de preuves</a:t>
            </a:r>
          </a:p>
          <a:p>
            <a:pPr marL="457200" indent="-457200">
              <a:spcBef>
                <a:spcPts val="600"/>
              </a:spcBef>
              <a:buFont typeface="Arial Narrow" pitchFamily="34" charset="0"/>
              <a:buAutoNum type="arabicPeriod"/>
            </a:pPr>
            <a:r>
              <a:rPr lang="fr-FR" sz="2400" dirty="0" smtClean="0"/>
              <a:t>Certification de documents pour créer des originaux électroniques infalsifiables</a:t>
            </a:r>
          </a:p>
          <a:p>
            <a:pPr marL="457200" indent="-457200">
              <a:spcBef>
                <a:spcPts val="600"/>
              </a:spcBef>
              <a:buFont typeface="Arial Narrow" pitchFamily="34" charset="0"/>
              <a:buAutoNum type="arabicPeriod"/>
            </a:pPr>
            <a:r>
              <a:rPr lang="fr-FR" sz="2400" dirty="0" smtClean="0"/>
              <a:t>Signature et cosignature de documents – signature de codes 2D-Doc</a:t>
            </a:r>
          </a:p>
          <a:p>
            <a:pPr marL="457200" indent="-457200">
              <a:spcBef>
                <a:spcPts val="600"/>
              </a:spcBef>
              <a:buFont typeface="Arial Narrow" pitchFamily="34" charset="0"/>
              <a:buAutoNum type="arabicPeriod"/>
            </a:pPr>
            <a:r>
              <a:rPr lang="fr-FR" sz="2400" dirty="0" smtClean="0"/>
              <a:t>Vérification de documents signés avec production d’un jeton de vérification au format XML signé et horodaté avec archive autoportante</a:t>
            </a:r>
          </a:p>
          <a:p>
            <a:pPr marL="457200" indent="-457200">
              <a:spcBef>
                <a:spcPts val="600"/>
              </a:spcBef>
              <a:buFont typeface="Arial Narrow" pitchFamily="34" charset="0"/>
              <a:buAutoNum type="arabicPeriod"/>
            </a:pPr>
            <a:r>
              <a:rPr lang="fr-FR" sz="2400" dirty="0" smtClean="0"/>
              <a:t>Vérification de codes 2D-Doc – vérification de certificats</a:t>
            </a:r>
          </a:p>
          <a:p>
            <a:pPr marL="457200" indent="-457200">
              <a:spcBef>
                <a:spcPts val="600"/>
              </a:spcBef>
              <a:buFont typeface="Arial Narrow" pitchFamily="34" charset="0"/>
              <a:buAutoNum type="arabicPeriod"/>
            </a:pPr>
            <a:r>
              <a:rPr lang="fr-FR" sz="2400" dirty="0" smtClean="0"/>
              <a:t>Horodatage des signatures pour garantir l’antériorité des signatures et la validité des certificats des signataires</a:t>
            </a:r>
          </a:p>
        </p:txBody>
      </p:sp>
      <p:sp>
        <p:nvSpPr>
          <p:cNvPr id="16387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services de confiance offerts par Sunnystamp</a:t>
            </a:r>
          </a:p>
        </p:txBody>
      </p:sp>
      <p:sp>
        <p:nvSpPr>
          <p:cNvPr id="1638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017C544-B4FC-447A-83EA-F58091F4ACC3}" type="slidenum">
              <a:rPr lang="fr-FR" sz="1200" b="0" smtClean="0">
                <a:latin typeface="Arial Narrow" pitchFamily="34" charset="0"/>
              </a:rPr>
              <a:pPr eaLnBrk="1" hangingPunct="1"/>
              <a:t>10</a:t>
            </a:fld>
            <a:endParaRPr lang="fr-FR" sz="1200" b="0" smtClean="0">
              <a:latin typeface="Arial Narrow" pitchFamily="34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23159" y="6494463"/>
            <a:ext cx="6780810" cy="312737"/>
          </a:xfrm>
        </p:spPr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874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fr-FR" dirty="0" smtClean="0"/>
              <a:t>Portail « grand public »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Opérations manuelles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Utilisation gratuite si les documents font moins de 100 KO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Achat d’unités (Sunnytokens)</a:t>
            </a:r>
          </a:p>
          <a:p>
            <a:pPr>
              <a:spcBef>
                <a:spcPts val="300"/>
              </a:spcBef>
            </a:pPr>
            <a:r>
              <a:rPr lang="fr-FR" dirty="0" smtClean="0"/>
              <a:t>Portail « privé »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Opérations manuelles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Interface et options personnalisables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Facturation à l’usage personnalisable</a:t>
            </a:r>
          </a:p>
          <a:p>
            <a:pPr>
              <a:spcBef>
                <a:spcPts val="300"/>
              </a:spcBef>
            </a:pPr>
            <a:r>
              <a:rPr lang="fr-FR" dirty="0" smtClean="0"/>
              <a:t>Portail « </a:t>
            </a:r>
            <a:r>
              <a:rPr lang="fr-FR" dirty="0" err="1" smtClean="0"/>
              <a:t>corporate</a:t>
            </a:r>
            <a:r>
              <a:rPr lang="fr-FR" dirty="0" smtClean="0"/>
              <a:t> »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Idem portail « privé »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Accès possible par Web Service pour automatisation et intégration au SI et aux applications métiers</a:t>
            </a:r>
          </a:p>
        </p:txBody>
      </p:sp>
      <p:sp>
        <p:nvSpPr>
          <p:cNvPr id="1741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Modes d’utilisation de la plate-forme</a:t>
            </a:r>
          </a:p>
        </p:txBody>
      </p:sp>
      <p:sp>
        <p:nvSpPr>
          <p:cNvPr id="1741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41F3E7-4BE1-4D42-A481-8E54F492E14F}" type="slidenum">
              <a:rPr lang="fr-FR" sz="1200" b="0" smtClean="0">
                <a:latin typeface="Arial Narrow" pitchFamily="34" charset="0"/>
              </a:rPr>
              <a:pPr eaLnBrk="1" hangingPunct="1"/>
              <a:t>11</a:t>
            </a:fld>
            <a:endParaRPr lang="fr-FR" sz="1200" b="0" smtClean="0">
              <a:latin typeface="Arial Narrow" pitchFamily="34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23159" y="6494463"/>
            <a:ext cx="6780810" cy="312737"/>
          </a:xfrm>
        </p:spPr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5134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Portail « grand public »</a:t>
            </a:r>
          </a:p>
        </p:txBody>
      </p:sp>
      <p:sp>
        <p:nvSpPr>
          <p:cNvPr id="1843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3F213C-123E-47AA-9F21-A7332860DB6E}" type="slidenum">
              <a:rPr lang="fr-FR" sz="1200" b="0" smtClean="0">
                <a:latin typeface="Arial Narrow" pitchFamily="34" charset="0"/>
              </a:rPr>
              <a:pPr eaLnBrk="1" hangingPunct="1"/>
              <a:t>12</a:t>
            </a:fld>
            <a:endParaRPr lang="fr-FR" sz="1200" b="0" smtClean="0">
              <a:latin typeface="Arial Narrow" pitchFamily="34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23159" y="6494463"/>
            <a:ext cx="6780810" cy="312737"/>
          </a:xfrm>
        </p:spPr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87" y="900752"/>
            <a:ext cx="7227853" cy="55998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portail « privé »</a:t>
            </a:r>
          </a:p>
        </p:txBody>
      </p:sp>
      <p:sp>
        <p:nvSpPr>
          <p:cNvPr id="1946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9126FB-96CE-40A6-904E-09EF860FA38F}" type="slidenum">
              <a:rPr lang="fr-FR" sz="1200" b="0" smtClean="0">
                <a:latin typeface="Arial Narrow" pitchFamily="34" charset="0"/>
              </a:rPr>
              <a:pPr eaLnBrk="1" hangingPunct="1"/>
              <a:t>13</a:t>
            </a:fld>
            <a:endParaRPr lang="fr-FR" sz="1200" b="0" smtClean="0">
              <a:latin typeface="Arial Narrow" pitchFamily="34" charset="0"/>
            </a:endParaRPr>
          </a:p>
        </p:txBody>
      </p:sp>
      <p:pic>
        <p:nvPicPr>
          <p:cNvPr id="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38" y="851335"/>
            <a:ext cx="7232752" cy="56293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23159" y="6494463"/>
            <a:ext cx="6780810" cy="312737"/>
          </a:xfrm>
        </p:spPr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06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952500"/>
            <a:ext cx="7962900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d’utilisation de portail «  </a:t>
            </a:r>
            <a:r>
              <a:rPr lang="fr-FR" dirty="0" err="1" smtClean="0"/>
              <a:t>corporate</a:t>
            </a:r>
            <a:r>
              <a:rPr lang="fr-FR" dirty="0" smtClean="0"/>
              <a:t>  »</a:t>
            </a:r>
          </a:p>
        </p:txBody>
      </p:sp>
      <p:sp>
        <p:nvSpPr>
          <p:cNvPr id="20485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7F62FD-8974-499E-8731-2E5D94A52954}" type="slidenum">
              <a:rPr lang="fr-FR" sz="1200" b="0" smtClean="0">
                <a:latin typeface="Arial Narrow" pitchFamily="34" charset="0"/>
              </a:rPr>
              <a:pPr eaLnBrk="1" hangingPunct="1"/>
              <a:t>14</a:t>
            </a:fld>
            <a:endParaRPr lang="fr-FR" sz="1200" b="0" smtClean="0">
              <a:latin typeface="Arial Narrow" pitchFamily="34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23159" y="6494463"/>
            <a:ext cx="6780810" cy="312737"/>
          </a:xfrm>
        </p:spPr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8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1"/>
          <p:cNvSpPr>
            <a:spLocks noGrp="1"/>
          </p:cNvSpPr>
          <p:nvPr>
            <p:ph idx="1"/>
          </p:nvPr>
        </p:nvSpPr>
        <p:spPr>
          <a:xfrm>
            <a:off x="945931" y="1000125"/>
            <a:ext cx="8040413" cy="5000625"/>
          </a:xfrm>
        </p:spPr>
        <p:txBody>
          <a:bodyPr/>
          <a:lstStyle/>
          <a:p>
            <a:r>
              <a:rPr lang="fr-FR" dirty="0"/>
              <a:t>Aéroports de Paris : marchés et avenants (B2B</a:t>
            </a:r>
            <a:r>
              <a:rPr lang="fr-FR" dirty="0" smtClean="0"/>
              <a:t>)</a:t>
            </a:r>
          </a:p>
          <a:p>
            <a:r>
              <a:rPr lang="fr-FR" dirty="0" smtClean="0"/>
              <a:t>AON : signature des traités de réassurances (B2B)</a:t>
            </a:r>
            <a:endParaRPr lang="fr-FR" dirty="0"/>
          </a:p>
          <a:p>
            <a:r>
              <a:rPr lang="fr-FR" dirty="0"/>
              <a:t>Anglais in France : vente de séjours linguistiques (</a:t>
            </a:r>
            <a:r>
              <a:rPr lang="fr-FR" dirty="0" smtClean="0"/>
              <a:t>B2C/B)</a:t>
            </a:r>
            <a:endParaRPr lang="fr-FR" dirty="0"/>
          </a:p>
          <a:p>
            <a:r>
              <a:rPr lang="fr-FR" dirty="0" smtClean="0"/>
              <a:t>Coffreo </a:t>
            </a:r>
            <a:r>
              <a:rPr lang="fr-FR" dirty="0"/>
              <a:t>: signature en ligne des contrats de </a:t>
            </a:r>
            <a:r>
              <a:rPr lang="fr-FR" dirty="0" smtClean="0"/>
              <a:t>travail (B2C)</a:t>
            </a:r>
            <a:endParaRPr lang="fr-FR" dirty="0"/>
          </a:p>
          <a:p>
            <a:r>
              <a:rPr lang="fr-FR" dirty="0" err="1"/>
              <a:t>eFolia</a:t>
            </a:r>
            <a:r>
              <a:rPr lang="fr-FR" dirty="0"/>
              <a:t> : dématérialisation des </a:t>
            </a:r>
            <a:r>
              <a:rPr lang="fr-FR" dirty="0" smtClean="0"/>
              <a:t>factures (B2B)</a:t>
            </a:r>
            <a:endParaRPr lang="fr-FR" dirty="0"/>
          </a:p>
          <a:p>
            <a:r>
              <a:rPr lang="fr-FR" dirty="0"/>
              <a:t>Kikassur.fr : assurance santé (B2C)</a:t>
            </a:r>
          </a:p>
          <a:p>
            <a:r>
              <a:rPr lang="fr-FR" dirty="0" smtClean="0"/>
              <a:t>Odialis </a:t>
            </a:r>
            <a:r>
              <a:rPr lang="fr-FR" dirty="0"/>
              <a:t>: signature de documents en ligne pour les marchés </a:t>
            </a:r>
            <a:r>
              <a:rPr lang="fr-FR" dirty="0" smtClean="0"/>
              <a:t>publics (Service B)</a:t>
            </a:r>
            <a:endParaRPr lang="fr-FR" dirty="0"/>
          </a:p>
          <a:p>
            <a:r>
              <a:rPr lang="fr-FR" dirty="0"/>
              <a:t>SCAM : adhésion et dépôt des œuvres en ligne (</a:t>
            </a:r>
            <a:r>
              <a:rPr lang="fr-FR" dirty="0" smtClean="0"/>
              <a:t>B2C/B)</a:t>
            </a:r>
            <a:endParaRPr lang="fr-FR" dirty="0"/>
          </a:p>
        </p:txBody>
      </p:sp>
      <p:sp>
        <p:nvSpPr>
          <p:cNvPr id="2253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Principales références Sunnystamp</a:t>
            </a:r>
          </a:p>
        </p:txBody>
      </p:sp>
      <p:sp>
        <p:nvSpPr>
          <p:cNvPr id="2253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433691-E6C0-4871-AAC7-7A232ECA42A4}" type="slidenum">
              <a:rPr lang="fr-FR" sz="1200" b="0" smtClean="0">
                <a:latin typeface="Arial Narrow" pitchFamily="34" charset="0"/>
              </a:rPr>
              <a:pPr eaLnBrk="1" hangingPunct="1"/>
              <a:t>15</a:t>
            </a:fld>
            <a:endParaRPr lang="fr-FR" sz="1200" b="0" smtClean="0">
              <a:latin typeface="Arial Narrow" pitchFamily="34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23159" y="6494463"/>
            <a:ext cx="6780810" cy="312737"/>
          </a:xfrm>
        </p:spPr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36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confiance numérique : pourquoi faire ?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F3B7E-5EB7-4794-8E7B-0DF237EF332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9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791883"/>
            <a:ext cx="8496300" cy="5230545"/>
          </a:xfrm>
        </p:spPr>
        <p:txBody>
          <a:bodyPr/>
          <a:lstStyle/>
          <a:p>
            <a:r>
              <a:rPr lang="fr-FR" dirty="0" smtClean="0"/>
              <a:t>Définition 1 (relation personnelle) : croyance </a:t>
            </a:r>
            <a:r>
              <a:rPr lang="fr-FR" dirty="0"/>
              <a:t>spontanée ou acquise en la valeur morale, affective, professionnelle... d'une autre personne, qui fait que l'on est incapable d'imaginer de sa part tromperie, trahison ou </a:t>
            </a:r>
            <a:r>
              <a:rPr lang="fr-FR" dirty="0" smtClean="0"/>
              <a:t>incompétence</a:t>
            </a:r>
          </a:p>
          <a:p>
            <a:r>
              <a:rPr lang="fr-FR" dirty="0" smtClean="0"/>
              <a:t>Définition 2 (relation au monde, aux choses) : sentiment </a:t>
            </a:r>
            <a:r>
              <a:rPr lang="fr-FR" dirty="0"/>
              <a:t>de sécurité, </a:t>
            </a:r>
            <a:r>
              <a:rPr lang="fr-FR" dirty="0" smtClean="0"/>
              <a:t>d'harmonie ; crédit accordé à quelqu’un ou à quelque chose, foi </a:t>
            </a:r>
          </a:p>
          <a:p>
            <a:pPr marL="0" indent="0">
              <a:buNone/>
            </a:pPr>
            <a:r>
              <a:rPr lang="fr-FR" dirty="0"/>
              <a:t>Source : http://www.cnrtl.fr/lexicographie/confiance</a:t>
            </a:r>
          </a:p>
          <a:p>
            <a:pPr marL="0" indent="0">
              <a:buNone/>
            </a:pPr>
            <a:r>
              <a:rPr lang="fr-FR" dirty="0" smtClean="0"/>
              <a:t>Remarque : croyance ou sentiment ou crédit = rien de concret !</a:t>
            </a:r>
          </a:p>
          <a:p>
            <a:pPr marL="0" indent="0">
              <a:buNone/>
            </a:pPr>
            <a:r>
              <a:rPr lang="fr-FR" dirty="0" smtClean="0"/>
              <a:t>Conclusion « primaire » </a:t>
            </a:r>
            <a:r>
              <a:rPr lang="fr-FR" dirty="0" smtClean="0"/>
              <a:t>: la confiance est-elle une vue de l’esprit ?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confiance numérique : pourquoi faire ?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F3B7E-5EB7-4794-8E7B-0DF237EF3327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1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791883"/>
            <a:ext cx="8496300" cy="5000625"/>
          </a:xfrm>
        </p:spPr>
        <p:txBody>
          <a:bodyPr/>
          <a:lstStyle/>
          <a:p>
            <a:r>
              <a:rPr lang="fr-FR" dirty="0" smtClean="0"/>
              <a:t>Pourtant les enjeux sont là :</a:t>
            </a:r>
          </a:p>
          <a:p>
            <a:pPr lvl="1"/>
            <a:r>
              <a:rPr lang="fr-FR" dirty="0" smtClean="0"/>
              <a:t>E-commerce (carte de crédit, avis de consommateur, …)</a:t>
            </a:r>
          </a:p>
          <a:p>
            <a:pPr lvl="1"/>
            <a:r>
              <a:rPr lang="fr-FR" dirty="0" smtClean="0"/>
              <a:t>E-</a:t>
            </a:r>
            <a:r>
              <a:rPr lang="fr-FR" dirty="0" err="1"/>
              <a:t>b</a:t>
            </a:r>
            <a:r>
              <a:rPr lang="fr-FR" dirty="0" err="1" smtClean="0"/>
              <a:t>anking</a:t>
            </a:r>
            <a:r>
              <a:rPr lang="fr-FR" dirty="0" smtClean="0"/>
              <a:t> (virements, prêts à la consommation)</a:t>
            </a:r>
          </a:p>
          <a:p>
            <a:pPr lvl="1"/>
            <a:r>
              <a:rPr lang="fr-FR" dirty="0" smtClean="0"/>
              <a:t>E-administration (payer ses impôts)</a:t>
            </a:r>
          </a:p>
          <a:p>
            <a:pPr lvl="1"/>
            <a:r>
              <a:rPr lang="fr-FR" dirty="0" smtClean="0"/>
              <a:t>E-social (communiquer avec des amis, sites de rencontres)</a:t>
            </a:r>
          </a:p>
          <a:p>
            <a:pPr lvl="1"/>
            <a:r>
              <a:rPr lang="fr-FR" dirty="0" err="1" smtClean="0"/>
              <a:t>E-tcetera</a:t>
            </a:r>
            <a:r>
              <a:rPr lang="fr-FR" dirty="0" smtClean="0"/>
              <a:t> …</a:t>
            </a:r>
          </a:p>
          <a:p>
            <a:r>
              <a:rPr lang="fr-FR" dirty="0" smtClean="0"/>
              <a:t>Avec en filigrane la protection des données personnelles</a:t>
            </a:r>
          </a:p>
          <a:p>
            <a:pPr lvl="1"/>
            <a:r>
              <a:rPr lang="fr-FR" u="sng" dirty="0" smtClean="0"/>
              <a:t>Identification des parties</a:t>
            </a:r>
            <a:r>
              <a:rPr lang="fr-FR" dirty="0" smtClean="0"/>
              <a:t> + Contenu de la Transaction</a:t>
            </a:r>
          </a:p>
          <a:p>
            <a:r>
              <a:rPr lang="fr-FR" dirty="0" smtClean="0"/>
              <a:t>En plus dans le monde du numérique (comme dans la vraie vie), la confiance est « bidirectionnelle »</a:t>
            </a:r>
          </a:p>
          <a:p>
            <a:pPr lvl="1"/>
            <a:r>
              <a:rPr lang="fr-FR" dirty="0" smtClean="0"/>
              <a:t>L’Internaute doit avoir confiance envers le site Web</a:t>
            </a:r>
          </a:p>
          <a:p>
            <a:pPr lvl="1"/>
            <a:r>
              <a:rPr lang="fr-FR" dirty="0" smtClean="0"/>
              <a:t>Le site Web doit aussi avoir confiance envers l’Internaute !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confiance numérique : pourquoi faire ?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F3B7E-5EB7-4794-8E7B-0DF237EF3327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2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confiance numérique : comment faire 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F3B7E-5EB7-4794-8E7B-0DF237EF3327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1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Quelques mots sur Lex Persona</a:t>
            </a:r>
          </a:p>
          <a:p>
            <a:r>
              <a:rPr lang="fr-FR" dirty="0" smtClean="0"/>
              <a:t>La confiance numérique : pourquoi faire ?</a:t>
            </a:r>
          </a:p>
          <a:p>
            <a:r>
              <a:rPr lang="fr-FR" dirty="0" smtClean="0"/>
              <a:t>La confiance numérique : comment faire ?</a:t>
            </a:r>
          </a:p>
          <a:p>
            <a:r>
              <a:rPr lang="fr-FR" dirty="0" smtClean="0"/>
              <a:t>En marge : rappels </a:t>
            </a:r>
            <a:r>
              <a:rPr lang="fr-FR" dirty="0" smtClean="0"/>
              <a:t>sur l’identité numérique et la signature électronique</a:t>
            </a:r>
          </a:p>
          <a:p>
            <a:r>
              <a:rPr lang="fr-FR" dirty="0" smtClean="0"/>
              <a:t>Exemples </a:t>
            </a:r>
            <a:r>
              <a:rPr lang="fr-FR" dirty="0" smtClean="0"/>
              <a:t>d’applications</a:t>
            </a:r>
          </a:p>
          <a:p>
            <a:r>
              <a:rPr lang="fr-FR" dirty="0" smtClean="0"/>
              <a:t>Conclusion</a:t>
            </a:r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F3B7E-5EB7-4794-8E7B-0DF237EF332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4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Proposition 1 : identifier les acteurs par des identités numériques</a:t>
            </a:r>
          </a:p>
          <a:p>
            <a:pPr lvl="1"/>
            <a:r>
              <a:rPr lang="fr-FR" dirty="0" smtClean="0"/>
              <a:t>Certificats électroniques X.509 v3</a:t>
            </a:r>
          </a:p>
          <a:p>
            <a:pPr lvl="1"/>
            <a:r>
              <a:rPr lang="fr-FR" dirty="0"/>
              <a:t>Référentiels des </a:t>
            </a:r>
            <a:r>
              <a:rPr lang="fr-FR" dirty="0" smtClean="0"/>
              <a:t>Autorités de Certification</a:t>
            </a:r>
          </a:p>
          <a:p>
            <a:pPr lvl="2"/>
            <a:r>
              <a:rPr lang="fr-FR" dirty="0" smtClean="0"/>
              <a:t>Exemple : </a:t>
            </a:r>
            <a:r>
              <a:rPr lang="fr-FR" dirty="0" smtClean="0">
                <a:hlinkClick r:id="rId2"/>
              </a:rPr>
              <a:t>TSL France</a:t>
            </a:r>
            <a:endParaRPr lang="fr-FR" dirty="0" smtClean="0"/>
          </a:p>
          <a:p>
            <a:pPr lvl="2"/>
            <a:r>
              <a:rPr lang="fr-FR" dirty="0" smtClean="0">
                <a:hlinkClick r:id="rId3"/>
              </a:rPr>
              <a:t>XKMS (exemple PEPPOL)</a:t>
            </a:r>
            <a:endParaRPr lang="fr-FR" dirty="0" smtClean="0"/>
          </a:p>
          <a:p>
            <a:pPr lvl="1"/>
            <a:r>
              <a:rPr lang="fr-FR" dirty="0" smtClean="0"/>
              <a:t>Nécessité de modéliser la confiance</a:t>
            </a:r>
          </a:p>
          <a:p>
            <a:pPr lvl="2"/>
            <a:r>
              <a:rPr lang="fr-FR" dirty="0" smtClean="0"/>
              <a:t>Trust by Design</a:t>
            </a:r>
          </a:p>
          <a:p>
            <a:endParaRPr lang="fr-FR" dirty="0" smtClean="0"/>
          </a:p>
          <a:p>
            <a:r>
              <a:rPr lang="fr-FR" dirty="0" smtClean="0"/>
              <a:t>Avantages</a:t>
            </a:r>
          </a:p>
          <a:p>
            <a:pPr lvl="1"/>
            <a:r>
              <a:rPr lang="fr-FR" dirty="0" smtClean="0"/>
              <a:t>Interopérabilité</a:t>
            </a:r>
          </a:p>
          <a:p>
            <a:pPr lvl="1"/>
            <a:r>
              <a:rPr lang="fr-FR" dirty="0" smtClean="0"/>
              <a:t>Authenticité des transactions</a:t>
            </a:r>
            <a:endParaRPr lang="fr-FR" dirty="0"/>
          </a:p>
          <a:p>
            <a:pPr lvl="1"/>
            <a:r>
              <a:rPr lang="fr-FR" dirty="0" smtClean="0"/>
              <a:t>Authentification forte (protection contre le </a:t>
            </a:r>
            <a:r>
              <a:rPr lang="fr-FR" dirty="0" err="1" smtClean="0"/>
              <a:t>phishing</a:t>
            </a:r>
            <a:r>
              <a:rPr lang="fr-FR" dirty="0" smtClean="0"/>
              <a:t>)</a:t>
            </a:r>
          </a:p>
          <a:p>
            <a:pPr lvl="2"/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confiance numérique : </a:t>
            </a:r>
            <a:r>
              <a:rPr lang="fr-FR" dirty="0" smtClean="0"/>
              <a:t>comment faire </a:t>
            </a:r>
            <a:r>
              <a:rPr lang="fr-FR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F3B7E-5EB7-4794-8E7B-0DF237EF3327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5234152" y="1161799"/>
            <a:ext cx="3689131" cy="1517873"/>
            <a:chOff x="5234152" y="1161799"/>
            <a:chExt cx="3689131" cy="1517873"/>
          </a:xfrm>
        </p:grpSpPr>
        <p:pic>
          <p:nvPicPr>
            <p:cNvPr id="2053" name="Picture 5" descr="https://encrypted-tbn0.gstatic.com/images?q=tbn:ANd9GcSSFRFqeO6gxQ0JEclVsKCTkurb0DNsgzK5aNJxf7psohMMse8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5559" y="1161799"/>
              <a:ext cx="1497724" cy="1517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5234152" y="1920735"/>
              <a:ext cx="2191407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5841124" y="2459421"/>
            <a:ext cx="3184638" cy="2890315"/>
            <a:chOff x="5833241" y="2459421"/>
            <a:chExt cx="3184638" cy="289031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479" y="3063736"/>
              <a:ext cx="16764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 bwMode="auto">
            <a:xfrm>
              <a:off x="5833241" y="2459421"/>
              <a:ext cx="1292773" cy="77251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608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Principe de l’identité numérique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/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E632E1D-AF9B-4BD0-86EB-2C88061BE204}" type="slidenum">
              <a:rPr lang="fr-FR" sz="1200" b="0" smtClean="0">
                <a:latin typeface="Arial Narrow" pitchFamily="34" charset="0"/>
              </a:rPr>
              <a:pPr algn="r" eaLnBrk="1" hangingPunct="1">
                <a:defRPr/>
              </a:pPr>
              <a:t>21</a:t>
            </a:fld>
            <a:endParaRPr lang="fr-FR" sz="1200" b="0" smtClean="0">
              <a:latin typeface="Arial Narrow" pitchFamily="34" charset="0"/>
            </a:endParaRPr>
          </a:p>
        </p:txBody>
      </p:sp>
      <p:sp>
        <p:nvSpPr>
          <p:cNvPr id="7173" name="Espace réservé du contenu 2"/>
          <p:cNvSpPr>
            <a:spLocks noGrp="1"/>
          </p:cNvSpPr>
          <p:nvPr>
            <p:ph idx="1"/>
          </p:nvPr>
        </p:nvSpPr>
        <p:spPr>
          <a:xfrm>
            <a:off x="179388" y="1082675"/>
            <a:ext cx="8785225" cy="4525963"/>
          </a:xfrm>
        </p:spPr>
        <p:txBody>
          <a:bodyPr/>
          <a:lstStyle/>
          <a:p>
            <a:pPr eaLnBrk="1" hangingPunct="1"/>
            <a:r>
              <a:rPr lang="fr-FR" altLang="fr-FR" smtClean="0"/>
              <a:t>L’identité numérique est un objet informatique qui permet de définir une personne (mais aussi un ordinateur, un serveur Web, une entreprise, …)</a:t>
            </a:r>
          </a:p>
          <a:p>
            <a:pPr eaLnBrk="1" hangingPunct="1"/>
            <a:r>
              <a:rPr lang="fr-FR" altLang="fr-FR" smtClean="0"/>
              <a:t>Cet objet informatique s’appelle un certificat numérique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271838"/>
            <a:ext cx="38512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3246438"/>
            <a:ext cx="25685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uble flèche horizontale 8"/>
          <p:cNvSpPr>
            <a:spLocks noChangeArrowheads="1"/>
          </p:cNvSpPr>
          <p:nvPr/>
        </p:nvSpPr>
        <p:spPr bwMode="auto">
          <a:xfrm>
            <a:off x="3913188" y="4573588"/>
            <a:ext cx="646112" cy="242887"/>
          </a:xfrm>
          <a:prstGeom prst="leftRightArrow">
            <a:avLst>
              <a:gd name="adj1" fmla="val 50000"/>
              <a:gd name="adj2" fmla="val 49878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Format de certificat numérique : X.509.V3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/>
          </a:p>
        </p:txBody>
      </p:sp>
      <p:sp>
        <p:nvSpPr>
          <p:cNvPr id="819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0CE94DF-CD09-4D04-90CE-BA8F218534D3}" type="slidenum">
              <a:rPr lang="fr-FR" sz="1200" b="0" smtClean="0">
                <a:latin typeface="Arial Narrow" pitchFamily="34" charset="0"/>
              </a:rPr>
              <a:pPr algn="r" eaLnBrk="1" hangingPunct="1">
                <a:defRPr/>
              </a:pPr>
              <a:t>22</a:t>
            </a:fld>
            <a:endParaRPr lang="fr-FR" sz="1200" b="0" smtClean="0">
              <a:latin typeface="Arial Narrow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73138"/>
            <a:ext cx="3529013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86138"/>
            <a:ext cx="35290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787900" y="973138"/>
            <a:ext cx="4211638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Certificat X.509V3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Serial Number: 39:39:37:35: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00"/>
                </a:solidFill>
              </a:rPr>
              <a:t>Subject: C=FR, O=LEX PERSONA, OU=DIRECTION GENERALE, serialNumber = 1892927441, CN=François DEVORET, emailAddress=fdevoret@lex-persona.com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FF"/>
                </a:solidFill>
              </a:rPr>
              <a:t>RSA Public Key: (2048 bit)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FF"/>
                </a:solidFill>
              </a:rPr>
              <a:t>00:c5:e8:23:2f:a7:1d:2d:5f:57:f4:33:16:e7:92</a:t>
            </a:r>
            <a:r>
              <a:rPr lang="fr-FR" altLang="fr-FR" sz="1800"/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Not Before: Oct 22 11:54:00 2005 GMT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Not After: Oct 22 11:54:00 2007 GMT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Issuer: C=FR, O=CertiNomis,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OU=AC Intermediaire - Subsidiary CA,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CN=CertiNomis Classe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Signature value: A3:31:7E:5B:B2:FC:14:8C:F0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Authority Key Identifier: 7C:9A:8C:31:5B:B2:7E:FC:14:F0:…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627313" y="1477963"/>
            <a:ext cx="21605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195513" y="1693863"/>
            <a:ext cx="25923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203575" y="2701925"/>
            <a:ext cx="1584325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014538" y="3386138"/>
            <a:ext cx="2773362" cy="1187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619250" y="4664075"/>
            <a:ext cx="792163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411413" y="3638550"/>
            <a:ext cx="2376487" cy="1025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3203575" y="3979863"/>
            <a:ext cx="1584325" cy="684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627313" y="4718050"/>
            <a:ext cx="2160587" cy="287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2627313" y="5005388"/>
            <a:ext cx="2160587" cy="144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9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Un biclé peut être généré par programme sur un ordinateur sous la forme d’un fichier protégé par un mot de passe</a:t>
            </a:r>
          </a:p>
          <a:p>
            <a:pPr lvl="1"/>
            <a:r>
              <a:rPr lang="fr-FR" altLang="fr-FR" smtClean="0"/>
              <a:t>Puis éventuellement être importé sur un dispositif cryptographique (encore appelée token ou puce, carte à puce ou clé à puce)</a:t>
            </a:r>
          </a:p>
          <a:p>
            <a:pPr lvl="1"/>
            <a:r>
              <a:rPr lang="fr-FR" altLang="fr-FR" smtClean="0"/>
              <a:t>Ou utilisé telle quelle</a:t>
            </a:r>
          </a:p>
          <a:p>
            <a:r>
              <a:rPr lang="fr-FR" altLang="fr-FR" smtClean="0"/>
              <a:t>Un biclé peut être généré directement sur un dispositif cryptographique protégé par un code PIN</a:t>
            </a:r>
          </a:p>
          <a:p>
            <a:pPr lvl="1"/>
            <a:r>
              <a:rPr lang="fr-FR" altLang="fr-FR" smtClean="0"/>
              <a:t>La clé privée est généralement inexportable (sinon cela ne sert à rien)</a:t>
            </a:r>
          </a:p>
          <a:p>
            <a:pPr lvl="1"/>
            <a:r>
              <a:rPr lang="fr-FR" altLang="fr-FR" smtClean="0"/>
              <a:t>Il existe différentes catégories de dispositifs cryptographiques</a:t>
            </a:r>
          </a:p>
          <a:p>
            <a:pPr lvl="2"/>
            <a:r>
              <a:rPr lang="fr-FR" altLang="fr-FR" smtClean="0"/>
              <a:t>Qualifiés</a:t>
            </a:r>
          </a:p>
          <a:p>
            <a:pPr lvl="2"/>
            <a:r>
              <a:rPr lang="fr-FR" altLang="fr-FR" smtClean="0"/>
              <a:t>Non qualifiés</a:t>
            </a:r>
          </a:p>
          <a:p>
            <a:endParaRPr lang="fr-FR" altLang="fr-FR" smtClean="0"/>
          </a:p>
        </p:txBody>
      </p:sp>
      <p:sp>
        <p:nvSpPr>
          <p:cNvPr id="21507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Revenons au biclé deux minutes …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D87E1C-2500-4300-9620-4A56F96B2F3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02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Une fois le biclé générée, la clé publique est extraite</a:t>
            </a:r>
          </a:p>
          <a:p>
            <a:r>
              <a:rPr lang="fr-FR" altLang="fr-FR" smtClean="0"/>
              <a:t>Pour permettre la confection du certificat (plus précisément une « requête de certificat »)</a:t>
            </a:r>
          </a:p>
          <a:p>
            <a:r>
              <a:rPr lang="fr-FR" altLang="fr-FR" smtClean="0"/>
              <a:t>Qui est ensuite signé par l’AC, ce qui donne le certificat définitif</a:t>
            </a:r>
          </a:p>
          <a:p>
            <a:endParaRPr lang="fr-FR" altLang="fr-FR" smtClean="0"/>
          </a:p>
          <a:p>
            <a:r>
              <a:rPr lang="fr-FR" altLang="fr-FR" smtClean="0"/>
              <a:t>Le certificat et la clé privée sont alors généralement rassemblés, sous la forme d’un porte-clés :</a:t>
            </a:r>
          </a:p>
          <a:p>
            <a:pPr lvl="1"/>
            <a:r>
              <a:rPr lang="fr-FR" altLang="fr-FR" smtClean="0"/>
              <a:t>Sur le dispositif cryptographique (Token) ou</a:t>
            </a:r>
          </a:p>
          <a:p>
            <a:pPr lvl="1"/>
            <a:r>
              <a:rPr lang="fr-FR" altLang="fr-FR" smtClean="0"/>
              <a:t>Sous la forme d’un fichier appelé alors « Certificat logiciel » portant généralement l’extension .pfx ou .p12</a:t>
            </a:r>
          </a:p>
          <a:p>
            <a:pPr lvl="1"/>
            <a:endParaRPr lang="fr-FR" altLang="fr-FR" smtClean="0"/>
          </a:p>
        </p:txBody>
      </p:sp>
      <p:sp>
        <p:nvSpPr>
          <p:cNvPr id="2253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… pour comprendre le porte-clés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0F57B5-5430-408F-8FF7-C2F9CA55BA7D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16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z="2400" smtClean="0"/>
              <a:t>La fonction principale d’un certificat numérique est d’associer à une clé publique, l’identité d’une personne (ou d’autre chose)</a:t>
            </a:r>
          </a:p>
          <a:p>
            <a:pPr eaLnBrk="1" hangingPunct="1"/>
            <a:r>
              <a:rPr lang="fr-FR" altLang="fr-FR" sz="2400" smtClean="0"/>
              <a:t>Le certificat est signé par l’autorité qui l’a délivré (d’où le terme AC)</a:t>
            </a:r>
          </a:p>
          <a:p>
            <a:pPr eaLnBrk="1" hangingPunct="1"/>
            <a:r>
              <a:rPr lang="fr-FR" altLang="fr-FR" sz="2400" smtClean="0"/>
              <a:t>C’est l’AC qui garantit le lien entre la clé publique et l’identité de son titulaire; l’AC peut aussi révoquer le certificat pour x raisons</a:t>
            </a:r>
          </a:p>
          <a:p>
            <a:pPr eaLnBrk="1" hangingPunct="1"/>
            <a:r>
              <a:rPr lang="fr-FR" altLang="fr-FR" sz="2400" smtClean="0"/>
              <a:t>La description exacte de cette garantie est référencée dans le certificat par la politique de certification (PC)</a:t>
            </a:r>
          </a:p>
          <a:p>
            <a:pPr eaLnBrk="1" hangingPunct="1"/>
            <a:r>
              <a:rPr lang="fr-FR" altLang="fr-FR" sz="2400" smtClean="0"/>
              <a:t>Exemples de certificat :</a:t>
            </a:r>
          </a:p>
          <a:p>
            <a:pPr lvl="1" eaLnBrk="1" hangingPunct="1"/>
            <a:r>
              <a:rPr lang="fr-FR" altLang="fr-FR" smtClean="0"/>
              <a:t>certificat de personne agissant pour le compte d’une entreprise, autorité Certigreffe</a:t>
            </a:r>
          </a:p>
          <a:p>
            <a:pPr lvl="1" eaLnBrk="1" hangingPunct="1"/>
            <a:r>
              <a:rPr lang="fr-FR" altLang="fr-FR" smtClean="0"/>
              <a:t>certificat de serveur Web, autorité Gandi</a:t>
            </a:r>
          </a:p>
          <a:p>
            <a:pPr lvl="1" eaLnBrk="1" hangingPunct="1"/>
            <a:r>
              <a:rPr lang="fr-FR" altLang="fr-FR" smtClean="0"/>
              <a:t>certificat de signature de code, autorité GlobalSign</a:t>
            </a:r>
          </a:p>
        </p:txBody>
      </p:sp>
      <p:sp>
        <p:nvSpPr>
          <p:cNvPr id="11267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Le certificat numérique : sa vie, son œuvre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/>
          </a:p>
        </p:txBody>
      </p:sp>
      <p:sp>
        <p:nvSpPr>
          <p:cNvPr id="1024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63273FD-04F5-47AF-AC29-F7890BBC469A}" type="slidenum">
              <a:rPr lang="fr-FR" sz="1200" b="0" smtClean="0">
                <a:latin typeface="Arial Narrow" pitchFamily="34" charset="0"/>
              </a:rPr>
              <a:pPr algn="r" eaLnBrk="1" hangingPunct="1">
                <a:defRPr/>
              </a:pPr>
              <a:t>25</a:t>
            </a:fld>
            <a:endParaRPr lang="fr-FR" sz="1200" b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776117"/>
            <a:ext cx="8496300" cy="5000625"/>
          </a:xfrm>
        </p:spPr>
        <p:txBody>
          <a:bodyPr/>
          <a:lstStyle/>
          <a:p>
            <a:r>
              <a:rPr lang="fr-FR" dirty="0" smtClean="0"/>
              <a:t>Proposition 2 : protéger </a:t>
            </a:r>
            <a:r>
              <a:rPr lang="fr-FR" dirty="0"/>
              <a:t>les </a:t>
            </a:r>
            <a:r>
              <a:rPr lang="fr-FR" dirty="0" smtClean="0"/>
              <a:t>transactions</a:t>
            </a:r>
          </a:p>
          <a:p>
            <a:pPr lvl="1"/>
            <a:r>
              <a:rPr lang="fr-FR" dirty="0" smtClean="0"/>
              <a:t>Signature électronique des documents échangés</a:t>
            </a:r>
          </a:p>
          <a:p>
            <a:pPr lvl="1"/>
            <a:r>
              <a:rPr lang="fr-FR" dirty="0" smtClean="0"/>
              <a:t>Référentiel des formats de preuve</a:t>
            </a:r>
          </a:p>
          <a:p>
            <a:pPr lvl="2"/>
            <a:r>
              <a:rPr lang="fr-FR" dirty="0" smtClean="0"/>
              <a:t>AdES</a:t>
            </a:r>
          </a:p>
          <a:p>
            <a:pPr lvl="1"/>
            <a:r>
              <a:rPr lang="fr-FR" dirty="0" smtClean="0"/>
              <a:t>Nécessité de modéliser la vérification des preuves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Avantages</a:t>
            </a:r>
            <a:endParaRPr lang="fr-FR" dirty="0"/>
          </a:p>
          <a:p>
            <a:pPr lvl="1"/>
            <a:r>
              <a:rPr lang="fr-FR" dirty="0"/>
              <a:t>Interopérabilité</a:t>
            </a:r>
          </a:p>
          <a:p>
            <a:pPr lvl="1"/>
            <a:r>
              <a:rPr lang="fr-FR" dirty="0" smtClean="0"/>
              <a:t>Intégrité / Authenticité / Nature </a:t>
            </a:r>
            <a:r>
              <a:rPr lang="fr-FR" dirty="0"/>
              <a:t>du </a:t>
            </a:r>
            <a:r>
              <a:rPr lang="fr-FR" dirty="0" smtClean="0"/>
              <a:t>consentement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confiance numérique : comment faire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F3B7E-5EB7-4794-8E7B-0DF237EF3327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6842234" y="1161799"/>
            <a:ext cx="2081049" cy="1517873"/>
            <a:chOff x="6842234" y="1161799"/>
            <a:chExt cx="2081049" cy="1517873"/>
          </a:xfrm>
        </p:grpSpPr>
        <p:pic>
          <p:nvPicPr>
            <p:cNvPr id="7" name="Picture 5" descr="https://encrypted-tbn0.gstatic.com/images?q=tbn:ANd9GcSSFRFqeO6gxQ0JEclVsKCTkurb0DNsgzK5aNJxf7psohMMse8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5559" y="1161799"/>
              <a:ext cx="1497724" cy="1517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6842234" y="1639614"/>
              <a:ext cx="583325" cy="28112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5423338" y="2159876"/>
            <a:ext cx="3602424" cy="3189860"/>
            <a:chOff x="5423338" y="2159876"/>
            <a:chExt cx="3602424" cy="3189860"/>
          </a:xfrm>
        </p:grpSpPr>
        <p:grpSp>
          <p:nvGrpSpPr>
            <p:cNvPr id="9" name="Group 8"/>
            <p:cNvGrpSpPr/>
            <p:nvPr/>
          </p:nvGrpSpPr>
          <p:grpSpPr>
            <a:xfrm>
              <a:off x="5423338" y="3063736"/>
              <a:ext cx="3602424" cy="2286000"/>
              <a:chOff x="5415455" y="3063736"/>
              <a:chExt cx="3602424" cy="2286000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1479" y="3063736"/>
                <a:ext cx="1676400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5415455" y="3063736"/>
                <a:ext cx="1710559" cy="168195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</p:grpSp>
        <p:cxnSp>
          <p:nvCxnSpPr>
            <p:cNvPr id="14" name="Straight Arrow Connector 13"/>
            <p:cNvCxnSpPr/>
            <p:nvPr/>
          </p:nvCxnSpPr>
          <p:spPr bwMode="auto">
            <a:xfrm>
              <a:off x="5423338" y="2159876"/>
              <a:ext cx="1710559" cy="78827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957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La cryptographie asymétrique répond aux besoins :</a:t>
            </a:r>
          </a:p>
          <a:p>
            <a:pPr marL="914400" lvl="1" indent="-457200" eaLnBrk="1" hangingPunct="1">
              <a:buFont typeface="Arial Narrow" pitchFamily="34" charset="0"/>
              <a:buAutoNum type="arabicPeriod"/>
            </a:pPr>
            <a:r>
              <a:rPr lang="fr-FR" altLang="fr-FR" smtClean="0"/>
              <a:t>de pouvoir communiquer une information confidentielle de manière cryptée, sans jamais avoir besoin d’échanger le secret du cryptage à son interlocuteur</a:t>
            </a:r>
          </a:p>
          <a:p>
            <a:pPr marL="914400" lvl="1" indent="-457200" eaLnBrk="1" hangingPunct="1">
              <a:buFont typeface="Arial Narrow" pitchFamily="34" charset="0"/>
              <a:buAutoNum type="arabicPeriod"/>
            </a:pPr>
            <a:r>
              <a:rPr lang="fr-FR" altLang="fr-FR" smtClean="0"/>
              <a:t>de pouvoir garantir l’authenticité d’une information venant d’une personne, sans jamais avoir besoin d’échanger un code d’authentification secret avec elle</a:t>
            </a:r>
          </a:p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mtClean="0"/>
              <a:t>Elle est principalement basée sur l’irréversibilité de la fonction consistant à multiplier de très grands nombres premiers entre eux http://www.wimp.com/howencryption/</a:t>
            </a:r>
          </a:p>
        </p:txBody>
      </p:sp>
      <p:sp>
        <p:nvSpPr>
          <p:cNvPr id="921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Cryptographie asymétrique : concept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922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6BC300A-1F82-40C7-A393-AFAE0D4DC780}" type="slidenum">
              <a:rPr lang="fr-FR" sz="1200" b="0" smtClean="0">
                <a:latin typeface="Arial Narrow" pitchFamily="34" charset="0"/>
              </a:rPr>
              <a:pPr algn="r" eaLnBrk="1" hangingPunct="1">
                <a:defRPr/>
              </a:pPr>
              <a:t>27</a:t>
            </a:fld>
            <a:endParaRPr lang="fr-FR" sz="1200" b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Comment ça marche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1C7EC3-2B93-4C94-B9BE-D39E23DC423B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09650"/>
            <a:ext cx="79692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Un document signé n’est pas crypté</a:t>
            </a:r>
          </a:p>
          <a:p>
            <a:r>
              <a:rPr lang="fr-FR" altLang="fr-FR" smtClean="0"/>
              <a:t>L’empreinte à elle seule ne garantit  pas l’intégrité ; celle-ci repose sur les conditions de conservation de l’empreinte</a:t>
            </a:r>
          </a:p>
          <a:p>
            <a:r>
              <a:rPr lang="fr-FR" altLang="fr-FR" smtClean="0"/>
              <a:t>Contrairement au chiffrement où l’émetteur doit disposer au préalable du certificat du destinataire, la signature ne nécessite pas de déploiement préalable</a:t>
            </a:r>
          </a:p>
          <a:p>
            <a:r>
              <a:rPr lang="fr-FR" altLang="fr-FR" smtClean="0"/>
              <a:t>Une signature électronique ne consiste pas à copier dans un document l’image d’une signature manuscrite scannée</a:t>
            </a:r>
          </a:p>
          <a:p>
            <a:r>
              <a:rPr lang="fr-FR" altLang="fr-FR" smtClean="0"/>
              <a:t>Dire qu’on signe avec un certificat est une formule couramment admise mais techniquement on signe avec la clé privée, et on vérifie la signature à l’aide de la clé publique</a:t>
            </a:r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8195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Remarques importantes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392F97-17E6-4BD9-B15D-51617325D981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Quelques mots sur Lex Persona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F3B7E-5EB7-4794-8E7B-0DF237EF332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2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Il ne faut donc pas confondre signature et signature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8ADD34-E586-4EA6-B445-3282E98ABC48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9563" y="4271963"/>
            <a:ext cx="45513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Arial" charset="0"/>
              </a:rPr>
              <a:t>Il ne faut pas confondre la signature qui figure sur une pièce d’identité (modèle = clé publique ) et la signature qui figure sur un document (marque un engagement = résultat du calcul)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47775"/>
            <a:ext cx="352901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31875"/>
            <a:ext cx="358933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059113" y="3121025"/>
            <a:ext cx="2449512" cy="165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Signature électronique : architecture technique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3FC45-1197-45B0-BD9A-6C43DEF5B3FA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10245" name="Espace réservé du contenu 2"/>
          <p:cNvSpPr>
            <a:spLocks noGrp="1"/>
          </p:cNvSpPr>
          <p:nvPr>
            <p:ph idx="1"/>
          </p:nvPr>
        </p:nvSpPr>
        <p:spPr>
          <a:xfrm>
            <a:off x="179388" y="863600"/>
            <a:ext cx="8785225" cy="4525963"/>
          </a:xfrm>
        </p:spPr>
        <p:txBody>
          <a:bodyPr/>
          <a:lstStyle/>
          <a:p>
            <a:pPr eaLnBrk="1" hangingPunct="1"/>
            <a:r>
              <a:rPr lang="fr-FR" altLang="fr-FR" smtClean="0"/>
              <a:t>C’est le chiffrement de l’empreinte (des données à signer) par la clé privée du signataire</a:t>
            </a:r>
          </a:p>
          <a:p>
            <a:pPr eaLnBrk="1" hangingPunct="1"/>
            <a:r>
              <a:rPr lang="fr-FR" altLang="fr-FR" smtClean="0"/>
              <a:t>Le calcul est mis en œuvre par une application de création de signature</a:t>
            </a:r>
          </a:p>
          <a:p>
            <a:pPr eaLnBrk="1" hangingPunct="1"/>
            <a:r>
              <a:rPr lang="fr-FR" altLang="fr-FR" smtClean="0"/>
              <a:t>Le calcul est effectué soit par </a:t>
            </a:r>
            <a:r>
              <a:rPr lang="fr-FR" altLang="fr-FR" u="sng" smtClean="0"/>
              <a:t>l’application</a:t>
            </a:r>
            <a:r>
              <a:rPr lang="fr-FR" altLang="fr-FR" smtClean="0"/>
              <a:t> </a:t>
            </a:r>
            <a:r>
              <a:rPr lang="fr-FR" altLang="fr-FR" smtClean="0">
                <a:solidFill>
                  <a:srgbClr val="FF3300"/>
                </a:solidFill>
              </a:rPr>
              <a:t>soit</a:t>
            </a:r>
            <a:r>
              <a:rPr lang="fr-FR" altLang="fr-FR" smtClean="0"/>
              <a:t> par un </a:t>
            </a:r>
            <a:r>
              <a:rPr lang="fr-FR" altLang="fr-FR" u="sng" smtClean="0"/>
              <a:t>dispositif de sécurisé de création de signature</a:t>
            </a:r>
          </a:p>
          <a:p>
            <a:endParaRPr lang="fr-FR" altLang="fr-FR" smtClean="0"/>
          </a:p>
        </p:txBody>
      </p:sp>
      <p:pic>
        <p:nvPicPr>
          <p:cNvPr id="10246" name="Picture 5" descr="lecteur de carte à pu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93"/>
          <a:stretch>
            <a:fillRect/>
          </a:stretch>
        </p:blipFill>
        <p:spPr bwMode="auto">
          <a:xfrm>
            <a:off x="3663950" y="4162425"/>
            <a:ext cx="125253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80063" y="4330700"/>
            <a:ext cx="1530350" cy="93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rgbClr val="FF0000"/>
                </a:solidFill>
                <a:latin typeface="+mn-lt"/>
              </a:rPr>
              <a:t>Application de création de signature</a:t>
            </a:r>
          </a:p>
        </p:txBody>
      </p:sp>
      <p:grpSp>
        <p:nvGrpSpPr>
          <p:cNvPr id="10248" name="Group 7"/>
          <p:cNvGrpSpPr>
            <a:grpSpLocks/>
          </p:cNvGrpSpPr>
          <p:nvPr/>
        </p:nvGrpSpPr>
        <p:grpSpPr bwMode="auto">
          <a:xfrm>
            <a:off x="3563938" y="5386388"/>
            <a:ext cx="647700" cy="800100"/>
            <a:chOff x="3470" y="3113"/>
            <a:chExt cx="408" cy="504"/>
          </a:xfrm>
        </p:grpSpPr>
        <p:sp>
          <p:nvSpPr>
            <p:cNvPr id="10274" name="AutoShape 8"/>
            <p:cNvSpPr>
              <a:spLocks noChangeArrowheads="1"/>
            </p:cNvSpPr>
            <p:nvPr/>
          </p:nvSpPr>
          <p:spPr bwMode="auto">
            <a:xfrm>
              <a:off x="3470" y="3113"/>
              <a:ext cx="408" cy="504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10275" name="Line 9"/>
            <p:cNvSpPr>
              <a:spLocks noChangeShapeType="1"/>
            </p:cNvSpPr>
            <p:nvPr/>
          </p:nvSpPr>
          <p:spPr bwMode="auto">
            <a:xfrm>
              <a:off x="3557" y="3222"/>
              <a:ext cx="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6" name="Line 10"/>
            <p:cNvSpPr>
              <a:spLocks noChangeShapeType="1"/>
            </p:cNvSpPr>
            <p:nvPr/>
          </p:nvSpPr>
          <p:spPr bwMode="auto">
            <a:xfrm>
              <a:off x="3565" y="3266"/>
              <a:ext cx="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7" name="Line 11"/>
            <p:cNvSpPr>
              <a:spLocks noChangeShapeType="1"/>
            </p:cNvSpPr>
            <p:nvPr/>
          </p:nvSpPr>
          <p:spPr bwMode="auto">
            <a:xfrm>
              <a:off x="3565" y="3310"/>
              <a:ext cx="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8" name="Line 12"/>
            <p:cNvSpPr>
              <a:spLocks noChangeShapeType="1"/>
            </p:cNvSpPr>
            <p:nvPr/>
          </p:nvSpPr>
          <p:spPr bwMode="auto">
            <a:xfrm>
              <a:off x="3565" y="3361"/>
              <a:ext cx="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9" name="Line 13"/>
            <p:cNvSpPr>
              <a:spLocks noChangeShapeType="1"/>
            </p:cNvSpPr>
            <p:nvPr/>
          </p:nvSpPr>
          <p:spPr bwMode="auto">
            <a:xfrm>
              <a:off x="3565" y="3413"/>
              <a:ext cx="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2238375" y="5556250"/>
            <a:ext cx="1176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1" lang="fr-FR" altLang="fr-FR" sz="1600">
                <a:latin typeface="Arial" charset="0"/>
              </a:rPr>
              <a:t>Document</a:t>
            </a: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657225" y="5249863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1" lang="fr-FR" altLang="fr-FR" sz="1600">
                <a:latin typeface="Arial" charset="0"/>
              </a:rPr>
              <a:t>Clé privée</a:t>
            </a:r>
          </a:p>
        </p:txBody>
      </p:sp>
      <p:sp>
        <p:nvSpPr>
          <p:cNvPr id="10251" name="Text Box 16"/>
          <p:cNvSpPr txBox="1">
            <a:spLocks noChangeArrowheads="1"/>
          </p:cNvSpPr>
          <p:nvPr/>
        </p:nvSpPr>
        <p:spPr bwMode="auto">
          <a:xfrm>
            <a:off x="547688" y="4162425"/>
            <a:ext cx="2678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1" lang="fr-FR" altLang="fr-FR" sz="1600">
                <a:latin typeface="Arial" charset="0"/>
              </a:rPr>
              <a:t>Puce à crypto-processeur</a:t>
            </a:r>
          </a:p>
        </p:txBody>
      </p:sp>
      <p:cxnSp>
        <p:nvCxnSpPr>
          <p:cNvPr id="10252" name="AutoShape 17"/>
          <p:cNvCxnSpPr>
            <a:cxnSpLocks noChangeShapeType="1"/>
            <a:stCxn id="10274" idx="3"/>
            <a:endCxn id="8" idx="2"/>
          </p:cNvCxnSpPr>
          <p:nvPr/>
        </p:nvCxnSpPr>
        <p:spPr bwMode="auto">
          <a:xfrm flipV="1">
            <a:off x="4211638" y="5268913"/>
            <a:ext cx="2133600" cy="5175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AutoShape 18"/>
          <p:cNvCxnSpPr>
            <a:cxnSpLocks noChangeShapeType="1"/>
            <a:endCxn id="10251" idx="0"/>
          </p:cNvCxnSpPr>
          <p:nvPr/>
        </p:nvCxnSpPr>
        <p:spPr bwMode="auto">
          <a:xfrm rot="-5400000" flipH="1" flipV="1">
            <a:off x="3072607" y="2977356"/>
            <a:ext cx="1588" cy="2371725"/>
          </a:xfrm>
          <a:prstGeom prst="bentConnector3">
            <a:avLst>
              <a:gd name="adj1" fmla="val -889213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AutoShape 19"/>
          <p:cNvCxnSpPr>
            <a:cxnSpLocks noChangeShapeType="1"/>
            <a:stCxn id="10250" idx="0"/>
            <a:endCxn id="10251" idx="2"/>
          </p:cNvCxnSpPr>
          <p:nvPr/>
        </p:nvCxnSpPr>
        <p:spPr bwMode="auto">
          <a:xfrm rot="-5400000">
            <a:off x="1185863" y="4548187"/>
            <a:ext cx="750888" cy="652463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AutoShape 20"/>
          <p:cNvCxnSpPr>
            <a:cxnSpLocks noChangeShapeType="1"/>
            <a:stCxn id="10251" idx="3"/>
          </p:cNvCxnSpPr>
          <p:nvPr/>
        </p:nvCxnSpPr>
        <p:spPr bwMode="auto">
          <a:xfrm>
            <a:off x="3225800" y="4330700"/>
            <a:ext cx="374650" cy="455613"/>
          </a:xfrm>
          <a:prstGeom prst="bentConnector3">
            <a:avLst>
              <a:gd name="adj1" fmla="val 4957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AutoShape 21"/>
          <p:cNvCxnSpPr>
            <a:cxnSpLocks noChangeShapeType="1"/>
            <a:endCxn id="8" idx="1"/>
          </p:cNvCxnSpPr>
          <p:nvPr/>
        </p:nvCxnSpPr>
        <p:spPr bwMode="auto">
          <a:xfrm>
            <a:off x="4810125" y="4654550"/>
            <a:ext cx="769938" cy="1444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7" name="Text Box 22"/>
          <p:cNvSpPr txBox="1">
            <a:spLocks noChangeArrowheads="1"/>
          </p:cNvSpPr>
          <p:nvPr/>
        </p:nvSpPr>
        <p:spPr bwMode="auto">
          <a:xfrm>
            <a:off x="2835275" y="4881563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1" lang="fr-FR" altLang="fr-FR" sz="1600">
                <a:latin typeface="Arial" charset="0"/>
              </a:rPr>
              <a:t>Résultat</a:t>
            </a:r>
          </a:p>
        </p:txBody>
      </p:sp>
      <p:grpSp>
        <p:nvGrpSpPr>
          <p:cNvPr id="10258" name="Group 23"/>
          <p:cNvGrpSpPr>
            <a:grpSpLocks/>
          </p:cNvGrpSpPr>
          <p:nvPr/>
        </p:nvGrpSpPr>
        <p:grpSpPr bwMode="auto">
          <a:xfrm>
            <a:off x="7956550" y="4341813"/>
            <a:ext cx="647700" cy="800100"/>
            <a:chOff x="2200" y="2069"/>
            <a:chExt cx="408" cy="504"/>
          </a:xfrm>
        </p:grpSpPr>
        <p:sp>
          <p:nvSpPr>
            <p:cNvPr id="10267" name="AutoShape 24"/>
            <p:cNvSpPr>
              <a:spLocks noChangeArrowheads="1"/>
            </p:cNvSpPr>
            <p:nvPr/>
          </p:nvSpPr>
          <p:spPr bwMode="auto">
            <a:xfrm>
              <a:off x="2200" y="2069"/>
              <a:ext cx="408" cy="504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10268" name="Line 25"/>
            <p:cNvSpPr>
              <a:spLocks noChangeShapeType="1"/>
            </p:cNvSpPr>
            <p:nvPr/>
          </p:nvSpPr>
          <p:spPr bwMode="auto">
            <a:xfrm>
              <a:off x="2287" y="2178"/>
              <a:ext cx="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9" name="Line 26"/>
            <p:cNvSpPr>
              <a:spLocks noChangeShapeType="1"/>
            </p:cNvSpPr>
            <p:nvPr/>
          </p:nvSpPr>
          <p:spPr bwMode="auto">
            <a:xfrm>
              <a:off x="2295" y="2222"/>
              <a:ext cx="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0" name="Line 27"/>
            <p:cNvSpPr>
              <a:spLocks noChangeShapeType="1"/>
            </p:cNvSpPr>
            <p:nvPr/>
          </p:nvSpPr>
          <p:spPr bwMode="auto">
            <a:xfrm>
              <a:off x="2295" y="2266"/>
              <a:ext cx="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1" name="Line 28"/>
            <p:cNvSpPr>
              <a:spLocks noChangeShapeType="1"/>
            </p:cNvSpPr>
            <p:nvPr/>
          </p:nvSpPr>
          <p:spPr bwMode="auto">
            <a:xfrm>
              <a:off x="2295" y="2317"/>
              <a:ext cx="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2" name="Line 29"/>
            <p:cNvSpPr>
              <a:spLocks noChangeShapeType="1"/>
            </p:cNvSpPr>
            <p:nvPr/>
          </p:nvSpPr>
          <p:spPr bwMode="auto">
            <a:xfrm>
              <a:off x="2295" y="2369"/>
              <a:ext cx="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10273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" y="2381"/>
              <a:ext cx="16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259" name="AutoShape 31"/>
          <p:cNvCxnSpPr>
            <a:cxnSpLocks noChangeShapeType="1"/>
            <a:stCxn id="8" idx="3"/>
            <a:endCxn id="10267" idx="2"/>
          </p:cNvCxnSpPr>
          <p:nvPr/>
        </p:nvCxnSpPr>
        <p:spPr bwMode="auto">
          <a:xfrm>
            <a:off x="7110413" y="4799013"/>
            <a:ext cx="1169987" cy="342900"/>
          </a:xfrm>
          <a:prstGeom prst="bentConnector4">
            <a:avLst>
              <a:gd name="adj1" fmla="val 36162"/>
              <a:gd name="adj2" fmla="val 16675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0" name="Picture 32" descr="p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795713"/>
            <a:ext cx="5492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61" name="AutoShape 33"/>
          <p:cNvCxnSpPr>
            <a:cxnSpLocks noChangeShapeType="1"/>
            <a:endCxn id="8" idx="0"/>
          </p:cNvCxnSpPr>
          <p:nvPr/>
        </p:nvCxnSpPr>
        <p:spPr bwMode="auto">
          <a:xfrm>
            <a:off x="5368925" y="4002088"/>
            <a:ext cx="976313" cy="3286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2" name="Text Box 34"/>
          <p:cNvSpPr txBox="1">
            <a:spLocks noChangeArrowheads="1"/>
          </p:cNvSpPr>
          <p:nvPr/>
        </p:nvSpPr>
        <p:spPr bwMode="auto">
          <a:xfrm>
            <a:off x="4648200" y="4222750"/>
            <a:ext cx="434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1" lang="fr-FR" altLang="fr-FR" sz="1600">
                <a:latin typeface="Arial" charset="0"/>
              </a:rPr>
              <a:t>ou</a:t>
            </a:r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>
            <a:off x="5322888" y="3627438"/>
            <a:ext cx="2201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fr-FR" altLang="fr-FR" sz="1600">
                <a:latin typeface="Arial" charset="0"/>
              </a:rPr>
              <a:t>Certificat «logiciel»</a:t>
            </a:r>
          </a:p>
        </p:txBody>
      </p:sp>
      <p:sp>
        <p:nvSpPr>
          <p:cNvPr id="10264" name="ZoneTexte 37"/>
          <p:cNvSpPr txBox="1">
            <a:spLocks noChangeArrowheads="1"/>
          </p:cNvSpPr>
          <p:nvPr/>
        </p:nvSpPr>
        <p:spPr bwMode="auto">
          <a:xfrm>
            <a:off x="6602413" y="3948113"/>
            <a:ext cx="1417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0" i="1">
                <a:latin typeface="Arial" charset="0"/>
              </a:rPr>
              <a:t>Mot de passe</a:t>
            </a:r>
          </a:p>
        </p:txBody>
      </p:sp>
      <p:sp>
        <p:nvSpPr>
          <p:cNvPr id="10265" name="ZoneTexte 38"/>
          <p:cNvSpPr txBox="1">
            <a:spLocks noChangeArrowheads="1"/>
          </p:cNvSpPr>
          <p:nvPr/>
        </p:nvSpPr>
        <p:spPr bwMode="auto">
          <a:xfrm>
            <a:off x="1235075" y="4908550"/>
            <a:ext cx="107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0" i="1">
                <a:latin typeface="Arial" charset="0"/>
              </a:rPr>
              <a:t>Code PIN</a:t>
            </a:r>
          </a:p>
        </p:txBody>
      </p:sp>
      <p:sp>
        <p:nvSpPr>
          <p:cNvPr id="10266" name="Text Box 14"/>
          <p:cNvSpPr txBox="1">
            <a:spLocks noChangeArrowheads="1"/>
          </p:cNvSpPr>
          <p:nvPr/>
        </p:nvSpPr>
        <p:spPr bwMode="auto">
          <a:xfrm>
            <a:off x="7761288" y="5545138"/>
            <a:ext cx="12112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1" lang="fr-FR" altLang="fr-FR" sz="1600">
                <a:latin typeface="Arial" charset="0"/>
              </a:rPr>
              <a:t>« Preuve »</a:t>
            </a:r>
          </a:p>
        </p:txBody>
      </p:sp>
    </p:spTree>
    <p:extLst>
      <p:ext uri="{BB962C8B-B14F-4D97-AF65-F5344CB8AC3E}">
        <p14:creationId xmlns:p14="http://schemas.microsoft.com/office/powerpoint/2010/main" val="5590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Historique des formats standards de signature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4403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BA7937B-7950-4540-8F4F-CD248D63F807}" type="slidenum">
              <a:rPr lang="fr-FR" sz="1200" b="0" smtClean="0">
                <a:latin typeface="Arial Narrow" pitchFamily="34" charset="0"/>
              </a:rPr>
              <a:pPr eaLnBrk="1" hangingPunct="1">
                <a:defRPr/>
              </a:pPr>
              <a:t>32</a:t>
            </a:fld>
            <a:endParaRPr lang="fr-FR" sz="1200" b="0" smtClean="0">
              <a:latin typeface="Arial Narrow" pitchFamily="34" charset="0"/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2400" b="0" i="1">
              <a:latin typeface="Tahom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35150" y="1041400"/>
            <a:ext cx="1195388" cy="5429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FF9900"/>
                </a:solidFill>
                <a:latin typeface="Arial" charset="0"/>
              </a:rPr>
              <a:t>ASN.1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FF9900"/>
                </a:solidFill>
                <a:latin typeface="Arial" charset="0"/>
              </a:rPr>
              <a:t>1990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259388" y="2205038"/>
            <a:ext cx="1195387" cy="5683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FF9900"/>
                </a:solidFill>
                <a:latin typeface="Arial" charset="0"/>
              </a:rPr>
              <a:t>XML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FF9900"/>
                </a:solidFill>
                <a:latin typeface="Arial" charset="0"/>
              </a:rPr>
              <a:t>1998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839913" y="1833563"/>
            <a:ext cx="1195387" cy="54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PKCS#7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1993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63738" y="2671763"/>
            <a:ext cx="1195387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CMS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1999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646363" y="4208463"/>
            <a:ext cx="1195387" cy="53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CAdES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2005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216525" y="3009900"/>
            <a:ext cx="1195388" cy="58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XMLDSIG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2000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199063" y="3841750"/>
            <a:ext cx="1195387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XAdES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2003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96863" y="1727200"/>
            <a:ext cx="1520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P</a:t>
            </a:r>
            <a:r>
              <a:rPr lang="fr-FR" altLang="fr-FR" sz="1600" b="0">
                <a:latin typeface="Arial" charset="0"/>
              </a:rPr>
              <a:t>ublic </a:t>
            </a:r>
            <a:r>
              <a:rPr lang="fr-FR" altLang="fr-FR" sz="1600">
                <a:latin typeface="Arial" charset="0"/>
              </a:rPr>
              <a:t>K</a:t>
            </a:r>
            <a:r>
              <a:rPr lang="fr-FR" altLang="fr-FR" sz="1600" b="0">
                <a:latin typeface="Arial" charset="0"/>
              </a:rPr>
              <a:t>ey </a:t>
            </a:r>
            <a:r>
              <a:rPr lang="fr-FR" altLang="fr-FR" sz="1600">
                <a:latin typeface="Arial" charset="0"/>
              </a:rPr>
              <a:t>C</a:t>
            </a:r>
            <a:r>
              <a:rPr lang="fr-FR" altLang="fr-FR" sz="1600" b="0">
                <a:latin typeface="Arial" charset="0"/>
              </a:rPr>
              <a:t>ryptographic </a:t>
            </a:r>
            <a:r>
              <a:rPr lang="fr-FR" altLang="fr-FR" sz="1600">
                <a:latin typeface="Arial" charset="0"/>
              </a:rPr>
              <a:t>S</a:t>
            </a:r>
            <a:r>
              <a:rPr lang="fr-FR" altLang="fr-FR" sz="1600" b="0">
                <a:latin typeface="Arial" charset="0"/>
              </a:rPr>
              <a:t>tandard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01613" y="2622550"/>
            <a:ext cx="172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C</a:t>
            </a:r>
            <a:r>
              <a:rPr lang="fr-FR" altLang="fr-FR" sz="1600" b="0">
                <a:latin typeface="Arial" charset="0"/>
              </a:rPr>
              <a:t>ryptographic </a:t>
            </a:r>
            <a:r>
              <a:rPr lang="fr-FR" altLang="fr-FR" sz="1600">
                <a:latin typeface="Arial" charset="0"/>
              </a:rPr>
              <a:t>M</a:t>
            </a:r>
            <a:r>
              <a:rPr lang="fr-FR" altLang="fr-FR" sz="1600" b="0">
                <a:latin typeface="Arial" charset="0"/>
              </a:rPr>
              <a:t>essage </a:t>
            </a:r>
            <a:r>
              <a:rPr lang="fr-FR" altLang="fr-FR" sz="1600">
                <a:latin typeface="Arial" charset="0"/>
              </a:rPr>
              <a:t>S</a:t>
            </a:r>
            <a:r>
              <a:rPr lang="fr-FR" altLang="fr-FR" sz="1600" b="0">
                <a:latin typeface="Arial" charset="0"/>
              </a:rPr>
              <a:t>yntax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8300" y="4175125"/>
            <a:ext cx="2136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C</a:t>
            </a:r>
            <a:r>
              <a:rPr lang="fr-FR" altLang="fr-FR" sz="1600" b="0">
                <a:latin typeface="Arial" charset="0"/>
              </a:rPr>
              <a:t>MS </a:t>
            </a:r>
            <a:r>
              <a:rPr lang="fr-FR" altLang="fr-FR" sz="1600">
                <a:latin typeface="Arial" charset="0"/>
              </a:rPr>
              <a:t>Ad</a:t>
            </a:r>
            <a:r>
              <a:rPr lang="fr-FR" altLang="fr-FR" sz="1600" b="0">
                <a:latin typeface="Arial" charset="0"/>
              </a:rPr>
              <a:t>vanced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E</a:t>
            </a:r>
            <a:r>
              <a:rPr lang="fr-FR" altLang="fr-FR" sz="1600" b="0">
                <a:latin typeface="Arial" charset="0"/>
              </a:rPr>
              <a:t>lectronic </a:t>
            </a:r>
            <a:r>
              <a:rPr lang="fr-FR" altLang="fr-FR" sz="1600">
                <a:latin typeface="Arial" charset="0"/>
              </a:rPr>
              <a:t>S</a:t>
            </a:r>
            <a:r>
              <a:rPr lang="fr-FR" altLang="fr-FR" sz="1600" b="0">
                <a:latin typeface="Arial" charset="0"/>
              </a:rPr>
              <a:t>ignature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607175" y="301148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XML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D</a:t>
            </a:r>
            <a:r>
              <a:rPr lang="fr-FR" altLang="fr-FR" sz="1600" b="0">
                <a:latin typeface="Arial" charset="0"/>
              </a:rPr>
              <a:t>igital </a:t>
            </a:r>
            <a:r>
              <a:rPr lang="fr-FR" altLang="fr-FR" sz="1600">
                <a:latin typeface="Arial" charset="0"/>
              </a:rPr>
              <a:t>Sig</a:t>
            </a:r>
            <a:r>
              <a:rPr lang="fr-FR" altLang="fr-FR" sz="1600" b="0">
                <a:latin typeface="Arial" charset="0"/>
              </a:rPr>
              <a:t>nature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511925" y="3775075"/>
            <a:ext cx="1625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X</a:t>
            </a:r>
            <a:r>
              <a:rPr lang="fr-FR" altLang="fr-FR" sz="1600" b="0">
                <a:latin typeface="Arial" charset="0"/>
              </a:rPr>
              <a:t>ML </a:t>
            </a:r>
            <a:r>
              <a:rPr lang="fr-FR" altLang="fr-FR" sz="1600">
                <a:latin typeface="Arial" charset="0"/>
              </a:rPr>
              <a:t>Ad</a:t>
            </a:r>
            <a:r>
              <a:rPr lang="fr-FR" altLang="fr-FR" sz="1600" b="0">
                <a:latin typeface="Arial" charset="0"/>
              </a:rPr>
              <a:t>vanced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E</a:t>
            </a:r>
            <a:r>
              <a:rPr lang="fr-FR" altLang="fr-FR" sz="1600" b="0">
                <a:latin typeface="Arial" charset="0"/>
              </a:rPr>
              <a:t>lectronic </a:t>
            </a:r>
            <a:r>
              <a:rPr lang="fr-FR" altLang="fr-FR" sz="1600">
                <a:latin typeface="Arial" charset="0"/>
              </a:rPr>
              <a:t>S</a:t>
            </a:r>
            <a:r>
              <a:rPr lang="fr-FR" altLang="fr-FR" sz="1600" b="0">
                <a:latin typeface="Arial" charset="0"/>
              </a:rPr>
              <a:t>ignature</a:t>
            </a:r>
          </a:p>
        </p:txBody>
      </p:sp>
      <p:cxnSp>
        <p:nvCxnSpPr>
          <p:cNvPr id="19" name="AutoShape 16"/>
          <p:cNvCxnSpPr>
            <a:cxnSpLocks noChangeShapeType="1"/>
            <a:stCxn id="7" idx="2"/>
            <a:endCxn id="9" idx="0"/>
          </p:cNvCxnSpPr>
          <p:nvPr/>
        </p:nvCxnSpPr>
        <p:spPr bwMode="auto">
          <a:xfrm rot="16200000" flipH="1">
            <a:off x="2309813" y="1706562"/>
            <a:ext cx="249238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2438400" y="2379663"/>
            <a:ext cx="123825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8"/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2562225" y="3189288"/>
            <a:ext cx="682625" cy="1019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9"/>
          <p:cNvCxnSpPr>
            <a:cxnSpLocks noChangeShapeType="1"/>
            <a:stCxn id="8" idx="2"/>
            <a:endCxn id="12" idx="0"/>
          </p:cNvCxnSpPr>
          <p:nvPr/>
        </p:nvCxnSpPr>
        <p:spPr bwMode="auto">
          <a:xfrm rot="5400000">
            <a:off x="5718175" y="2870201"/>
            <a:ext cx="236537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0"/>
          <p:cNvCxnSpPr>
            <a:cxnSpLocks noChangeShapeType="1"/>
            <a:stCxn id="12" idx="2"/>
            <a:endCxn id="13" idx="0"/>
          </p:cNvCxnSpPr>
          <p:nvPr/>
        </p:nvCxnSpPr>
        <p:spPr bwMode="auto">
          <a:xfrm rot="5400000">
            <a:off x="5680869" y="3707607"/>
            <a:ext cx="249237" cy="19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313113" y="3127375"/>
            <a:ext cx="1662112" cy="249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3930650" y="4279900"/>
            <a:ext cx="1152525" cy="249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409" name="Groupe 81"/>
          <p:cNvGrpSpPr>
            <a:grpSpLocks/>
          </p:cNvGrpSpPr>
          <p:nvPr/>
        </p:nvGrpSpPr>
        <p:grpSpPr bwMode="auto">
          <a:xfrm>
            <a:off x="8497888" y="1049338"/>
            <a:ext cx="438150" cy="5392737"/>
            <a:chOff x="8426450" y="1365250"/>
            <a:chExt cx="295867" cy="4730147"/>
          </a:xfrm>
        </p:grpSpPr>
        <p:sp>
          <p:nvSpPr>
            <p:cNvPr id="16418" name="Line 23"/>
            <p:cNvSpPr>
              <a:spLocks noChangeShapeType="1"/>
            </p:cNvSpPr>
            <p:nvPr/>
          </p:nvSpPr>
          <p:spPr bwMode="auto">
            <a:xfrm>
              <a:off x="8426450" y="1365250"/>
              <a:ext cx="0" cy="4670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19" name="Text Box 24"/>
            <p:cNvSpPr txBox="1">
              <a:spLocks noChangeArrowheads="1"/>
            </p:cNvSpPr>
            <p:nvPr/>
          </p:nvSpPr>
          <p:spPr bwMode="auto">
            <a:xfrm>
              <a:off x="8468721" y="5776913"/>
              <a:ext cx="253596" cy="31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latin typeface="Arial" charset="0"/>
                </a:rPr>
                <a:t>t</a:t>
              </a:r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171950" y="4640263"/>
            <a:ext cx="1198563" cy="560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PDF Signé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2007</a:t>
            </a: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3206750" y="2260600"/>
            <a:ext cx="1447800" cy="2363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71463" y="869950"/>
            <a:ext cx="1520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A</a:t>
            </a:r>
            <a:r>
              <a:rPr lang="fr-FR" altLang="fr-FR" sz="1600" b="0">
                <a:latin typeface="Arial" charset="0"/>
              </a:rPr>
              <a:t>bstract </a:t>
            </a:r>
            <a:r>
              <a:rPr lang="fr-FR" altLang="fr-FR" sz="1600">
                <a:latin typeface="Arial" charset="0"/>
              </a:rPr>
              <a:t>S</a:t>
            </a:r>
            <a:r>
              <a:rPr lang="fr-FR" altLang="fr-FR" sz="1600" b="0">
                <a:latin typeface="Arial" charset="0"/>
              </a:rPr>
              <a:t>yntax </a:t>
            </a:r>
            <a:r>
              <a:rPr lang="fr-FR" altLang="fr-FR" sz="1600">
                <a:latin typeface="Arial" charset="0"/>
              </a:rPr>
              <a:t>N</a:t>
            </a:r>
            <a:r>
              <a:rPr lang="fr-FR" altLang="fr-FR" sz="1600" b="0">
                <a:latin typeface="Arial" charset="0"/>
              </a:rPr>
              <a:t>otation 1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4716463" y="5481638"/>
            <a:ext cx="1198562" cy="560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PAdES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2009</a:t>
            </a:r>
          </a:p>
        </p:txBody>
      </p:sp>
      <p:cxnSp>
        <p:nvCxnSpPr>
          <p:cNvPr id="33" name="AutoShape 20"/>
          <p:cNvCxnSpPr>
            <a:cxnSpLocks noChangeShapeType="1"/>
          </p:cNvCxnSpPr>
          <p:nvPr/>
        </p:nvCxnSpPr>
        <p:spPr bwMode="auto">
          <a:xfrm rot="16200000" flipH="1">
            <a:off x="4987926" y="5254625"/>
            <a:ext cx="19050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083300" y="5446713"/>
            <a:ext cx="2087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P</a:t>
            </a:r>
            <a:r>
              <a:rPr lang="fr-FR" altLang="fr-FR" sz="1600" b="0">
                <a:latin typeface="Arial" charset="0"/>
              </a:rPr>
              <a:t>DF </a:t>
            </a:r>
            <a:r>
              <a:rPr lang="fr-FR" altLang="fr-FR" sz="1600">
                <a:latin typeface="Arial" charset="0"/>
              </a:rPr>
              <a:t>Ad</a:t>
            </a:r>
            <a:r>
              <a:rPr lang="fr-FR" altLang="fr-FR" sz="1600" b="0">
                <a:latin typeface="Arial" charset="0"/>
              </a:rPr>
              <a:t>vanced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E</a:t>
            </a:r>
            <a:r>
              <a:rPr lang="fr-FR" altLang="fr-FR" sz="1600" b="0">
                <a:latin typeface="Arial" charset="0"/>
              </a:rPr>
              <a:t>lectronic </a:t>
            </a:r>
            <a:r>
              <a:rPr lang="fr-FR" altLang="fr-FR" sz="1600">
                <a:latin typeface="Arial" charset="0"/>
              </a:rPr>
              <a:t>S</a:t>
            </a:r>
            <a:r>
              <a:rPr lang="fr-FR" altLang="fr-FR" sz="1600" b="0">
                <a:latin typeface="Arial" charset="0"/>
              </a:rPr>
              <a:t>ignature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1111250" y="5891213"/>
            <a:ext cx="1198563" cy="560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ASiC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2011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478088" y="5856288"/>
            <a:ext cx="2676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A</a:t>
            </a:r>
            <a:r>
              <a:rPr lang="fr-FR" altLang="fr-FR" sz="1600" b="0">
                <a:latin typeface="Arial" charset="0"/>
              </a:rPr>
              <a:t>ssociated </a:t>
            </a:r>
            <a:r>
              <a:rPr lang="fr-FR" altLang="fr-FR" sz="1600">
                <a:latin typeface="Arial" charset="0"/>
              </a:rPr>
              <a:t>Si</a:t>
            </a:r>
            <a:r>
              <a:rPr lang="fr-FR" altLang="fr-FR" sz="1600" b="0">
                <a:latin typeface="Arial" charset="0"/>
              </a:rPr>
              <a:t>gnature</a:t>
            </a:r>
            <a:r>
              <a:rPr lang="fr-FR" altLang="fr-FR" sz="1600">
                <a:latin typeface="Arial" charset="0"/>
              </a:rPr>
              <a:t> C</a:t>
            </a:r>
            <a:r>
              <a:rPr lang="fr-FR" altLang="fr-FR" sz="1600" b="0">
                <a:latin typeface="Arial" charset="0"/>
              </a:rPr>
              <a:t>ontainers</a:t>
            </a:r>
          </a:p>
        </p:txBody>
      </p:sp>
    </p:spTree>
    <p:extLst>
      <p:ext uri="{BB962C8B-B14F-4D97-AF65-F5344CB8AC3E}">
        <p14:creationId xmlns:p14="http://schemas.microsoft.com/office/powerpoint/2010/main" val="34389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24" grpId="0" animBg="1"/>
      <p:bldP spid="25" grpId="0" animBg="1"/>
      <p:bldP spid="29" grpId="0" animBg="1"/>
      <p:bldP spid="30" grpId="0" animBg="1"/>
      <p:bldP spid="31" grpId="0"/>
      <p:bldP spid="32" grpId="0" animBg="1"/>
      <p:bldP spid="34" grpId="0"/>
      <p:bldP spid="35" grpId="0" animBg="1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3 types de signature = 3 types de preuve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/>
          </a:p>
        </p:txBody>
      </p:sp>
      <p:sp>
        <p:nvSpPr>
          <p:cNvPr id="4506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94B6675-217B-4D70-90B6-66F4BF8691A9}" type="slidenum">
              <a:rPr lang="fr-FR" sz="1200" b="0" smtClean="0">
                <a:latin typeface="Arial Narrow" pitchFamily="34" charset="0"/>
              </a:rPr>
              <a:pPr eaLnBrk="1" hangingPunct="1">
                <a:defRPr/>
              </a:pPr>
              <a:t>33</a:t>
            </a:fld>
            <a:endParaRPr lang="fr-FR" sz="1200" b="0" smtClean="0">
              <a:latin typeface="Arial Narrow" pitchFamily="34" charset="0"/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765175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fr-FR" altLang="fr-FR" sz="2400" b="0" i="1">
              <a:latin typeface="Tahoma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23850" y="935038"/>
            <a:ext cx="572135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b="0" kern="0" dirty="0">
                <a:latin typeface="+mn-lt"/>
              </a:rPr>
              <a:t>Enveloppante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1800" b="0" kern="0" dirty="0">
                <a:latin typeface="+mn-lt"/>
              </a:rPr>
              <a:t>Le contenu signé est à l’intérieur de la signature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1800" b="0" kern="0" dirty="0">
                <a:latin typeface="+mn-lt"/>
              </a:rPr>
              <a:t>Format de preuve idéal : facilité de vérification et d’utilisation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1800" b="0" kern="0" dirty="0">
                <a:latin typeface="+mn-lt"/>
              </a:rPr>
              <a:t>Inconvénient : peut-être complexe à manipuler si volumineuse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defRPr/>
            </a:pPr>
            <a:endParaRPr lang="fr-FR" sz="1800" b="0" kern="0" dirty="0">
              <a:latin typeface="+mn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b="0" kern="0" dirty="0">
                <a:latin typeface="+mn-lt"/>
              </a:rPr>
              <a:t>Détachée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1800" b="0" kern="0" dirty="0">
                <a:latin typeface="+mn-lt"/>
              </a:rPr>
              <a:t>Le fichier ne contient que la signature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1800" b="0" kern="0" dirty="0">
                <a:latin typeface="+mn-lt"/>
              </a:rPr>
              <a:t>Format peu pratique pour la vérification car il faut pouvoir accéder en parallèle au contenu signé : système de fichier, base de données, accès réseau…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1800" b="0" kern="0" dirty="0">
                <a:latin typeface="+mn-lt"/>
              </a:rPr>
              <a:t>Avantage : permet de gérer la preuve de signature et le contenu signé séparément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defRPr/>
            </a:pPr>
            <a:endParaRPr lang="fr-FR" sz="1800" b="0" kern="0" dirty="0">
              <a:latin typeface="+mn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fr-FR" sz="2000" b="0" kern="0" dirty="0">
                <a:latin typeface="+mn-lt"/>
              </a:rPr>
              <a:t>Enveloppée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1800" b="0" kern="0" dirty="0">
                <a:latin typeface="+mn-lt"/>
              </a:rPr>
              <a:t>La signature est à l’intérieur du contenu signé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1800" b="0" kern="0" dirty="0">
                <a:latin typeface="+mn-lt"/>
              </a:rPr>
              <a:t>N’existe qu’au format XML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1800" b="0" kern="0" dirty="0">
                <a:latin typeface="+mn-lt"/>
              </a:rPr>
              <a:t>Implémentation très liée à la structure des données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fr-FR" sz="1800" b="0" kern="0" dirty="0">
                <a:latin typeface="+mn-lt"/>
              </a:rPr>
              <a:t>Adapté aux applications internes, faible niveau d’interopérabilité</a:t>
            </a:r>
          </a:p>
        </p:txBody>
      </p:sp>
      <p:grpSp>
        <p:nvGrpSpPr>
          <p:cNvPr id="8" name="Groupe 12"/>
          <p:cNvGrpSpPr>
            <a:grpSpLocks/>
          </p:cNvGrpSpPr>
          <p:nvPr/>
        </p:nvGrpSpPr>
        <p:grpSpPr bwMode="auto">
          <a:xfrm>
            <a:off x="6249988" y="1104900"/>
            <a:ext cx="2293937" cy="1296988"/>
            <a:chOff x="6250675" y="1310185"/>
            <a:chExt cx="2292824" cy="1296537"/>
          </a:xfrm>
        </p:grpSpPr>
        <p:sp>
          <p:nvSpPr>
            <p:cNvPr id="17421" name="Rectangle 6"/>
            <p:cNvSpPr>
              <a:spLocks noChangeArrowheads="1"/>
            </p:cNvSpPr>
            <p:nvPr/>
          </p:nvSpPr>
          <p:spPr bwMode="auto">
            <a:xfrm>
              <a:off x="6250675" y="1310185"/>
              <a:ext cx="2292824" cy="12965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latin typeface="Arial" charset="0"/>
                </a:rPr>
                <a:t>Signature</a:t>
              </a:r>
            </a:p>
          </p:txBody>
        </p:sp>
        <p:sp>
          <p:nvSpPr>
            <p:cNvPr id="17422" name="Rectangle 7"/>
            <p:cNvSpPr>
              <a:spLocks noChangeArrowheads="1"/>
            </p:cNvSpPr>
            <p:nvPr/>
          </p:nvSpPr>
          <p:spPr bwMode="auto">
            <a:xfrm>
              <a:off x="6648735" y="1708245"/>
              <a:ext cx="1539922" cy="80294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latin typeface="Arial" charset="0"/>
                </a:rPr>
                <a:t>Contenu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4413" y="2979738"/>
            <a:ext cx="2613025" cy="1376362"/>
            <a:chOff x="6094413" y="2979738"/>
            <a:chExt cx="2613025" cy="1376362"/>
          </a:xfrm>
        </p:grpSpPr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7443788" y="2979738"/>
              <a:ext cx="1263650" cy="13747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latin typeface="Arial" charset="0"/>
                </a:rPr>
                <a:t>Contenu</a:t>
              </a: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6094413" y="2981325"/>
              <a:ext cx="1263650" cy="13747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latin typeface="Arial" charset="0"/>
                </a:rPr>
                <a:t>Signature</a:t>
              </a:r>
            </a:p>
          </p:txBody>
        </p:sp>
      </p:grpSp>
      <p:grpSp>
        <p:nvGrpSpPr>
          <p:cNvPr id="13" name="Groupe 14"/>
          <p:cNvGrpSpPr>
            <a:grpSpLocks/>
          </p:cNvGrpSpPr>
          <p:nvPr/>
        </p:nvGrpSpPr>
        <p:grpSpPr bwMode="auto">
          <a:xfrm>
            <a:off x="6184900" y="4983163"/>
            <a:ext cx="2292350" cy="1296987"/>
            <a:chOff x="6184711" y="4983707"/>
            <a:chExt cx="2292824" cy="1296537"/>
          </a:xfrm>
        </p:grpSpPr>
        <p:sp>
          <p:nvSpPr>
            <p:cNvPr id="17419" name="Rectangle 10"/>
            <p:cNvSpPr>
              <a:spLocks noChangeArrowheads="1"/>
            </p:cNvSpPr>
            <p:nvPr/>
          </p:nvSpPr>
          <p:spPr bwMode="auto">
            <a:xfrm>
              <a:off x="6184711" y="4983707"/>
              <a:ext cx="2292824" cy="12965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latin typeface="Arial" charset="0"/>
                </a:rPr>
                <a:t>Contenu</a:t>
              </a:r>
            </a:p>
          </p:txBody>
        </p:sp>
        <p:sp>
          <p:nvSpPr>
            <p:cNvPr id="17420" name="Rectangle 11"/>
            <p:cNvSpPr>
              <a:spLocks noChangeArrowheads="1"/>
            </p:cNvSpPr>
            <p:nvPr/>
          </p:nvSpPr>
          <p:spPr bwMode="auto">
            <a:xfrm>
              <a:off x="6582771" y="5381767"/>
              <a:ext cx="1539922" cy="80294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latin typeface="Arial" charset="0"/>
                </a:rPr>
                <a:t>Signature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75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Adaptation au contexte</a:t>
            </a:r>
          </a:p>
          <a:p>
            <a:pPr lvl="1"/>
            <a:r>
              <a:rPr lang="fr-FR" dirty="0"/>
              <a:t>Risques </a:t>
            </a:r>
            <a:r>
              <a:rPr lang="fr-FR" dirty="0" smtClean="0">
                <a:sym typeface="Wingdings" panose="05000000000000000000" pitchFamily="2" charset="2"/>
              </a:rPr>
              <a:t></a:t>
            </a:r>
            <a:r>
              <a:rPr lang="fr-FR" dirty="0" smtClean="0"/>
              <a:t> </a:t>
            </a:r>
            <a:r>
              <a:rPr lang="fr-FR" dirty="0"/>
              <a:t>Aspects Technique + Fonctionnel + Juridique </a:t>
            </a:r>
            <a:r>
              <a:rPr lang="fr-FR" dirty="0" smtClean="0">
                <a:sym typeface="Wingdings" panose="05000000000000000000" pitchFamily="2" charset="2"/>
              </a:rPr>
              <a:t></a:t>
            </a:r>
            <a:r>
              <a:rPr lang="fr-FR" dirty="0" smtClean="0"/>
              <a:t> </a:t>
            </a:r>
            <a:r>
              <a:rPr lang="fr-FR" dirty="0" smtClean="0"/>
              <a:t>Budget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confiance numérique : comment faire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F3B7E-5EB7-4794-8E7B-0DF237EF3327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 bwMode="auto">
          <a:xfrm>
            <a:off x="8624888" y="6492875"/>
            <a:ext cx="493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1312555E-ED28-4373-8CFB-41C5DC135C11}" type="slidenum">
              <a:rPr lang="fr-FR" altLang="fr-FR" sz="1200" b="0" smtClean="0">
                <a:latin typeface="Tahoma" pitchFamily="34" charset="0"/>
              </a:rPr>
              <a:pPr eaLnBrk="1" hangingPunct="1"/>
              <a:t>34</a:t>
            </a:fld>
            <a:endParaRPr lang="fr-FR" altLang="fr-FR" sz="1200" b="0" smtClean="0">
              <a:latin typeface="Tahoma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375444" y="3663353"/>
            <a:ext cx="8496300" cy="18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fr-FR" sz="2000" b="0" kern="0" dirty="0">
                <a:latin typeface="+mn-lt"/>
              </a:rPr>
              <a:t>Plus le tabouret est élevé, plus les coûts sont élevés pour maintenir l’équilibre :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0" kern="0" dirty="0" smtClean="0">
                <a:latin typeface="+mn-lt"/>
              </a:rPr>
              <a:t>Coût technique </a:t>
            </a:r>
            <a:r>
              <a:rPr lang="fr-FR" sz="2000" b="0" kern="0" dirty="0">
                <a:latin typeface="+mn-lt"/>
              </a:rPr>
              <a:t>: par exemple cartes à puce, support / hot line, abandons, etc.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0" kern="0" dirty="0">
                <a:latin typeface="+mn-lt"/>
              </a:rPr>
              <a:t>Coût </a:t>
            </a:r>
            <a:r>
              <a:rPr lang="fr-FR" sz="2000" b="0" kern="0" dirty="0" smtClean="0">
                <a:latin typeface="+mn-lt"/>
              </a:rPr>
              <a:t>juridique </a:t>
            </a:r>
            <a:r>
              <a:rPr lang="fr-FR" sz="2000" b="0" kern="0" dirty="0">
                <a:latin typeface="+mn-lt"/>
              </a:rPr>
              <a:t>: convention de preuve, conditions générales d’utilisation, etc.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0" kern="0" dirty="0">
                <a:latin typeface="+mn-lt"/>
              </a:rPr>
              <a:t>Coût </a:t>
            </a:r>
            <a:r>
              <a:rPr lang="fr-FR" sz="2000" b="0" kern="0" dirty="0" smtClean="0">
                <a:latin typeface="+mn-lt"/>
              </a:rPr>
              <a:t>fonctionnel </a:t>
            </a:r>
            <a:r>
              <a:rPr lang="fr-FR" sz="2000" b="0" kern="0" dirty="0">
                <a:latin typeface="+mn-lt"/>
              </a:rPr>
              <a:t>: coûts de développement, tests, recettes, etc.</a:t>
            </a:r>
          </a:p>
        </p:txBody>
      </p:sp>
      <p:pic>
        <p:nvPicPr>
          <p:cNvPr id="9" name="Picture 4" descr="C:\Documents and Settings\Francois Devoret\Local Settings\Temporary Internet Files\Content.IE5\YSCLD9RS\MCj035004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1866462"/>
            <a:ext cx="10112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Documents and Settings\Francois Devoret\Local Settings\Temporary Internet Files\Content.IE5\YSCLD9RS\MCj035004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3047562"/>
            <a:ext cx="10112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Sunnystamp</a:t>
            </a:r>
          </a:p>
          <a:p>
            <a:r>
              <a:rPr lang="fr-FR" dirty="0" smtClean="0"/>
              <a:t>Sunnysign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d’applications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F3B7E-5EB7-4794-8E7B-0DF237EF3327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9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confiance numérique n’est pas un concept ou une vue de l’esprit</a:t>
            </a:r>
          </a:p>
          <a:p>
            <a:r>
              <a:rPr lang="fr-FR" dirty="0" smtClean="0"/>
              <a:t>Elle peut s’appuyer sur des éléments concrets </a:t>
            </a:r>
          </a:p>
          <a:p>
            <a:pPr lvl="1"/>
            <a:r>
              <a:rPr lang="fr-FR" dirty="0" smtClean="0"/>
              <a:t>Identité numérique (qui doivent pouvoir être clairement évaluées en fonction de leur contexte)</a:t>
            </a:r>
          </a:p>
          <a:p>
            <a:pPr lvl="1"/>
            <a:r>
              <a:rPr lang="fr-FR" dirty="0" smtClean="0"/>
              <a:t>Signature électronique (qui doivent pouvoir être aisément vérifiées)</a:t>
            </a:r>
          </a:p>
          <a:p>
            <a:r>
              <a:rPr lang="fr-FR" dirty="0" smtClean="0"/>
              <a:t>Pour fournir un faisceau de preuves qui peut être évalué en fonction des risques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F3B7E-5EB7-4794-8E7B-0DF237EF3327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6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/ </a:t>
            </a:r>
            <a:r>
              <a:rPr lang="fr-FR" dirty="0" smtClean="0"/>
              <a:t>Réponses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1F3B7E-5EB7-4794-8E7B-0DF237EF3327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71787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23159" y="6494463"/>
            <a:ext cx="6780810" cy="312737"/>
          </a:xfrm>
        </p:spPr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9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Lex Persona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5124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A70524-97DF-4470-81E3-7A02BCDB42EC}" type="slidenum">
              <a:rPr lang="fr-FR" sz="1200" b="0" smtClean="0">
                <a:latin typeface="Arial Narrow" pitchFamily="34" charset="0"/>
              </a:rPr>
              <a:pPr eaLnBrk="1" hangingPunct="1"/>
              <a:t>4</a:t>
            </a:fld>
            <a:endParaRPr lang="fr-FR" sz="1200" b="0" smtClean="0">
              <a:latin typeface="Arial Narrow" pitchFamily="34" charset="0"/>
            </a:endParaRPr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016000"/>
            <a:ext cx="5345112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879725"/>
            <a:ext cx="2181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3988" y="2895600"/>
            <a:ext cx="35385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800" kern="0" dirty="0">
                <a:latin typeface="Arial" charset="0"/>
              </a:rPr>
              <a:t>Editeur de </a:t>
            </a:r>
            <a:r>
              <a:rPr lang="fr-FR" sz="1800" kern="0" dirty="0" smtClean="0">
                <a:latin typeface="Arial" charset="0"/>
              </a:rPr>
              <a:t>logiciels spécialisé </a:t>
            </a:r>
            <a:r>
              <a:rPr lang="fr-FR" sz="1800" kern="0" dirty="0">
                <a:latin typeface="Arial" charset="0"/>
              </a:rPr>
              <a:t>dans le domaine de la dématérialisation à valeur</a:t>
            </a:r>
          </a:p>
          <a:p>
            <a:pPr>
              <a:defRPr/>
            </a:pPr>
            <a:r>
              <a:rPr lang="fr-FR" sz="1800" kern="0" dirty="0">
                <a:latin typeface="Arial" charset="0"/>
              </a:rPr>
              <a:t>probatoire</a:t>
            </a:r>
          </a:p>
        </p:txBody>
      </p:sp>
      <p:pic>
        <p:nvPicPr>
          <p:cNvPr id="512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4102100"/>
            <a:ext cx="17414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787775" y="3332163"/>
            <a:ext cx="1874838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800" kern="0" dirty="0">
                <a:latin typeface="Arial" charset="0"/>
              </a:rPr>
              <a:t>Opérateur de</a:t>
            </a:r>
          </a:p>
          <a:p>
            <a:pPr>
              <a:defRPr/>
            </a:pPr>
            <a:r>
              <a:rPr lang="fr-FR" sz="1800" kern="0" dirty="0">
                <a:latin typeface="Arial" charset="0"/>
              </a:rPr>
              <a:t>services de</a:t>
            </a:r>
            <a:endParaRPr lang="fr-FR" sz="1800" dirty="0">
              <a:latin typeface="Arial" charset="0"/>
            </a:endParaRPr>
          </a:p>
        </p:txBody>
      </p:sp>
      <p:pic>
        <p:nvPicPr>
          <p:cNvPr id="5133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3965575"/>
            <a:ext cx="238918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Imag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172075"/>
            <a:ext cx="23352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20725" y="1057275"/>
            <a:ext cx="1608138" cy="1604963"/>
            <a:chOff x="720725" y="1057275"/>
            <a:chExt cx="1608138" cy="1604963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25" y="1057275"/>
              <a:ext cx="1608138" cy="160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331640" y="1916832"/>
              <a:ext cx="360040" cy="417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066" y="1880301"/>
              <a:ext cx="429935" cy="531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29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1"/>
          <p:cNvSpPr>
            <a:spLocks noGrp="1"/>
          </p:cNvSpPr>
          <p:nvPr>
            <p:ph idx="1"/>
          </p:nvPr>
        </p:nvSpPr>
        <p:spPr>
          <a:xfrm>
            <a:off x="231775" y="844550"/>
            <a:ext cx="8748713" cy="5000625"/>
          </a:xfrm>
        </p:spPr>
        <p:txBody>
          <a:bodyPr/>
          <a:lstStyle/>
          <a:p>
            <a:pPr marL="0" indent="0">
              <a:buClr>
                <a:srgbClr val="00B050"/>
              </a:buClr>
              <a:buFontTx/>
              <a:buNone/>
              <a:defRPr/>
            </a:pPr>
            <a:r>
              <a:rPr lang="fr-FR" dirty="0" smtClean="0"/>
              <a:t>3 possibilités :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fr-FR" dirty="0" smtClean="0"/>
              <a:t>Certifier (facture, bulletin de salaire, relevés, etc.) ou signer (contrat, bon de commande, devis, etc.) un document électronique 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fr-FR" dirty="0" smtClean="0"/>
              <a:t>Archiver dans un coffre des documents (ERP, GED, mails) nativement électroniques mais non signés électroniquement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fr-FR" dirty="0" smtClean="0"/>
              <a:t>Numériser des documents papier selon un processus traçable, exhaustif et fiable de manière à créer des copies fidèles et durables au regard de la loi : la copie a valeur d’original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"/>
              <a:defRPr/>
            </a:pPr>
            <a:r>
              <a:rPr lang="fr-FR" dirty="0" smtClean="0"/>
              <a:t>Scanner un document et sauvegarder le fichier dans une GED</a:t>
            </a:r>
          </a:p>
          <a:p>
            <a:pPr>
              <a:buClr>
                <a:srgbClr val="FF0000"/>
              </a:buClr>
              <a:buSzPct val="150000"/>
              <a:buFont typeface="Wingdings" pitchFamily="2" charset="2"/>
              <a:buChar char=""/>
              <a:defRPr/>
            </a:pPr>
            <a:r>
              <a:rPr lang="fr-FR" dirty="0" smtClean="0"/>
              <a:t>Apposer une image de signature sur un document électronique</a:t>
            </a:r>
          </a:p>
        </p:txBody>
      </p:sp>
      <p:sp>
        <p:nvSpPr>
          <p:cNvPr id="717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dématérialisation à valeur probatoire : qu’est-ce que c’est ?</a:t>
            </a:r>
          </a:p>
        </p:txBody>
      </p:sp>
      <p:sp>
        <p:nvSpPr>
          <p:cNvPr id="717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2E25E4-3E7A-43F2-9D06-DFFB944451CA}" type="slidenum">
              <a:rPr lang="fr-FR" sz="1200" b="0" smtClean="0">
                <a:latin typeface="Arial Narrow" pitchFamily="34" charset="0"/>
              </a:rPr>
              <a:pPr eaLnBrk="1" hangingPunct="1"/>
              <a:t>5</a:t>
            </a:fld>
            <a:endParaRPr lang="fr-FR" sz="1200" b="0" smtClean="0">
              <a:latin typeface="Arial Narrow" pitchFamily="34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23159" y="6494463"/>
            <a:ext cx="6780810" cy="312737"/>
          </a:xfrm>
        </p:spPr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6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L’offre produits : des logiciels et services adaptés aux besoins</a:t>
            </a:r>
          </a:p>
        </p:txBody>
      </p:sp>
      <p:sp>
        <p:nvSpPr>
          <p:cNvPr id="1126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92F6C5-FB2C-4A03-9008-E33FB6696C07}" type="slidenum">
              <a:rPr lang="fr-FR" sz="1200" b="0" smtClean="0">
                <a:latin typeface="Arial Narrow" pitchFamily="34" charset="0"/>
              </a:rPr>
              <a:pPr eaLnBrk="1" hangingPunct="1"/>
              <a:t>6</a:t>
            </a:fld>
            <a:endParaRPr lang="fr-FR" sz="1200" b="0" smtClean="0">
              <a:latin typeface="Arial Narrow" pitchFamily="34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23159" y="6494463"/>
            <a:ext cx="6780810" cy="312737"/>
          </a:xfrm>
        </p:spPr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64" y="808038"/>
            <a:ext cx="6959528" cy="572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7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34233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ccue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25" y="1342694"/>
            <a:ext cx="927273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64" y="5549261"/>
            <a:ext cx="10477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Des références clients dans tous les domaines de l’économie</a:t>
            </a:r>
          </a:p>
        </p:txBody>
      </p:sp>
      <p:sp>
        <p:nvSpPr>
          <p:cNvPr id="6148" name="Espace réservé du numéro de diapositive 2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AEEEFC-42D0-4968-B622-FAB0B8B9D89E}" type="slidenum">
              <a:rPr lang="fr-FR" sz="1200" b="0" smtClean="0">
                <a:latin typeface="Arial Narrow" pitchFamily="34" charset="0"/>
              </a:rPr>
              <a:pPr eaLnBrk="1" hangingPunct="1"/>
              <a:t>7</a:t>
            </a:fld>
            <a:endParaRPr lang="fr-FR" sz="1200" b="0" smtClean="0">
              <a:latin typeface="Arial Narrow" pitchFamily="34" charset="0"/>
            </a:endParaRP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432175"/>
            <a:ext cx="17541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897265"/>
            <a:ext cx="17414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3374958"/>
            <a:ext cx="20431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4455568"/>
            <a:ext cx="21685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43" y="3886534"/>
            <a:ext cx="18462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0" descr="logobarclay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816475"/>
            <a:ext cx="21875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3" descr="rbcdexi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4881563"/>
            <a:ext cx="17287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Image 30" descr="boursedirec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786882"/>
            <a:ext cx="11064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6108700"/>
            <a:ext cx="14097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84" y="5856458"/>
            <a:ext cx="1441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Image 32" descr="laposte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03" y="2302338"/>
            <a:ext cx="914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35" descr="C:\Users\christophe\Documents\Graphisme\Logos\exim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4203774"/>
            <a:ext cx="996949" cy="51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Image 37" descr="aci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071938"/>
            <a:ext cx="1614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3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00" y="2847837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Image 39" descr="chict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20" y="2102430"/>
            <a:ext cx="1027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4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5511800"/>
            <a:ext cx="7477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4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89" y="2205120"/>
            <a:ext cx="7699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Image 1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02" y="2771585"/>
            <a:ext cx="2032825" cy="92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Image 1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5045791"/>
            <a:ext cx="1493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Image 12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" y="2156117"/>
            <a:ext cx="1423498" cy="9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Image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69" y="4197629"/>
            <a:ext cx="10906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Image 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5780694"/>
            <a:ext cx="15192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Image 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35" y="2542015"/>
            <a:ext cx="1574314" cy="36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Image 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42" y="3516459"/>
            <a:ext cx="1180183" cy="88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8" name="Imag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5135563"/>
            <a:ext cx="12922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9" name="Image 5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2" y="5433093"/>
            <a:ext cx="10747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0" name="Image 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" y="4601291"/>
            <a:ext cx="2540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1" name="Image 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75" y="4200525"/>
            <a:ext cx="8588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Image 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31" y="4491038"/>
            <a:ext cx="27701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Image 2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19" y="1789713"/>
            <a:ext cx="1161256" cy="35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Image 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5" y="1522121"/>
            <a:ext cx="1787880" cy="49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Image 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292725"/>
            <a:ext cx="769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Image 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5776913"/>
            <a:ext cx="1866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4086698" y="821472"/>
            <a:ext cx="1314041" cy="820003"/>
            <a:chOff x="4086698" y="821472"/>
            <a:chExt cx="1314041" cy="820003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698" y="821472"/>
              <a:ext cx="820003" cy="820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392" y="1308156"/>
              <a:ext cx="517347" cy="179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" name="Picture 12" descr="https://encrypted-tbn0.gstatic.com/images?q=tbn:ANd9GcS7tdmuVmoKs76ORTDLOV0MBR7q6UN2yi3NQBI6Eu9MHrnwqPKI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29" y="849970"/>
            <a:ext cx="1643079" cy="64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48" y="1609423"/>
            <a:ext cx="1759378" cy="941349"/>
          </a:xfrm>
          <a:prstGeom prst="rect">
            <a:avLst/>
          </a:prstGeom>
        </p:spPr>
      </p:pic>
      <p:pic>
        <p:nvPicPr>
          <p:cNvPr id="6175" name="Image 45" descr="cg44.png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90" y="1441179"/>
            <a:ext cx="1481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encrypted-tbn3.gstatic.com/images?q=tbn:ANd9GcT28LBk31PoZwq_7mmOGdnla1ZFVpoENm-izjRO2fIKKVJd0V1H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36" y="3046343"/>
            <a:ext cx="2659220" cy="44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48" y="3437798"/>
            <a:ext cx="2475660" cy="31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76" y="834233"/>
            <a:ext cx="915786" cy="91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objectif-developpement.fr/_files/bibliotheque/images/ville-de-lyon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21" y="1599488"/>
            <a:ext cx="918497" cy="7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7" name="Image 123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391" y="2541254"/>
            <a:ext cx="1969407" cy="9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23159" y="6494463"/>
            <a:ext cx="6780810" cy="312737"/>
          </a:xfrm>
        </p:spPr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537242" y="1664015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triel" pitchFamily="2" charset="0"/>
              </a:rPr>
              <a:t>CM CIF</a:t>
            </a:r>
            <a:endParaRPr lang="fr-FR" dirty="0">
              <a:latin typeface="Catriel" pitchFamily="2" charset="0"/>
            </a:endParaRPr>
          </a:p>
        </p:txBody>
      </p:sp>
      <p:pic>
        <p:nvPicPr>
          <p:cNvPr id="7" name="Picture 2" descr="Scam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18" y="2233790"/>
            <a:ext cx="1515180" cy="4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2" y="6317314"/>
            <a:ext cx="1325763" cy="4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1" descr="Description : bnpparibas2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95" y="4470511"/>
            <a:ext cx="59531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Randstad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25" y="3792995"/>
            <a:ext cx="21240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44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Applications : nos utilisateurs et partenaires témoignent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53975" y="809516"/>
            <a:ext cx="4699000" cy="55213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sz="1600" b="1" dirty="0" smtClean="0"/>
              <a:t>Aéroport de Paris</a:t>
            </a:r>
            <a:r>
              <a:rPr lang="fr-FR" sz="1600" dirty="0" smtClean="0"/>
              <a:t> : dématérialisation des marchés</a:t>
            </a:r>
          </a:p>
          <a:p>
            <a:pPr marL="0" indent="0">
              <a:buFontTx/>
              <a:buNone/>
            </a:pPr>
            <a:r>
              <a:rPr lang="fr-FR" sz="1600" b="1" dirty="0" smtClean="0"/>
              <a:t>Alliance Pastorale</a:t>
            </a:r>
            <a:r>
              <a:rPr lang="fr-FR" sz="1600" dirty="0" smtClean="0"/>
              <a:t> : signature des ordonnances vétérinaires</a:t>
            </a:r>
          </a:p>
          <a:p>
            <a:pPr marL="0" indent="0">
              <a:buFontTx/>
              <a:buNone/>
            </a:pPr>
            <a:r>
              <a:rPr lang="fr-FR" sz="1600" b="1" dirty="0" smtClean="0"/>
              <a:t>Anglais in France</a:t>
            </a:r>
            <a:r>
              <a:rPr lang="fr-FR" sz="1600" dirty="0" smtClean="0"/>
              <a:t> : acceptation en ligne des conditions générales de vente</a:t>
            </a:r>
          </a:p>
          <a:p>
            <a:pPr marL="0" indent="0">
              <a:buFontTx/>
              <a:buNone/>
            </a:pPr>
            <a:r>
              <a:rPr lang="fr-FR" sz="1600" b="1" dirty="0" err="1" smtClean="0"/>
              <a:t>Antargaz</a:t>
            </a:r>
            <a:r>
              <a:rPr lang="fr-FR" sz="1600" dirty="0" smtClean="0"/>
              <a:t> : signature des bons de livraison</a:t>
            </a:r>
          </a:p>
          <a:p>
            <a:pPr marL="0" indent="0">
              <a:buFontTx/>
              <a:buNone/>
            </a:pPr>
            <a:r>
              <a:rPr lang="fr-FR" sz="1600" b="1" dirty="0" smtClean="0"/>
              <a:t>AON Benfield</a:t>
            </a:r>
            <a:r>
              <a:rPr lang="fr-FR" sz="1600" dirty="0"/>
              <a:t> : signature des </a:t>
            </a:r>
            <a:r>
              <a:rPr lang="fr-FR" sz="1600" dirty="0" smtClean="0"/>
              <a:t>traités de réassurance</a:t>
            </a:r>
          </a:p>
          <a:p>
            <a:pPr marL="0" indent="0">
              <a:buFontTx/>
              <a:buNone/>
            </a:pPr>
            <a:r>
              <a:rPr lang="fr-FR" sz="1600" b="1" dirty="0" smtClean="0"/>
              <a:t>Axa </a:t>
            </a:r>
            <a:r>
              <a:rPr lang="fr-FR" sz="1600" b="1" dirty="0" err="1" smtClean="0"/>
              <a:t>Private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Equity</a:t>
            </a:r>
            <a:r>
              <a:rPr lang="fr-FR" sz="1600" dirty="0" smtClean="0"/>
              <a:t> : signature électronique des notices aux investisseurs</a:t>
            </a:r>
          </a:p>
          <a:p>
            <a:pPr marL="0" indent="0">
              <a:buFontTx/>
              <a:buNone/>
            </a:pPr>
            <a:r>
              <a:rPr lang="fr-FR" sz="1600" b="1" dirty="0" smtClean="0"/>
              <a:t>Banque de France</a:t>
            </a:r>
            <a:r>
              <a:rPr lang="fr-FR" sz="1600" dirty="0" smtClean="0"/>
              <a:t> : projets </a:t>
            </a:r>
            <a:r>
              <a:rPr lang="fr-FR" sz="1600" dirty="0" err="1" smtClean="0"/>
              <a:t>OneGate</a:t>
            </a:r>
            <a:r>
              <a:rPr lang="fr-FR" sz="1600" dirty="0" smtClean="0"/>
              <a:t> et </a:t>
            </a:r>
            <a:r>
              <a:rPr lang="fr-FR" sz="1600" dirty="0" err="1" smtClean="0"/>
              <a:t>Interop</a:t>
            </a:r>
            <a:endParaRPr lang="fr-FR" sz="1600" dirty="0" smtClean="0"/>
          </a:p>
          <a:p>
            <a:pPr marL="0" indent="0">
              <a:buFontTx/>
              <a:buNone/>
            </a:pPr>
            <a:r>
              <a:rPr lang="fr-FR" sz="1600" b="1" dirty="0" smtClean="0"/>
              <a:t>BPCE</a:t>
            </a:r>
            <a:r>
              <a:rPr lang="fr-FR" sz="1600" dirty="0" smtClean="0"/>
              <a:t> : signature des remises réglementaires</a:t>
            </a:r>
          </a:p>
          <a:p>
            <a:pPr marL="0" indent="0">
              <a:buFontTx/>
              <a:buNone/>
            </a:pPr>
            <a:r>
              <a:rPr lang="fr-FR" sz="1600" b="1" dirty="0" smtClean="0"/>
              <a:t>Bourse Direct</a:t>
            </a:r>
            <a:r>
              <a:rPr lang="fr-FR" sz="1600" dirty="0" smtClean="0"/>
              <a:t> : archivage à valeur probatoire des transactions</a:t>
            </a:r>
          </a:p>
          <a:p>
            <a:pPr marL="0" indent="0">
              <a:buFontTx/>
              <a:buNone/>
            </a:pPr>
            <a:r>
              <a:rPr lang="fr-FR" sz="1600" b="1" dirty="0" err="1" smtClean="0"/>
              <a:t>PwC</a:t>
            </a:r>
            <a:r>
              <a:rPr lang="fr-FR" sz="1600" dirty="0" smtClean="0"/>
              <a:t> : certification des comptes  par les commissaires aux comptes</a:t>
            </a:r>
          </a:p>
          <a:p>
            <a:pPr marL="0" indent="0">
              <a:buFontTx/>
              <a:buNone/>
            </a:pPr>
            <a:r>
              <a:rPr lang="fr-FR" sz="1600" b="1" dirty="0" err="1" smtClean="0"/>
              <a:t>Cetim-Cermat</a:t>
            </a:r>
            <a:r>
              <a:rPr lang="fr-FR" sz="1600" dirty="0" smtClean="0"/>
              <a:t> : signature des rapports d’études</a:t>
            </a:r>
          </a:p>
          <a:p>
            <a:pPr marL="0" indent="0">
              <a:buFontTx/>
              <a:buNone/>
            </a:pPr>
            <a:r>
              <a:rPr lang="fr-FR" sz="1600" b="1" dirty="0" smtClean="0"/>
              <a:t>CG10</a:t>
            </a:r>
            <a:r>
              <a:rPr lang="fr-FR" sz="1600" dirty="0" smtClean="0"/>
              <a:t> : parapheur électronique interne</a:t>
            </a:r>
          </a:p>
          <a:p>
            <a:pPr marL="0" indent="0">
              <a:buFontTx/>
              <a:buNone/>
            </a:pPr>
            <a:r>
              <a:rPr lang="fr-FR" sz="1600" b="1" dirty="0" smtClean="0"/>
              <a:t>CG10</a:t>
            </a:r>
            <a:r>
              <a:rPr lang="fr-FR" sz="1600" dirty="0" smtClean="0"/>
              <a:t> : plate-forme de réponse aux </a:t>
            </a:r>
            <a:r>
              <a:rPr lang="fr-FR" sz="1600" dirty="0"/>
              <a:t>a</a:t>
            </a:r>
            <a:r>
              <a:rPr lang="fr-FR" sz="1600" dirty="0" smtClean="0"/>
              <a:t>ppels d’offres</a:t>
            </a:r>
          </a:p>
          <a:p>
            <a:pPr marL="0" indent="0">
              <a:buFontTx/>
              <a:buNone/>
            </a:pPr>
            <a:r>
              <a:rPr lang="fr-FR" sz="1600" b="1" dirty="0" smtClean="0"/>
              <a:t>CG10</a:t>
            </a:r>
            <a:r>
              <a:rPr lang="fr-FR" sz="1600" dirty="0" smtClean="0"/>
              <a:t> : plate-forme d’archivage départementale</a:t>
            </a:r>
          </a:p>
        </p:txBody>
      </p:sp>
      <p:sp>
        <p:nvSpPr>
          <p:cNvPr id="122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58867F-4430-4969-9343-DB0929ABB3D4}" type="slidenum">
              <a:rPr lang="fr-FR" sz="1200" b="0" smtClean="0">
                <a:latin typeface="Arial Narrow" pitchFamily="34" charset="0"/>
              </a:rPr>
              <a:pPr eaLnBrk="1" hangingPunct="1"/>
              <a:t>8</a:t>
            </a:fld>
            <a:endParaRPr lang="fr-FR" sz="1200" b="0" smtClean="0">
              <a:latin typeface="Arial Narrow" pitchFamily="34" charset="0"/>
            </a:endParaRPr>
          </a:p>
        </p:txBody>
      </p:sp>
      <p:sp>
        <p:nvSpPr>
          <p:cNvPr id="8198" name="Espace réservé du contenu 2"/>
          <p:cNvSpPr txBox="1">
            <a:spLocks/>
          </p:cNvSpPr>
          <p:nvPr/>
        </p:nvSpPr>
        <p:spPr bwMode="auto">
          <a:xfrm>
            <a:off x="4752975" y="798513"/>
            <a:ext cx="439102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  <a:defRPr/>
            </a:pPr>
            <a:r>
              <a:rPr lang="fr-FR" dirty="0">
                <a:latin typeface="+mn-lt"/>
              </a:rPr>
              <a:t>CG34</a:t>
            </a:r>
            <a:r>
              <a:rPr lang="fr-FR" b="0" dirty="0">
                <a:latin typeface="+mn-lt"/>
              </a:rPr>
              <a:t> : gestion du courrier avec signature du workflow de validation</a:t>
            </a:r>
          </a:p>
          <a:p>
            <a:pPr algn="l">
              <a:spcBef>
                <a:spcPct val="20000"/>
              </a:spcBef>
              <a:defRPr/>
            </a:pPr>
            <a:r>
              <a:rPr lang="fr-FR" dirty="0" smtClean="0">
                <a:latin typeface="+mn-lt"/>
              </a:rPr>
              <a:t>CSOEC</a:t>
            </a:r>
            <a:r>
              <a:rPr lang="fr-FR" b="0" dirty="0" smtClean="0">
                <a:latin typeface="+mn-lt"/>
              </a:rPr>
              <a:t> </a:t>
            </a:r>
            <a:r>
              <a:rPr lang="fr-FR" b="0" dirty="0">
                <a:latin typeface="+mn-lt"/>
              </a:rPr>
              <a:t>: signature </a:t>
            </a:r>
            <a:r>
              <a:rPr lang="fr-FR" b="0" dirty="0" smtClean="0">
                <a:latin typeface="+mn-lt"/>
              </a:rPr>
              <a:t>électronique pour les Experts-Comptables</a:t>
            </a:r>
            <a:endParaRPr lang="fr-FR" b="0" dirty="0">
              <a:latin typeface="+mn-lt"/>
            </a:endParaRPr>
          </a:p>
          <a:p>
            <a:pPr algn="l">
              <a:spcBef>
                <a:spcPct val="20000"/>
              </a:spcBef>
              <a:defRPr/>
            </a:pPr>
            <a:r>
              <a:rPr lang="fr-FR" dirty="0" smtClean="0">
                <a:latin typeface="+mn-lt"/>
              </a:rPr>
              <a:t>Crédit Agricole</a:t>
            </a:r>
            <a:r>
              <a:rPr lang="fr-FR" b="0" dirty="0" smtClean="0">
                <a:latin typeface="+mn-lt"/>
              </a:rPr>
              <a:t> : signature des remises réglementaires</a:t>
            </a:r>
          </a:p>
          <a:p>
            <a:pPr algn="l">
              <a:spcBef>
                <a:spcPct val="20000"/>
              </a:spcBef>
              <a:defRPr/>
            </a:pPr>
            <a:r>
              <a:rPr lang="fr-FR" dirty="0" err="1" smtClean="0">
                <a:latin typeface="+mn-lt"/>
              </a:rPr>
              <a:t>EcoFolio</a:t>
            </a:r>
            <a:r>
              <a:rPr lang="fr-FR" b="0" dirty="0" smtClean="0">
                <a:latin typeface="+mn-lt"/>
              </a:rPr>
              <a:t> : dématérialisation fiscale des factures</a:t>
            </a:r>
          </a:p>
          <a:p>
            <a:pPr algn="l">
              <a:spcBef>
                <a:spcPct val="20000"/>
              </a:spcBef>
              <a:defRPr/>
            </a:pPr>
            <a:r>
              <a:rPr lang="fr-FR" dirty="0" smtClean="0">
                <a:latin typeface="+mn-lt"/>
              </a:rPr>
              <a:t>ESC Troyes</a:t>
            </a:r>
            <a:r>
              <a:rPr lang="fr-FR" b="0" dirty="0" smtClean="0">
                <a:latin typeface="+mn-lt"/>
              </a:rPr>
              <a:t> : certification des diplômes</a:t>
            </a:r>
          </a:p>
          <a:p>
            <a:pPr algn="l">
              <a:spcBef>
                <a:spcPct val="20000"/>
              </a:spcBef>
              <a:defRPr/>
            </a:pPr>
            <a:r>
              <a:rPr lang="fr-FR" dirty="0" err="1" smtClean="0">
                <a:latin typeface="+mn-lt"/>
              </a:rPr>
              <a:t>Exim</a:t>
            </a:r>
            <a:r>
              <a:rPr lang="fr-FR" b="0" dirty="0" smtClean="0">
                <a:latin typeface="+mn-lt"/>
              </a:rPr>
              <a:t> : signature électronique des diagnostiques immobiliers</a:t>
            </a:r>
          </a:p>
          <a:p>
            <a:pPr algn="l">
              <a:spcBef>
                <a:spcPct val="20000"/>
              </a:spcBef>
              <a:defRPr/>
            </a:pPr>
            <a:r>
              <a:rPr lang="fr-FR" dirty="0" err="1" smtClean="0">
                <a:latin typeface="+mn-lt"/>
              </a:rPr>
              <a:t>Extelia</a:t>
            </a:r>
            <a:r>
              <a:rPr lang="fr-FR" b="0" dirty="0" smtClean="0">
                <a:latin typeface="+mn-lt"/>
              </a:rPr>
              <a:t> : authentification forte sur jedeclare.com</a:t>
            </a:r>
          </a:p>
          <a:p>
            <a:pPr algn="l">
              <a:spcBef>
                <a:spcPct val="20000"/>
              </a:spcBef>
              <a:defRPr/>
            </a:pPr>
            <a:r>
              <a:rPr lang="fr-FR" dirty="0" smtClean="0">
                <a:latin typeface="+mn-lt"/>
              </a:rPr>
              <a:t>Hôpital de Castres</a:t>
            </a:r>
            <a:r>
              <a:rPr lang="fr-FR" b="0" dirty="0" smtClean="0">
                <a:latin typeface="+mn-lt"/>
              </a:rPr>
              <a:t> : signature des comptes rendus d’interventions par les médecins</a:t>
            </a:r>
          </a:p>
          <a:p>
            <a:pPr algn="l">
              <a:spcBef>
                <a:spcPct val="20000"/>
              </a:spcBef>
              <a:defRPr/>
            </a:pPr>
            <a:r>
              <a:rPr lang="fr-FR" dirty="0" smtClean="0">
                <a:latin typeface="+mn-lt"/>
              </a:rPr>
              <a:t>Magasins But</a:t>
            </a:r>
            <a:r>
              <a:rPr lang="fr-FR" b="0" dirty="0" smtClean="0">
                <a:latin typeface="+mn-lt"/>
              </a:rPr>
              <a:t> : signature électronique des factures pour les clients Internet</a:t>
            </a:r>
          </a:p>
          <a:p>
            <a:pPr algn="l">
              <a:spcBef>
                <a:spcPct val="20000"/>
              </a:spcBef>
              <a:defRPr/>
            </a:pPr>
            <a:r>
              <a:rPr lang="fr-FR" dirty="0" smtClean="0">
                <a:latin typeface="+mn-lt"/>
              </a:rPr>
              <a:t>Paritel</a:t>
            </a:r>
            <a:r>
              <a:rPr lang="fr-FR" b="0" dirty="0" smtClean="0">
                <a:latin typeface="+mn-lt"/>
              </a:rPr>
              <a:t> : dématérialisation fiscale des factures</a:t>
            </a:r>
          </a:p>
          <a:p>
            <a:pPr algn="l">
              <a:spcBef>
                <a:spcPct val="20000"/>
              </a:spcBef>
              <a:defRPr/>
            </a:pPr>
            <a:r>
              <a:rPr lang="fr-FR" dirty="0" smtClean="0">
                <a:latin typeface="+mn-lt"/>
              </a:rPr>
              <a:t>Randstad</a:t>
            </a:r>
            <a:r>
              <a:rPr lang="fr-FR" b="0" dirty="0">
                <a:latin typeface="+mn-lt"/>
              </a:rPr>
              <a:t> : </a:t>
            </a:r>
            <a:r>
              <a:rPr lang="fr-FR" b="0" dirty="0" smtClean="0">
                <a:latin typeface="+mn-lt"/>
              </a:rPr>
              <a:t>dématérialisation des contrats de travail</a:t>
            </a:r>
            <a:endParaRPr lang="fr-FR" b="0" dirty="0">
              <a:latin typeface="+mn-lt"/>
            </a:endParaRPr>
          </a:p>
          <a:p>
            <a:pPr algn="l">
              <a:spcBef>
                <a:spcPct val="20000"/>
              </a:spcBef>
              <a:defRPr/>
            </a:pPr>
            <a:r>
              <a:rPr lang="fr-FR" dirty="0" err="1" smtClean="0">
                <a:latin typeface="+mn-lt"/>
              </a:rPr>
              <a:t>Socomie</a:t>
            </a:r>
            <a:r>
              <a:rPr lang="fr-FR" b="0" dirty="0" smtClean="0">
                <a:latin typeface="+mn-lt"/>
              </a:rPr>
              <a:t> : archivage électronique des factures fournisseurs</a:t>
            </a:r>
          </a:p>
          <a:p>
            <a:pPr algn="l">
              <a:spcBef>
                <a:spcPct val="20000"/>
              </a:spcBef>
              <a:defRPr/>
            </a:pPr>
            <a:r>
              <a:rPr lang="fr-FR" dirty="0" err="1" smtClean="0">
                <a:latin typeface="+mn-lt"/>
              </a:rPr>
              <a:t>Terrena</a:t>
            </a:r>
            <a:r>
              <a:rPr lang="fr-FR" b="0" dirty="0" smtClean="0">
                <a:latin typeface="+mn-lt"/>
              </a:rPr>
              <a:t> : signature des flux d’archivage</a:t>
            </a:r>
          </a:p>
          <a:p>
            <a:pPr algn="l">
              <a:spcBef>
                <a:spcPct val="20000"/>
              </a:spcBef>
              <a:defRPr/>
            </a:pPr>
            <a:r>
              <a:rPr lang="fr-FR" dirty="0" smtClean="0">
                <a:latin typeface="+mn-lt"/>
              </a:rPr>
              <a:t>URML</a:t>
            </a:r>
            <a:r>
              <a:rPr lang="fr-FR" b="0" dirty="0" smtClean="0">
                <a:latin typeface="+mn-lt"/>
              </a:rPr>
              <a:t> : authentification forte des médecins avec la CPS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23159" y="6494463"/>
            <a:ext cx="6780810" cy="312737"/>
          </a:xfrm>
        </p:spPr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5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1"/>
          <p:cNvSpPr>
            <a:spLocks noGrp="1"/>
          </p:cNvSpPr>
          <p:nvPr>
            <p:ph idx="1"/>
          </p:nvPr>
        </p:nvSpPr>
        <p:spPr>
          <a:xfrm>
            <a:off x="323850" y="1985963"/>
            <a:ext cx="8496300" cy="4232275"/>
          </a:xfrm>
        </p:spPr>
        <p:txBody>
          <a:bodyPr/>
          <a:lstStyle/>
          <a:p>
            <a:r>
              <a:rPr lang="fr-FR" smtClean="0"/>
              <a:t>Première plate-forme de services de confiance en mode SaaS</a:t>
            </a:r>
          </a:p>
          <a:p>
            <a:r>
              <a:rPr lang="fr-FR" smtClean="0"/>
              <a:t>Pour dématérialiser tous les échanges de documents à valeur probatoire :</a:t>
            </a:r>
          </a:p>
          <a:p>
            <a:pPr lvl="1"/>
            <a:r>
              <a:rPr lang="fr-FR" smtClean="0"/>
              <a:t>factures, relevés, bulletins de salaire, règlement intérieur, etc.</a:t>
            </a:r>
          </a:p>
          <a:p>
            <a:pPr lvl="1"/>
            <a:r>
              <a:rPr lang="fr-FR" smtClean="0"/>
              <a:t>contrats, devis, commandes, attestations, procès-verbaux, etc.</a:t>
            </a:r>
          </a:p>
          <a:p>
            <a:r>
              <a:rPr lang="fr-FR" smtClean="0"/>
              <a:t>Une approche globale de la dématérialisation :</a:t>
            </a:r>
          </a:p>
          <a:p>
            <a:pPr lvl="1"/>
            <a:r>
              <a:rPr lang="fr-FR" smtClean="0"/>
              <a:t>Orientée « Services » pour les Utilisateurs finaux</a:t>
            </a:r>
          </a:p>
          <a:p>
            <a:pPr lvl="1"/>
            <a:r>
              <a:rPr lang="fr-FR" smtClean="0"/>
              <a:t>Orientée « Métiers » pour les Entreprises</a:t>
            </a:r>
          </a:p>
          <a:p>
            <a:endParaRPr lang="fr-FR" smtClean="0"/>
          </a:p>
        </p:txBody>
      </p:sp>
      <p:sp>
        <p:nvSpPr>
          <p:cNvPr id="1536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Sunnystamp</a:t>
            </a:r>
          </a:p>
        </p:txBody>
      </p:sp>
      <p:sp>
        <p:nvSpPr>
          <p:cNvPr id="15365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0963AF-9940-481D-AA1B-EA095EAC2853}" type="slidenum">
              <a:rPr lang="fr-FR" sz="1200" b="0" smtClean="0">
                <a:latin typeface="Arial Narrow" pitchFamily="34" charset="0"/>
              </a:rPr>
              <a:pPr eaLnBrk="1" hangingPunct="1"/>
              <a:t>9</a:t>
            </a:fld>
            <a:endParaRPr lang="fr-FR" sz="1200" b="0" smtClean="0">
              <a:latin typeface="Arial Narrow" pitchFamily="34" charset="0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23159" y="6494463"/>
            <a:ext cx="6780810" cy="312737"/>
          </a:xfrm>
        </p:spPr>
        <p:txBody>
          <a:bodyPr/>
          <a:lstStyle/>
          <a:p>
            <a:pPr>
              <a:defRPr/>
            </a:pPr>
            <a:r>
              <a:rPr lang="fr-FR" smtClean="0"/>
              <a:t>Copyright Lex Persona - 2014 - Reproduction interdite sans autorisation</a:t>
            </a:r>
            <a:endParaRPr lang="fr-FR" dirty="0"/>
          </a:p>
        </p:txBody>
      </p:sp>
      <p:pic>
        <p:nvPicPr>
          <p:cNvPr id="1026" name="Picture 2" descr="https://www.sunnystamp.com/assets/templates/lexpersona/images/sunnysta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21" y="975838"/>
            <a:ext cx="40576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ion partenaires juillet 2011">
  <a:themeElements>
    <a:clrScheme name="1_lexperso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experso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xperso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xperso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xperso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xperso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xperso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xperso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xperso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xperso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xperso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xperso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xperso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Formation partenaires juillet 2011</Template>
  <TotalTime>4627</TotalTime>
  <Words>2168</Words>
  <Application>Microsoft Office PowerPoint</Application>
  <PresentationFormat>On-screen Show (4:3)</PresentationFormat>
  <Paragraphs>375</Paragraphs>
  <Slides>37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Formation partenaires juillet 2011</vt:lpstr>
      <vt:lpstr>PowerPoint Presentation</vt:lpstr>
      <vt:lpstr>Agenda</vt:lpstr>
      <vt:lpstr>PowerPoint Presentation</vt:lpstr>
      <vt:lpstr>Lex Persona</vt:lpstr>
      <vt:lpstr>La dématérialisation à valeur probatoire : qu’est-ce que c’est ?</vt:lpstr>
      <vt:lpstr>L’offre produits : des logiciels et services adaptés aux besoins</vt:lpstr>
      <vt:lpstr>Des références clients dans tous les domaines de l’économie</vt:lpstr>
      <vt:lpstr>Applications : nos utilisateurs et partenaires témoignent</vt:lpstr>
      <vt:lpstr>Sunnystamp</vt:lpstr>
      <vt:lpstr>Les services de confiance offerts par Sunnystamp</vt:lpstr>
      <vt:lpstr>Modes d’utilisation de la plate-forme</vt:lpstr>
      <vt:lpstr>Portail « grand public »</vt:lpstr>
      <vt:lpstr>Exemple de portail « privé »</vt:lpstr>
      <vt:lpstr>Exemple d’utilisation de portail «  corporate  »</vt:lpstr>
      <vt:lpstr>Principales références Sunnystamp</vt:lpstr>
      <vt:lpstr>PowerPoint Presentation</vt:lpstr>
      <vt:lpstr>La confiance numérique : pourquoi faire ?</vt:lpstr>
      <vt:lpstr>La confiance numérique : pourquoi faire ?</vt:lpstr>
      <vt:lpstr>PowerPoint Presentation</vt:lpstr>
      <vt:lpstr>La confiance numérique : comment faire ?</vt:lpstr>
      <vt:lpstr>Principe de l’identité numérique</vt:lpstr>
      <vt:lpstr>Format de certificat numérique : X.509.V3</vt:lpstr>
      <vt:lpstr>Revenons au biclé deux minutes …</vt:lpstr>
      <vt:lpstr>… pour comprendre le porte-clés </vt:lpstr>
      <vt:lpstr>Le certificat numérique : sa vie, son œuvre</vt:lpstr>
      <vt:lpstr>La confiance numérique : comment faire ?</vt:lpstr>
      <vt:lpstr>Cryptographie asymétrique : concept</vt:lpstr>
      <vt:lpstr>Comment ça marche</vt:lpstr>
      <vt:lpstr>Remarques importantes</vt:lpstr>
      <vt:lpstr>Il ne faut donc pas confondre signature et signature</vt:lpstr>
      <vt:lpstr>Signature électronique : architecture technique</vt:lpstr>
      <vt:lpstr>Historique des formats standards de signature</vt:lpstr>
      <vt:lpstr>3 types de signature = 3 types de preuve</vt:lpstr>
      <vt:lpstr>La confiance numérique : comment faire ?</vt:lpstr>
      <vt:lpstr>Exemples d’applications</vt:lpstr>
      <vt:lpstr>Conclusion</vt:lpstr>
      <vt:lpstr>Questions / Réponses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 Devoret</dc:creator>
  <cp:lastModifiedBy>Francois Devoret</cp:lastModifiedBy>
  <cp:revision>124</cp:revision>
  <dcterms:created xsi:type="dcterms:W3CDTF">2011-07-04T21:51:57Z</dcterms:created>
  <dcterms:modified xsi:type="dcterms:W3CDTF">2014-05-14T14:38:13Z</dcterms:modified>
</cp:coreProperties>
</file>